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0" r:id="rId2"/>
    <p:sldId id="279" r:id="rId3"/>
    <p:sldId id="281" r:id="rId4"/>
    <p:sldId id="282" r:id="rId5"/>
    <p:sldId id="272" r:id="rId6"/>
    <p:sldId id="273" r:id="rId7"/>
    <p:sldId id="274" r:id="rId8"/>
    <p:sldId id="275" r:id="rId9"/>
    <p:sldId id="277" r:id="rId10"/>
    <p:sldId id="278" r:id="rId11"/>
    <p:sldId id="258" r:id="rId12"/>
    <p:sldId id="259" r:id="rId13"/>
    <p:sldId id="260" r:id="rId14"/>
    <p:sldId id="261" r:id="rId15"/>
    <p:sldId id="262" r:id="rId16"/>
    <p:sldId id="265" r:id="rId17"/>
    <p:sldId id="264" r:id="rId18"/>
    <p:sldId id="266" r:id="rId19"/>
    <p:sldId id="267" r:id="rId20"/>
    <p:sldId id="268" r:id="rId21"/>
    <p:sldId id="269" r:id="rId22"/>
    <p:sldId id="270"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p:cViewPr varScale="1">
        <p:scale>
          <a:sx n="73" d="100"/>
          <a:sy n="73" d="100"/>
        </p:scale>
        <p:origin x="111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329D94-79F8-4A88-9DD9-2DDFCAA7FD58}" type="datetimeFigureOut">
              <a:rPr lang="en-GB" smtClean="0"/>
              <a:pPr/>
              <a:t>09/06/2017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D04399-876F-48B6-88C4-CE9C0A029B04}" type="slidenum">
              <a:rPr lang="en-GB" smtClean="0"/>
              <a:pPr/>
              <a:t>‹#›</a:t>
            </a:fld>
            <a:endParaRPr lang="en-GB"/>
          </a:p>
        </p:txBody>
      </p:sp>
    </p:spTree>
    <p:extLst>
      <p:ext uri="{BB962C8B-B14F-4D97-AF65-F5344CB8AC3E}">
        <p14:creationId xmlns:p14="http://schemas.microsoft.com/office/powerpoint/2010/main" val="2671654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D04399-876F-48B6-88C4-CE9C0A029B04}" type="slidenum">
              <a:rPr lang="en-GB" smtClean="0"/>
              <a:pPr/>
              <a:t>12</a:t>
            </a:fld>
            <a:endParaRPr lang="en-GB"/>
          </a:p>
        </p:txBody>
      </p:sp>
    </p:spTree>
    <p:extLst>
      <p:ext uri="{BB962C8B-B14F-4D97-AF65-F5344CB8AC3E}">
        <p14:creationId xmlns:p14="http://schemas.microsoft.com/office/powerpoint/2010/main" val="3018669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D04399-876F-48B6-88C4-CE9C0A029B04}" type="slidenum">
              <a:rPr lang="en-GB" smtClean="0"/>
              <a:pPr/>
              <a:t>14</a:t>
            </a:fld>
            <a:endParaRPr lang="en-GB"/>
          </a:p>
        </p:txBody>
      </p:sp>
    </p:spTree>
    <p:extLst>
      <p:ext uri="{BB962C8B-B14F-4D97-AF65-F5344CB8AC3E}">
        <p14:creationId xmlns:p14="http://schemas.microsoft.com/office/powerpoint/2010/main" val="2262952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D04399-876F-48B6-88C4-CE9C0A029B04}" type="slidenum">
              <a:rPr lang="en-GB" smtClean="0"/>
              <a:pPr/>
              <a:t>16</a:t>
            </a:fld>
            <a:endParaRPr lang="en-GB"/>
          </a:p>
        </p:txBody>
      </p:sp>
    </p:spTree>
    <p:extLst>
      <p:ext uri="{BB962C8B-B14F-4D97-AF65-F5344CB8AC3E}">
        <p14:creationId xmlns:p14="http://schemas.microsoft.com/office/powerpoint/2010/main" val="3569837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D04399-876F-48B6-88C4-CE9C0A029B04}" type="slidenum">
              <a:rPr lang="en-GB" smtClean="0"/>
              <a:pPr/>
              <a:t>20</a:t>
            </a:fld>
            <a:endParaRPr lang="en-GB"/>
          </a:p>
        </p:txBody>
      </p:sp>
    </p:spTree>
    <p:extLst>
      <p:ext uri="{BB962C8B-B14F-4D97-AF65-F5344CB8AC3E}">
        <p14:creationId xmlns:p14="http://schemas.microsoft.com/office/powerpoint/2010/main" val="1060919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F465DB-08C6-4886-8866-911D43B5D645}" type="datetimeFigureOut">
              <a:rPr lang="en-GB" smtClean="0"/>
              <a:pPr/>
              <a:t>09/06/2017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8AC6D9-7A5B-462D-B25C-8DC66DA13E8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F465DB-08C6-4886-8866-911D43B5D645}" type="datetimeFigureOut">
              <a:rPr lang="en-GB" smtClean="0"/>
              <a:pPr/>
              <a:t>09/06/2017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8AC6D9-7A5B-462D-B25C-8DC66DA13E8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F465DB-08C6-4886-8866-911D43B5D645}" type="datetimeFigureOut">
              <a:rPr lang="en-GB" smtClean="0"/>
              <a:pPr/>
              <a:t>09/06/2017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8AC6D9-7A5B-462D-B25C-8DC66DA13E8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F465DB-08C6-4886-8866-911D43B5D645}" type="datetimeFigureOut">
              <a:rPr lang="en-GB" smtClean="0"/>
              <a:pPr/>
              <a:t>09/06/2017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8AC6D9-7A5B-462D-B25C-8DC66DA13E8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65DB-08C6-4886-8866-911D43B5D645}" type="datetimeFigureOut">
              <a:rPr lang="en-GB" smtClean="0"/>
              <a:pPr/>
              <a:t>09/06/2017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8AC6D9-7A5B-462D-B25C-8DC66DA13E8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F465DB-08C6-4886-8866-911D43B5D645}" type="datetimeFigureOut">
              <a:rPr lang="en-GB" smtClean="0"/>
              <a:pPr/>
              <a:t>09/06/2017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8AC6D9-7A5B-462D-B25C-8DC66DA13E8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F465DB-08C6-4886-8866-911D43B5D645}" type="datetimeFigureOut">
              <a:rPr lang="en-GB" smtClean="0"/>
              <a:pPr/>
              <a:t>09/06/2017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8AC6D9-7A5B-462D-B25C-8DC66DA13E8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F465DB-08C6-4886-8866-911D43B5D645}" type="datetimeFigureOut">
              <a:rPr lang="en-GB" smtClean="0"/>
              <a:pPr/>
              <a:t>09/06/2017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8AC6D9-7A5B-462D-B25C-8DC66DA13E8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465DB-08C6-4886-8866-911D43B5D645}" type="datetimeFigureOut">
              <a:rPr lang="en-GB" smtClean="0"/>
              <a:pPr/>
              <a:t>09/06/2017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8AC6D9-7A5B-462D-B25C-8DC66DA13E8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465DB-08C6-4886-8866-911D43B5D645}" type="datetimeFigureOut">
              <a:rPr lang="en-GB" smtClean="0"/>
              <a:pPr/>
              <a:t>09/06/2017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8AC6D9-7A5B-462D-B25C-8DC66DA13E8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465DB-08C6-4886-8866-911D43B5D645}" type="datetimeFigureOut">
              <a:rPr lang="en-GB" smtClean="0"/>
              <a:pPr/>
              <a:t>09/06/2017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8AC6D9-7A5B-462D-B25C-8DC66DA13E8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465DB-08C6-4886-8866-911D43B5D645}" type="datetimeFigureOut">
              <a:rPr lang="en-GB" smtClean="0"/>
              <a:pPr/>
              <a:t>09/06/2017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8AC6D9-7A5B-462D-B25C-8DC66DA13E8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bc.co.uk/education/subjects/zj26n39" TargetMode="External"/><Relationship Id="rId2" Type="http://schemas.openxmlformats.org/officeDocument/2006/relationships/hyperlink" Target="https://members.gcsepod.com/login" TargetMode="External"/><Relationship Id="rId1" Type="http://schemas.openxmlformats.org/officeDocument/2006/relationships/slideLayout" Target="../slideLayouts/slideLayout2.xml"/><Relationship Id="rId5" Type="http://schemas.openxmlformats.org/officeDocument/2006/relationships/hyperlink" Target="http://www.aqa.org.uk/student-support/for-students/revision/revision-resources" TargetMode="External"/><Relationship Id="rId4" Type="http://schemas.openxmlformats.org/officeDocument/2006/relationships/hyperlink" Target="http://www.johndclare.ne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934" y="476672"/>
            <a:ext cx="8548546" cy="1143000"/>
          </a:xfrm>
        </p:spPr>
        <p:txBody>
          <a:bodyPr>
            <a:normAutofit fontScale="90000"/>
          </a:bodyPr>
          <a:lstStyle/>
          <a:p>
            <a:r>
              <a:rPr lang="en-GB" b="1" u="sng" dirty="0"/>
              <a:t>1B Germany, 1890–1945: Democracy and </a:t>
            </a:r>
            <a:r>
              <a:rPr lang="en-GB" b="1" u="sng" dirty="0" smtClean="0"/>
              <a:t>dictatorship</a:t>
            </a:r>
            <a:endParaRPr lang="en-GB" dirty="0"/>
          </a:p>
        </p:txBody>
      </p:sp>
      <p:sp>
        <p:nvSpPr>
          <p:cNvPr id="3" name="Content Placeholder 2"/>
          <p:cNvSpPr>
            <a:spLocks noGrp="1"/>
          </p:cNvSpPr>
          <p:nvPr>
            <p:ph idx="1"/>
          </p:nvPr>
        </p:nvSpPr>
        <p:spPr>
          <a:xfrm>
            <a:off x="323528" y="1844824"/>
            <a:ext cx="8424936" cy="4525963"/>
          </a:xfrm>
        </p:spPr>
        <p:txBody>
          <a:bodyPr>
            <a:normAutofit lnSpcReduction="10000"/>
          </a:bodyPr>
          <a:lstStyle/>
          <a:p>
            <a:pPr marL="0" indent="0">
              <a:buNone/>
            </a:pPr>
            <a:r>
              <a:rPr lang="en-GB" b="1" dirty="0" smtClean="0"/>
              <a:t>Useful </a:t>
            </a:r>
            <a:r>
              <a:rPr lang="en-GB" b="1" dirty="0"/>
              <a:t>Revision Websites: </a:t>
            </a:r>
            <a:endParaRPr lang="en-GB" dirty="0"/>
          </a:p>
          <a:p>
            <a:pPr lvl="0"/>
            <a:r>
              <a:rPr lang="en-GB" dirty="0" err="1"/>
              <a:t>GCSEPod</a:t>
            </a:r>
            <a:r>
              <a:rPr lang="en-GB" dirty="0"/>
              <a:t>: </a:t>
            </a:r>
            <a:r>
              <a:rPr lang="en-GB" u="sng" dirty="0">
                <a:hlinkClick r:id="rId2"/>
              </a:rPr>
              <a:t>https://members.gcsepod.com/login</a:t>
            </a:r>
            <a:endParaRPr lang="en-GB" dirty="0"/>
          </a:p>
          <a:p>
            <a:pPr lvl="0"/>
            <a:r>
              <a:rPr lang="en-GB" dirty="0"/>
              <a:t>BBC </a:t>
            </a:r>
            <a:r>
              <a:rPr lang="en-GB" dirty="0" err="1"/>
              <a:t>Bitesize</a:t>
            </a:r>
            <a:r>
              <a:rPr lang="en-GB" dirty="0"/>
              <a:t>: </a:t>
            </a:r>
            <a:r>
              <a:rPr lang="en-GB" u="sng" dirty="0">
                <a:hlinkClick r:id="rId3"/>
              </a:rPr>
              <a:t>http://www.bbc.co.uk/education/subjects/zj26n39</a:t>
            </a:r>
            <a:endParaRPr lang="en-GB" dirty="0"/>
          </a:p>
          <a:p>
            <a:pPr lvl="0"/>
            <a:r>
              <a:rPr lang="en-GB" dirty="0" err="1"/>
              <a:t>JohnDClare</a:t>
            </a:r>
            <a:r>
              <a:rPr lang="en-GB" dirty="0"/>
              <a:t>: </a:t>
            </a:r>
            <a:r>
              <a:rPr lang="en-GB" u="sng" dirty="0">
                <a:hlinkClick r:id="rId4"/>
              </a:rPr>
              <a:t>http://www.johndclare.net/</a:t>
            </a:r>
            <a:r>
              <a:rPr lang="en-GB" dirty="0"/>
              <a:t> </a:t>
            </a:r>
          </a:p>
          <a:p>
            <a:pPr lvl="0"/>
            <a:r>
              <a:rPr lang="en-GB" dirty="0"/>
              <a:t>AQA Website: </a:t>
            </a:r>
            <a:r>
              <a:rPr lang="en-GB" u="sng" dirty="0">
                <a:hlinkClick r:id="rId5"/>
              </a:rPr>
              <a:t>http://www.aqa.org.uk/student-support/for-students/revision/revision-resources</a:t>
            </a:r>
            <a:r>
              <a:rPr lang="en-GB" dirty="0"/>
              <a:t> </a:t>
            </a:r>
          </a:p>
          <a:p>
            <a:pPr algn="ctr"/>
            <a:endParaRPr lang="en-GB" sz="4400" dirty="0"/>
          </a:p>
        </p:txBody>
      </p:sp>
    </p:spTree>
    <p:extLst>
      <p:ext uri="{BB962C8B-B14F-4D97-AF65-F5344CB8AC3E}">
        <p14:creationId xmlns:p14="http://schemas.microsoft.com/office/powerpoint/2010/main" val="1970097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b="1" dirty="0" smtClean="0"/>
              <a:t>The new Weimar </a:t>
            </a:r>
            <a:r>
              <a:rPr lang="en-GB" b="1" dirty="0"/>
              <a:t>Republic</a:t>
            </a:r>
            <a:endParaRPr lang="en-GB" dirty="0"/>
          </a:p>
        </p:txBody>
      </p:sp>
      <p:sp>
        <p:nvSpPr>
          <p:cNvPr id="3" name="Content Placeholder 2"/>
          <p:cNvSpPr>
            <a:spLocks noGrp="1"/>
          </p:cNvSpPr>
          <p:nvPr>
            <p:ph idx="1"/>
          </p:nvPr>
        </p:nvSpPr>
        <p:spPr>
          <a:xfrm>
            <a:off x="179512" y="1170139"/>
            <a:ext cx="8784976" cy="5145435"/>
          </a:xfrm>
        </p:spPr>
        <p:txBody>
          <a:bodyPr>
            <a:normAutofit fontScale="70000" lnSpcReduction="20000"/>
          </a:bodyPr>
          <a:lstStyle/>
          <a:p>
            <a:r>
              <a:rPr lang="en-GB" dirty="0"/>
              <a:t>Following </a:t>
            </a:r>
            <a:r>
              <a:rPr lang="en-GB" b="1" dirty="0"/>
              <a:t>WW1</a:t>
            </a:r>
            <a:r>
              <a:rPr lang="en-GB" dirty="0"/>
              <a:t> and the </a:t>
            </a:r>
            <a:r>
              <a:rPr lang="en-GB" b="1" dirty="0"/>
              <a:t>October Revolution </a:t>
            </a:r>
            <a:r>
              <a:rPr lang="en-GB" dirty="0"/>
              <a:t>Kaiser Wilhelm was forced to abdicate on 9 November 1918.</a:t>
            </a:r>
          </a:p>
          <a:p>
            <a:r>
              <a:rPr lang="en-GB" b="1" dirty="0"/>
              <a:t>Friedrich Ebert</a:t>
            </a:r>
            <a:r>
              <a:rPr lang="en-GB" dirty="0"/>
              <a:t>, SPD, announced Germany was now a </a:t>
            </a:r>
            <a:r>
              <a:rPr lang="en-GB" b="1" dirty="0"/>
              <a:t>republic</a:t>
            </a:r>
            <a:r>
              <a:rPr lang="en-GB" dirty="0"/>
              <a:t>, with him as President and his colleague Philipp </a:t>
            </a:r>
            <a:r>
              <a:rPr lang="en-GB" dirty="0" err="1"/>
              <a:t>Scheidemann</a:t>
            </a:r>
            <a:r>
              <a:rPr lang="en-GB" dirty="0"/>
              <a:t> as Chancellor.</a:t>
            </a:r>
          </a:p>
          <a:p>
            <a:r>
              <a:rPr lang="en-GB" dirty="0"/>
              <a:t>They set up the </a:t>
            </a:r>
            <a:r>
              <a:rPr lang="en-GB" b="1" dirty="0"/>
              <a:t>Weimar Republic </a:t>
            </a:r>
            <a:r>
              <a:rPr lang="en-GB" dirty="0"/>
              <a:t>with a new </a:t>
            </a:r>
            <a:r>
              <a:rPr lang="en-GB" b="1" dirty="0"/>
              <a:t>constitution</a:t>
            </a:r>
            <a:r>
              <a:rPr lang="en-GB" dirty="0"/>
              <a:t> (set of rules on how the government and country would work</a:t>
            </a:r>
            <a:r>
              <a:rPr lang="en-GB" dirty="0" smtClean="0"/>
              <a:t>)</a:t>
            </a:r>
          </a:p>
          <a:p>
            <a:r>
              <a:rPr lang="en-GB" dirty="0"/>
              <a:t>This new constitution/rules were to make Germany the perfect democracy:</a:t>
            </a:r>
          </a:p>
          <a:p>
            <a:pPr marL="514350" indent="-514350">
              <a:buFont typeface="+mj-lt"/>
              <a:buAutoNum type="arabicPeriod"/>
            </a:pPr>
            <a:r>
              <a:rPr lang="en-GB" dirty="0"/>
              <a:t>A </a:t>
            </a:r>
            <a:r>
              <a:rPr lang="en-GB" b="1" dirty="0"/>
              <a:t>Bill of Rights</a:t>
            </a:r>
            <a:r>
              <a:rPr lang="en-GB" dirty="0"/>
              <a:t> guaranteed every German citizen freedom of speech and religion, and equality under the law.</a:t>
            </a:r>
          </a:p>
          <a:p>
            <a:pPr marL="514350" indent="-514350">
              <a:buFont typeface="+mj-lt"/>
              <a:buAutoNum type="arabicPeriod"/>
            </a:pPr>
            <a:r>
              <a:rPr lang="en-GB" dirty="0"/>
              <a:t>All men and women over the age of 20 were given </a:t>
            </a:r>
            <a:r>
              <a:rPr lang="en-GB" b="1" dirty="0"/>
              <a:t>the vote</a:t>
            </a:r>
            <a:r>
              <a:rPr lang="en-GB" dirty="0"/>
              <a:t>. This was even better than Britain where only women over 30 could vote.</a:t>
            </a:r>
          </a:p>
          <a:p>
            <a:pPr marL="514350" indent="-514350">
              <a:buFont typeface="+mj-lt"/>
              <a:buAutoNum type="arabicPeriod"/>
            </a:pPr>
            <a:r>
              <a:rPr lang="en-GB" dirty="0"/>
              <a:t>There was an </a:t>
            </a:r>
            <a:r>
              <a:rPr lang="en-GB" b="1" dirty="0"/>
              <a:t>elected president</a:t>
            </a:r>
            <a:r>
              <a:rPr lang="en-GB" dirty="0"/>
              <a:t> and an elected</a:t>
            </a:r>
            <a:r>
              <a:rPr lang="en-GB" b="1" dirty="0"/>
              <a:t> Reichstag</a:t>
            </a:r>
            <a:r>
              <a:rPr lang="en-GB" dirty="0"/>
              <a:t> (parliament).</a:t>
            </a:r>
          </a:p>
          <a:p>
            <a:pPr marL="514350" indent="-514350">
              <a:buFont typeface="+mj-lt"/>
              <a:buAutoNum type="arabicPeriod"/>
            </a:pPr>
            <a:r>
              <a:rPr lang="en-GB" dirty="0"/>
              <a:t>The </a:t>
            </a:r>
            <a:r>
              <a:rPr lang="en-GB" b="1" dirty="0"/>
              <a:t>Reichstag made the laws</a:t>
            </a:r>
            <a:r>
              <a:rPr lang="en-GB" dirty="0"/>
              <a:t> and appointed the government, which had to do what the Reichstag wanted</a:t>
            </a:r>
            <a:r>
              <a:rPr lang="en-GB" dirty="0" smtClean="0"/>
              <a:t>.</a:t>
            </a:r>
            <a:endParaRPr lang="en-GB" dirty="0"/>
          </a:p>
          <a:p>
            <a:endParaRPr lang="en-GB" dirty="0"/>
          </a:p>
        </p:txBody>
      </p:sp>
    </p:spTree>
    <p:extLst>
      <p:ext uri="{BB962C8B-B14F-4D97-AF65-F5344CB8AC3E}">
        <p14:creationId xmlns:p14="http://schemas.microsoft.com/office/powerpoint/2010/main" val="3843226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4572000"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79512" y="3212976"/>
            <a:ext cx="4320480" cy="3308598"/>
          </a:xfrm>
          <a:prstGeom prst="rect">
            <a:avLst/>
          </a:prstGeom>
        </p:spPr>
        <p:txBody>
          <a:bodyPr wrap="square">
            <a:spAutoFit/>
          </a:bodyPr>
          <a:lstStyle/>
          <a:p>
            <a:r>
              <a:rPr lang="en-GB" sz="1100" u="sng" dirty="0" smtClean="0">
                <a:latin typeface="Miriad pro"/>
              </a:rPr>
              <a:t>Lloyd George</a:t>
            </a:r>
          </a:p>
          <a:p>
            <a:r>
              <a:rPr lang="en-GB" sz="1100" dirty="0" smtClean="0">
                <a:latin typeface="Miriad pro"/>
              </a:rPr>
              <a:t>+A 'just' peace that would be tough enough to please the electors who wanted to 'make Germany pay', but would leave Germany strong enough to trade. </a:t>
            </a:r>
          </a:p>
          <a:p>
            <a:r>
              <a:rPr lang="en-GB" sz="1100" dirty="0" smtClean="0">
                <a:latin typeface="Miriad pro"/>
              </a:rPr>
              <a:t>+Land for Britain's empire.</a:t>
            </a:r>
          </a:p>
          <a:p>
            <a:r>
              <a:rPr lang="en-GB" sz="1100" dirty="0" smtClean="0">
                <a:latin typeface="Miriad pro"/>
              </a:rPr>
              <a:t>+To safeguard Britain's naval supremacy.</a:t>
            </a:r>
          </a:p>
          <a:p>
            <a:r>
              <a:rPr lang="en-GB" sz="1100" u="sng" dirty="0" smtClean="0">
                <a:latin typeface="Miriad pro"/>
              </a:rPr>
              <a:t>Clemenceau</a:t>
            </a:r>
          </a:p>
          <a:p>
            <a:r>
              <a:rPr lang="en-GB" sz="1100" dirty="0" smtClean="0">
                <a:latin typeface="Miriad pro"/>
              </a:rPr>
              <a:t>+Revenge and to punish Germany. </a:t>
            </a:r>
          </a:p>
          <a:p>
            <a:r>
              <a:rPr lang="en-GB" sz="1100" dirty="0" smtClean="0">
                <a:latin typeface="Miriad pro"/>
              </a:rPr>
              <a:t>+To return Alsace-Lorraine to France. </a:t>
            </a:r>
          </a:p>
          <a:p>
            <a:r>
              <a:rPr lang="en-GB" sz="1100" dirty="0" smtClean="0">
                <a:latin typeface="Miriad pro"/>
              </a:rPr>
              <a:t>+No League of Nations.</a:t>
            </a:r>
          </a:p>
          <a:p>
            <a:r>
              <a:rPr lang="en-GB" sz="1100" dirty="0" smtClean="0">
                <a:latin typeface="Miriad pro"/>
              </a:rPr>
              <a:t>+An independent Rhineland.</a:t>
            </a:r>
          </a:p>
          <a:p>
            <a:r>
              <a:rPr lang="en-GB" sz="1100" dirty="0" smtClean="0">
                <a:latin typeface="Miriad pro"/>
              </a:rPr>
              <a:t>+Huge reparations.</a:t>
            </a:r>
          </a:p>
          <a:p>
            <a:r>
              <a:rPr lang="en-GB" sz="1100" dirty="0" smtClean="0">
                <a:latin typeface="Miriad pro"/>
              </a:rPr>
              <a:t>+To disband the German army so that Germany would never be strong enough to attack France again.</a:t>
            </a:r>
          </a:p>
          <a:p>
            <a:r>
              <a:rPr lang="en-GB" sz="1100" u="sng" dirty="0" smtClean="0">
                <a:latin typeface="Miriad pro"/>
              </a:rPr>
              <a:t>Wilson</a:t>
            </a:r>
          </a:p>
          <a:p>
            <a:r>
              <a:rPr lang="en-GB" sz="1100" dirty="0">
                <a:latin typeface="Miriad pro"/>
              </a:rPr>
              <a:t>+</a:t>
            </a:r>
            <a:r>
              <a:rPr lang="en-GB" sz="1100" dirty="0" smtClean="0">
                <a:latin typeface="Miriad pro"/>
              </a:rPr>
              <a:t>To end war by creating a League of Nations based on his Fourteen Points. </a:t>
            </a:r>
          </a:p>
          <a:p>
            <a:r>
              <a:rPr lang="en-GB" sz="1100" dirty="0" smtClean="0">
                <a:latin typeface="Miriad pro"/>
              </a:rPr>
              <a:t>+To ensure Germany was not destroyed.</a:t>
            </a:r>
          </a:p>
          <a:p>
            <a:r>
              <a:rPr lang="en-GB" sz="1100" dirty="0" smtClean="0">
                <a:latin typeface="Miriad pro"/>
              </a:rPr>
              <a:t>+Not to blame Germany for the war - he hated the Guilt Clause. </a:t>
            </a:r>
          </a:p>
        </p:txBody>
      </p:sp>
      <p:sp>
        <p:nvSpPr>
          <p:cNvPr id="4" name="Rectangle 3"/>
          <p:cNvSpPr/>
          <p:nvPr/>
        </p:nvSpPr>
        <p:spPr>
          <a:xfrm>
            <a:off x="179512" y="692696"/>
            <a:ext cx="4320480" cy="1323439"/>
          </a:xfrm>
          <a:prstGeom prst="rect">
            <a:avLst/>
          </a:prstGeom>
        </p:spPr>
        <p:txBody>
          <a:bodyPr wrap="square">
            <a:spAutoFit/>
          </a:bodyPr>
          <a:lstStyle/>
          <a:p>
            <a:r>
              <a:rPr lang="en-GB" sz="1100" dirty="0" smtClean="0">
                <a:latin typeface="Miriad pro"/>
              </a:rPr>
              <a:t>The Treaty of Versailles was the peace settlement signed after World War One, in 1918. The treaty was signed at the vast Versailles Palace, near Paris, between Germany and the Allies. The Treaty of Versailles was supposed to ensure a lasting peace by punishing Germany and setting up a League of Nations to solve diplomatic/political problems. It was signed on the 28</a:t>
            </a:r>
            <a:r>
              <a:rPr lang="en-GB" sz="1100" baseline="30000" dirty="0" smtClean="0">
                <a:latin typeface="Miriad pro"/>
              </a:rPr>
              <a:t>th</a:t>
            </a:r>
            <a:r>
              <a:rPr lang="en-GB" sz="1100" dirty="0" smtClean="0">
                <a:latin typeface="Miriad pro"/>
              </a:rPr>
              <a:t> June 1919. </a:t>
            </a:r>
          </a:p>
          <a:p>
            <a:pPr algn="ctr"/>
            <a:endParaRPr lang="en-GB" sz="1400" dirty="0">
              <a:latin typeface="Miriad pro"/>
            </a:endParaRPr>
          </a:p>
        </p:txBody>
      </p:sp>
      <p:sp>
        <p:nvSpPr>
          <p:cNvPr id="5" name="Rectangle 4"/>
          <p:cNvSpPr/>
          <p:nvPr/>
        </p:nvSpPr>
        <p:spPr>
          <a:xfrm>
            <a:off x="179512" y="1772816"/>
            <a:ext cx="4320480" cy="1446550"/>
          </a:xfrm>
          <a:prstGeom prst="rect">
            <a:avLst/>
          </a:prstGeom>
        </p:spPr>
        <p:txBody>
          <a:bodyPr wrap="square">
            <a:spAutoFit/>
          </a:bodyPr>
          <a:lstStyle/>
          <a:p>
            <a:pPr>
              <a:tabLst>
                <a:tab pos="1528763" algn="l"/>
              </a:tabLst>
            </a:pPr>
            <a:r>
              <a:rPr lang="en-GB" sz="1100" u="sng" dirty="0" smtClean="0">
                <a:latin typeface="Miriad pro"/>
              </a:rPr>
              <a:t>The Big Three</a:t>
            </a:r>
          </a:p>
          <a:p>
            <a:pPr>
              <a:tabLst>
                <a:tab pos="1528763" algn="l"/>
              </a:tabLst>
            </a:pPr>
            <a:r>
              <a:rPr lang="en-GB" sz="1100" dirty="0" smtClean="0">
                <a:latin typeface="Miriad pro"/>
              </a:rPr>
              <a:t>The three most important politicians there were David Lloyd George (Britain), Georges Clemenceau (France) and Woodrow Wilson (America). Negotiations were difficult. Due to their different aims, by 19</a:t>
            </a:r>
            <a:r>
              <a:rPr lang="en-GB" sz="1100" baseline="30000" dirty="0" smtClean="0">
                <a:latin typeface="Miriad pro"/>
              </a:rPr>
              <a:t>th</a:t>
            </a:r>
            <a:r>
              <a:rPr lang="en-GB" sz="1100" dirty="0" smtClean="0">
                <a:latin typeface="Miriad pro"/>
              </a:rPr>
              <a:t> March it looked as though the conference was going to break up.</a:t>
            </a:r>
          </a:p>
          <a:p>
            <a:pPr>
              <a:tabLst>
                <a:tab pos="1528763" algn="l"/>
              </a:tabLst>
            </a:pPr>
            <a:r>
              <a:rPr lang="en-GB" sz="1100" dirty="0" smtClean="0">
                <a:latin typeface="Miriad pro"/>
              </a:rPr>
              <a:t>Lloyd George saved the conference and with persuasion and compromise, they all came to an agreement.</a:t>
            </a:r>
          </a:p>
        </p:txBody>
      </p:sp>
      <p:sp>
        <p:nvSpPr>
          <p:cNvPr id="6" name="TextBox 5"/>
          <p:cNvSpPr txBox="1"/>
          <p:nvPr/>
        </p:nvSpPr>
        <p:spPr>
          <a:xfrm>
            <a:off x="899592" y="188640"/>
            <a:ext cx="2808312" cy="276999"/>
          </a:xfrm>
          <a:prstGeom prst="rect">
            <a:avLst/>
          </a:prstGeom>
          <a:noFill/>
        </p:spPr>
        <p:txBody>
          <a:bodyPr wrap="square" rtlCol="0">
            <a:spAutoFit/>
          </a:bodyPr>
          <a:lstStyle/>
          <a:p>
            <a:pPr algn="ctr"/>
            <a:r>
              <a:rPr lang="en-GB" sz="1200" u="sng" dirty="0" smtClean="0">
                <a:latin typeface="Miriad Pro"/>
              </a:rPr>
              <a:t>Germany:</a:t>
            </a:r>
            <a:endParaRPr lang="en-GB" sz="1200" dirty="0">
              <a:latin typeface="Miriad Pro"/>
            </a:endParaRPr>
          </a:p>
        </p:txBody>
      </p:sp>
      <p:sp>
        <p:nvSpPr>
          <p:cNvPr id="8" name="Rectangle 7"/>
          <p:cNvSpPr/>
          <p:nvPr/>
        </p:nvSpPr>
        <p:spPr>
          <a:xfrm>
            <a:off x="5940152" y="2780928"/>
            <a:ext cx="1584176" cy="92697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u="sng" dirty="0" smtClean="0">
                <a:solidFill>
                  <a:schemeClr val="tx1"/>
                </a:solidFill>
                <a:latin typeface="Miriad pro"/>
              </a:rPr>
              <a:t>Why The Germans Were Angry With The Treaty Of Versailles</a:t>
            </a:r>
            <a:endParaRPr lang="en-GB" sz="1200" u="sng" dirty="0">
              <a:solidFill>
                <a:schemeClr val="tx1"/>
              </a:solidFill>
              <a:latin typeface="Miriad pro"/>
            </a:endParaRPr>
          </a:p>
        </p:txBody>
      </p:sp>
      <p:cxnSp>
        <p:nvCxnSpPr>
          <p:cNvPr id="9" name="Straight Arrow Connector 8"/>
          <p:cNvCxnSpPr/>
          <p:nvPr/>
        </p:nvCxnSpPr>
        <p:spPr>
          <a:xfrm flipH="1">
            <a:off x="6300192" y="3717032"/>
            <a:ext cx="288032"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7236296" y="2132856"/>
            <a:ext cx="360040" cy="64807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6372200" y="1628800"/>
            <a:ext cx="648072" cy="11521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236296" y="3717033"/>
            <a:ext cx="288769" cy="52518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788024" y="1628800"/>
            <a:ext cx="1296144" cy="101823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u="sng" dirty="0" smtClean="0">
                <a:solidFill>
                  <a:schemeClr val="tx1"/>
                </a:solidFill>
                <a:latin typeface="Miriad pro"/>
              </a:rPr>
              <a:t>Land</a:t>
            </a:r>
          </a:p>
          <a:p>
            <a:pPr algn="ctr"/>
            <a:r>
              <a:rPr lang="en-GB" sz="1200" dirty="0" smtClean="0">
                <a:solidFill>
                  <a:schemeClr val="tx1"/>
                </a:solidFill>
                <a:latin typeface="Miriad pro"/>
              </a:rPr>
              <a:t>Germany lost 13% of its land- lost important raw materials. </a:t>
            </a:r>
          </a:p>
        </p:txBody>
      </p:sp>
      <p:sp>
        <p:nvSpPr>
          <p:cNvPr id="14" name="Rectangle 13"/>
          <p:cNvSpPr/>
          <p:nvPr/>
        </p:nvSpPr>
        <p:spPr>
          <a:xfrm>
            <a:off x="6444208" y="4437112"/>
            <a:ext cx="2188772" cy="188116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u="sng" dirty="0" smtClean="0">
                <a:solidFill>
                  <a:schemeClr val="tx1"/>
                </a:solidFill>
                <a:latin typeface="Miriad pro"/>
              </a:rPr>
              <a:t>Arms</a:t>
            </a:r>
          </a:p>
          <a:p>
            <a:pPr algn="ctr"/>
            <a:r>
              <a:rPr lang="en-GB" sz="1200" dirty="0" smtClean="0">
                <a:solidFill>
                  <a:schemeClr val="tx1"/>
                </a:solidFill>
                <a:latin typeface="Miriad pro"/>
              </a:rPr>
              <a:t>Army reduced to 100,000 men.</a:t>
            </a:r>
          </a:p>
          <a:p>
            <a:pPr algn="ctr"/>
            <a:r>
              <a:rPr lang="en-GB" sz="1200" dirty="0" smtClean="0">
                <a:solidFill>
                  <a:schemeClr val="tx1"/>
                </a:solidFill>
                <a:latin typeface="Miriad pro"/>
              </a:rPr>
              <a:t>Navy cut to 15,000 sailors and 6 battleships.</a:t>
            </a:r>
          </a:p>
          <a:p>
            <a:pPr algn="ctr"/>
            <a:r>
              <a:rPr lang="en-GB" sz="1200" dirty="0" smtClean="0">
                <a:solidFill>
                  <a:schemeClr val="tx1"/>
                </a:solidFill>
                <a:latin typeface="Miriad pro"/>
              </a:rPr>
              <a:t>Could not have an air force.</a:t>
            </a:r>
          </a:p>
          <a:p>
            <a:pPr algn="ctr"/>
            <a:r>
              <a:rPr lang="en-GB" sz="1200" dirty="0" smtClean="0">
                <a:solidFill>
                  <a:schemeClr val="tx1"/>
                </a:solidFill>
                <a:latin typeface="Miriad pro"/>
              </a:rPr>
              <a:t>Not allowed submarines.</a:t>
            </a:r>
          </a:p>
          <a:p>
            <a:pPr algn="ctr"/>
            <a:r>
              <a:rPr lang="en-GB" sz="1200" dirty="0" smtClean="0">
                <a:solidFill>
                  <a:schemeClr val="tx1"/>
                </a:solidFill>
                <a:latin typeface="Miriad pro"/>
              </a:rPr>
              <a:t>No troops were allowed into the Rhineland- a demilitarised zone.</a:t>
            </a:r>
          </a:p>
        </p:txBody>
      </p:sp>
      <p:sp>
        <p:nvSpPr>
          <p:cNvPr id="15" name="Rectangle 14"/>
          <p:cNvSpPr/>
          <p:nvPr/>
        </p:nvSpPr>
        <p:spPr>
          <a:xfrm>
            <a:off x="4860032" y="332656"/>
            <a:ext cx="1368152" cy="114707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u="sng" dirty="0" smtClean="0">
                <a:solidFill>
                  <a:schemeClr val="tx1"/>
                </a:solidFill>
                <a:latin typeface="Miriad pro"/>
              </a:rPr>
              <a:t>Blame</a:t>
            </a:r>
          </a:p>
          <a:p>
            <a:pPr algn="ctr"/>
            <a:r>
              <a:rPr lang="en-GB" sz="1200" dirty="0" smtClean="0">
                <a:solidFill>
                  <a:schemeClr val="tx1"/>
                </a:solidFill>
                <a:latin typeface="Miriad pro"/>
              </a:rPr>
              <a:t>Had to take full responsibility for the war- due to the War Guilt Cause Act 231.</a:t>
            </a:r>
          </a:p>
        </p:txBody>
      </p:sp>
      <p:sp>
        <p:nvSpPr>
          <p:cNvPr id="16" name="Rectangle 15"/>
          <p:cNvSpPr/>
          <p:nvPr/>
        </p:nvSpPr>
        <p:spPr>
          <a:xfrm>
            <a:off x="4788024" y="3861048"/>
            <a:ext cx="1435270" cy="102619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u="sng" dirty="0" smtClean="0">
                <a:solidFill>
                  <a:schemeClr val="tx1"/>
                </a:solidFill>
                <a:latin typeface="Miriad pro"/>
              </a:rPr>
              <a:t>Money</a:t>
            </a:r>
          </a:p>
          <a:p>
            <a:pPr algn="ctr"/>
            <a:r>
              <a:rPr lang="en-GB" sz="1200" dirty="0" smtClean="0">
                <a:solidFill>
                  <a:schemeClr val="tx1"/>
                </a:solidFill>
                <a:latin typeface="Miriad pro"/>
              </a:rPr>
              <a:t>Had to pay</a:t>
            </a:r>
          </a:p>
          <a:p>
            <a:pPr algn="ctr"/>
            <a:r>
              <a:rPr lang="en-GB" sz="1200" dirty="0" smtClean="0">
                <a:solidFill>
                  <a:schemeClr val="tx1"/>
                </a:solidFill>
                <a:latin typeface="Miriad pro"/>
              </a:rPr>
              <a:t> £6.6billion in reparations/compensation</a:t>
            </a:r>
            <a:r>
              <a:rPr lang="en-GB" sz="1600" dirty="0" smtClean="0">
                <a:solidFill>
                  <a:schemeClr val="tx1"/>
                </a:solidFill>
                <a:latin typeface="Miriad pro"/>
              </a:rPr>
              <a:t>.</a:t>
            </a:r>
          </a:p>
        </p:txBody>
      </p:sp>
      <p:sp>
        <p:nvSpPr>
          <p:cNvPr id="17" name="Rectangle 16"/>
          <p:cNvSpPr/>
          <p:nvPr/>
        </p:nvSpPr>
        <p:spPr>
          <a:xfrm>
            <a:off x="7596336" y="2996952"/>
            <a:ext cx="1145463" cy="57531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Miriad pro"/>
              </a:rPr>
              <a:t>Were not allowed to join with Austria.</a:t>
            </a:r>
          </a:p>
        </p:txBody>
      </p:sp>
      <p:sp>
        <p:nvSpPr>
          <p:cNvPr id="18" name="Rectangle 17"/>
          <p:cNvSpPr/>
          <p:nvPr/>
        </p:nvSpPr>
        <p:spPr>
          <a:xfrm>
            <a:off x="7164288" y="1412776"/>
            <a:ext cx="1482312" cy="55950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Miriad pro"/>
              </a:rPr>
              <a:t>Could not join the league of nations.</a:t>
            </a:r>
          </a:p>
        </p:txBody>
      </p:sp>
      <p:sp>
        <p:nvSpPr>
          <p:cNvPr id="19" name="Rectangle 18"/>
          <p:cNvSpPr/>
          <p:nvPr/>
        </p:nvSpPr>
        <p:spPr>
          <a:xfrm>
            <a:off x="5076056" y="5013176"/>
            <a:ext cx="897941" cy="70409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Miriad pro"/>
              </a:rPr>
              <a:t>Left feeling powerless</a:t>
            </a:r>
          </a:p>
        </p:txBody>
      </p:sp>
      <p:sp>
        <p:nvSpPr>
          <p:cNvPr id="20" name="Rectangle 19"/>
          <p:cNvSpPr/>
          <p:nvPr/>
        </p:nvSpPr>
        <p:spPr>
          <a:xfrm>
            <a:off x="6516216" y="404664"/>
            <a:ext cx="1101770" cy="65201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Miriad pro"/>
              </a:rPr>
              <a:t>They blamed the war on Russia.</a:t>
            </a:r>
          </a:p>
        </p:txBody>
      </p:sp>
      <p:cxnSp>
        <p:nvCxnSpPr>
          <p:cNvPr id="21" name="Straight Arrow Connector 20"/>
          <p:cNvCxnSpPr/>
          <p:nvPr/>
        </p:nvCxnSpPr>
        <p:spPr>
          <a:xfrm flipH="1" flipV="1">
            <a:off x="6228184" y="2420888"/>
            <a:ext cx="216024"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004048" y="5877272"/>
            <a:ext cx="1072474" cy="50405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latin typeface="Miriad pro"/>
              </a:rPr>
              <a:t>No negotiations</a:t>
            </a:r>
          </a:p>
        </p:txBody>
      </p:sp>
      <p:sp>
        <p:nvSpPr>
          <p:cNvPr id="23" name="TextBox 22"/>
          <p:cNvSpPr txBox="1"/>
          <p:nvPr/>
        </p:nvSpPr>
        <p:spPr>
          <a:xfrm>
            <a:off x="1043608" y="476672"/>
            <a:ext cx="2808312" cy="276999"/>
          </a:xfrm>
          <a:prstGeom prst="rect">
            <a:avLst/>
          </a:prstGeom>
          <a:noFill/>
        </p:spPr>
        <p:txBody>
          <a:bodyPr wrap="square" rtlCol="0">
            <a:spAutoFit/>
          </a:bodyPr>
          <a:lstStyle/>
          <a:p>
            <a:pPr algn="ctr"/>
            <a:r>
              <a:rPr lang="en-GB" sz="1200" u="sng" dirty="0" smtClean="0">
                <a:latin typeface="Miriad Pro"/>
              </a:rPr>
              <a:t>The Treaty Of Versailles</a:t>
            </a:r>
            <a:endParaRPr lang="en-GB" sz="1200" dirty="0">
              <a:latin typeface="Miriad Pro"/>
            </a:endParaRPr>
          </a:p>
        </p:txBody>
      </p:sp>
      <p:cxnSp>
        <p:nvCxnSpPr>
          <p:cNvPr id="24" name="Straight Connector 23"/>
          <p:cNvCxnSpPr/>
          <p:nvPr/>
        </p:nvCxnSpPr>
        <p:spPr>
          <a:xfrm>
            <a:off x="179512" y="476672"/>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p:cNvGraphicFramePr>
            <a:graphicFrameLocks noGrp="1"/>
          </p:cNvGraphicFramePr>
          <p:nvPr/>
        </p:nvGraphicFramePr>
        <p:xfrm>
          <a:off x="179512" y="476672"/>
          <a:ext cx="8784976" cy="6192689"/>
        </p:xfrm>
        <a:graphic>
          <a:graphicData uri="http://schemas.openxmlformats.org/drawingml/2006/table">
            <a:tbl>
              <a:tblPr firstRow="1" bandRow="1">
                <a:tableStyleId>{5940675A-B579-460E-94D1-54222C63F5DA}</a:tableStyleId>
              </a:tblPr>
              <a:tblGrid>
                <a:gridCol w="86409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gridCol w="2736304">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tblGrid>
              <a:tr h="575014">
                <a:tc>
                  <a:txBody>
                    <a:bodyPr/>
                    <a:lstStyle/>
                    <a:p>
                      <a:pPr algn="ctr"/>
                      <a:r>
                        <a:rPr lang="en-GB" sz="1050" dirty="0" smtClean="0">
                          <a:latin typeface="Miriad pro"/>
                        </a:rPr>
                        <a:t>Group</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50" dirty="0" smtClean="0">
                          <a:latin typeface="Miriad pro"/>
                        </a:rPr>
                        <a:t>Who Were They?</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50" dirty="0" smtClean="0">
                          <a:latin typeface="Miriad pro"/>
                        </a:rPr>
                        <a:t>Why Did They Attack?</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50" dirty="0" smtClean="0">
                          <a:latin typeface="Miriad pro"/>
                        </a:rPr>
                        <a:t>What Happened?</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50" dirty="0" smtClean="0">
                          <a:latin typeface="Miriad pro"/>
                        </a:rPr>
                        <a:t>How Successful Were They?</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50" dirty="0" smtClean="0">
                          <a:latin typeface="Miriad pro"/>
                        </a:rPr>
                        <a:t>Danger Rating!</a:t>
                      </a:r>
                    </a:p>
                    <a:p>
                      <a:pPr algn="ctr"/>
                      <a:r>
                        <a:rPr lang="en-GB" sz="1050" dirty="0" smtClean="0">
                          <a:latin typeface="Miriad pro"/>
                        </a:rPr>
                        <a:t>1-5</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09379">
                <a:tc>
                  <a:txBody>
                    <a:bodyPr/>
                    <a:lstStyle/>
                    <a:p>
                      <a:pPr algn="ctr"/>
                      <a:r>
                        <a:rPr lang="en-GB" sz="1050" dirty="0" smtClean="0">
                          <a:latin typeface="Miriad pro"/>
                        </a:rPr>
                        <a:t>The Sparticists</a:t>
                      </a:r>
                    </a:p>
                    <a:p>
                      <a:pPr algn="ctr"/>
                      <a:r>
                        <a:rPr lang="en-GB" sz="1050" dirty="0" smtClean="0">
                          <a:latin typeface="Miriad pro"/>
                        </a:rPr>
                        <a:t>(1919)</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The</a:t>
                      </a:r>
                      <a:r>
                        <a:rPr lang="en-GB" sz="800" baseline="0" dirty="0" smtClean="0">
                          <a:latin typeface="Miriad pro"/>
                        </a:rPr>
                        <a:t> Sparticist League</a:t>
                      </a:r>
                    </a:p>
                    <a:p>
                      <a:pPr algn="ctr"/>
                      <a:r>
                        <a:rPr lang="en-GB" sz="800" baseline="0" dirty="0" smtClean="0">
                          <a:latin typeface="Miriad pro"/>
                        </a:rPr>
                        <a:t>A communist group set up by Rosa Luxemburg &amp; Karl Liebknecht.</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Wanted</a:t>
                      </a:r>
                      <a:r>
                        <a:rPr lang="en-GB" sz="800" baseline="0" dirty="0" smtClean="0">
                          <a:latin typeface="Miriad pro"/>
                        </a:rPr>
                        <a:t> a full-scale communist Revolution- like that of the Russian Revolution in 1917.</a:t>
                      </a:r>
                    </a:p>
                    <a:p>
                      <a:pPr algn="ctr"/>
                      <a:r>
                        <a:rPr lang="en-GB" sz="800" baseline="0" dirty="0" smtClean="0">
                          <a:latin typeface="Miriad pro"/>
                        </a:rPr>
                        <a:t>Did not trust the new Government.</a:t>
                      </a:r>
                    </a:p>
                    <a:p>
                      <a:pPr algn="ctr"/>
                      <a:r>
                        <a:rPr lang="en-GB" sz="800" baseline="0" dirty="0" smtClean="0">
                          <a:latin typeface="Miriad pro"/>
                        </a:rPr>
                        <a:t>Thought Friedrich Ebert would not improve the lives of working people.</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Jan</a:t>
                      </a:r>
                      <a:r>
                        <a:rPr lang="en-GB" sz="800" baseline="0" dirty="0" smtClean="0">
                          <a:latin typeface="Miriad pro"/>
                        </a:rPr>
                        <a:t> 1919- Workers protested throughout Germany.</a:t>
                      </a:r>
                    </a:p>
                    <a:p>
                      <a:pPr algn="ctr"/>
                      <a:r>
                        <a:rPr lang="en-GB" sz="800" baseline="0" dirty="0" smtClean="0">
                          <a:latin typeface="Miriad pro"/>
                        </a:rPr>
                        <a:t>The Sparticists tried to turn it into a revolution.</a:t>
                      </a:r>
                    </a:p>
                    <a:p>
                      <a:pPr algn="ctr"/>
                      <a:r>
                        <a:rPr lang="en-GB" sz="800" baseline="0" dirty="0" smtClean="0">
                          <a:latin typeface="Miriad pro"/>
                        </a:rPr>
                        <a:t>In Berlin they took over the Government’s newspaper and telegraph head quarters. </a:t>
                      </a:r>
                    </a:p>
                    <a:p>
                      <a:pPr algn="ctr"/>
                      <a:r>
                        <a:rPr lang="en-GB" sz="800" baseline="0" dirty="0" smtClean="0">
                          <a:latin typeface="Miriad pro"/>
                        </a:rPr>
                        <a:t>Protestors did not join to help take over other buildings.</a:t>
                      </a:r>
                    </a:p>
                    <a:p>
                      <a:pPr algn="ctr"/>
                      <a:r>
                        <a:rPr lang="en-GB" sz="800" baseline="0" dirty="0" smtClean="0">
                          <a:latin typeface="Miriad pro"/>
                        </a:rPr>
                        <a:t>The Government ordered the army to stop the uprising.</a:t>
                      </a:r>
                    </a:p>
                    <a:p>
                      <a:pPr algn="ctr"/>
                      <a:r>
                        <a:rPr lang="en-GB" sz="800" baseline="0" dirty="0" smtClean="0">
                          <a:latin typeface="Miriad pro"/>
                        </a:rPr>
                        <a:t>With help from the Freikorps (anti-communist ex-soldiers).</a:t>
                      </a:r>
                    </a:p>
                    <a:p>
                      <a:pPr algn="ctr"/>
                      <a:r>
                        <a:rPr lang="en-GB" sz="800" baseline="0" dirty="0" smtClean="0">
                          <a:latin typeface="Miriad pro"/>
                        </a:rPr>
                        <a:t>Over 100 workers killed.</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Uprising was badly planned.</a:t>
                      </a:r>
                    </a:p>
                    <a:p>
                      <a:pPr algn="ctr"/>
                      <a:r>
                        <a:rPr lang="en-GB" sz="800" dirty="0" smtClean="0">
                          <a:latin typeface="Miriad pro"/>
                        </a:rPr>
                        <a:t>No support from other</a:t>
                      </a:r>
                      <a:r>
                        <a:rPr lang="en-GB" sz="800" baseline="0" dirty="0" smtClean="0">
                          <a:latin typeface="Miriad pro"/>
                        </a:rPr>
                        <a:t> communist groups.</a:t>
                      </a:r>
                    </a:p>
                    <a:p>
                      <a:pPr algn="ctr"/>
                      <a:r>
                        <a:rPr lang="en-GB" sz="800" baseline="0" dirty="0" smtClean="0">
                          <a:latin typeface="Miriad pro"/>
                        </a:rPr>
                        <a:t>Freikorps captured and shot Rosa- her body was dumped in a Berlin canal.</a:t>
                      </a:r>
                    </a:p>
                    <a:p>
                      <a:pPr algn="ctr"/>
                      <a:r>
                        <a:rPr lang="en-GB" sz="800" baseline="0" dirty="0" smtClean="0">
                          <a:latin typeface="Miriad pro"/>
                        </a:rPr>
                        <a:t>Karl was murdered.</a:t>
                      </a:r>
                    </a:p>
                    <a:p>
                      <a:pPr algn="ctr"/>
                      <a:r>
                        <a:rPr lang="en-GB" sz="800" baseline="0" dirty="0" smtClean="0">
                          <a:latin typeface="Miriad pro"/>
                        </a:rPr>
                        <a:t>Without its leaders, The Sparticists were defeated.</a:t>
                      </a:r>
                    </a:p>
                    <a:p>
                      <a:pPr algn="ctr"/>
                      <a:endParaRPr lang="en-GB" sz="800" dirty="0" smtClean="0">
                        <a:latin typeface="Miriad pro"/>
                      </a:endParaRPr>
                    </a:p>
                    <a:p>
                      <a:pPr algn="ct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2</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73361">
                <a:tc>
                  <a:txBody>
                    <a:bodyPr/>
                    <a:lstStyle/>
                    <a:p>
                      <a:pPr algn="ctr"/>
                      <a:r>
                        <a:rPr lang="en-GB" sz="1050" dirty="0" smtClean="0">
                          <a:latin typeface="Miriad pro"/>
                        </a:rPr>
                        <a:t>The</a:t>
                      </a:r>
                      <a:r>
                        <a:rPr lang="en-GB" sz="1050" baseline="0" dirty="0" smtClean="0">
                          <a:latin typeface="Miriad pro"/>
                        </a:rPr>
                        <a:t> Red Army</a:t>
                      </a:r>
                    </a:p>
                    <a:p>
                      <a:pPr algn="ctr"/>
                      <a:r>
                        <a:rPr lang="en-GB" sz="1050" baseline="0" dirty="0" smtClean="0">
                          <a:latin typeface="Miriad pro"/>
                        </a:rPr>
                        <a:t>(1920)</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Groups of workers</a:t>
                      </a:r>
                      <a:r>
                        <a:rPr lang="en-GB" sz="800" baseline="0" dirty="0" smtClean="0">
                          <a:latin typeface="Miriad pro"/>
                        </a:rPr>
                        <a:t> led by a member of the Communist Party.</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German workers</a:t>
                      </a:r>
                      <a:r>
                        <a:rPr lang="en-GB" sz="800" baseline="0" dirty="0" smtClean="0">
                          <a:latin typeface="Miriad pro"/>
                        </a:rPr>
                        <a:t> were angry over bad pay and bad working conditions.</a:t>
                      </a:r>
                    </a:p>
                    <a:p>
                      <a:pPr algn="ctr"/>
                      <a:r>
                        <a:rPr lang="en-GB" sz="800" baseline="0" dirty="0" smtClean="0">
                          <a:latin typeface="Miriad pro"/>
                        </a:rPr>
                        <a:t>Workers had been protesting throughout Germany.</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1920-</a:t>
                      </a:r>
                      <a:r>
                        <a:rPr lang="en-GB" sz="800" baseline="0" dirty="0" smtClean="0">
                          <a:latin typeface="Miriad pro"/>
                        </a:rPr>
                        <a:t> Communist ‘Red Army 50,000 workers filled the Ruhr Region (one of Germany’s main industrial areas)- took control of its raw materials.</a:t>
                      </a:r>
                    </a:p>
                    <a:p>
                      <a:pPr algn="ctr"/>
                      <a:r>
                        <a:rPr lang="en-GB" sz="800" baseline="0" dirty="0" smtClean="0">
                          <a:latin typeface="Miriad pro"/>
                        </a:rPr>
                        <a:t>The German army and Freikorps crushed the uprising.</a:t>
                      </a:r>
                    </a:p>
                    <a:p>
                      <a:pPr algn="ctr"/>
                      <a:r>
                        <a:rPr lang="en-GB" sz="800" baseline="0" dirty="0" smtClean="0">
                          <a:latin typeface="Miriad pro"/>
                        </a:rPr>
                        <a:t>1000+ workers were killed.</a:t>
                      </a:r>
                    </a:p>
                    <a:p>
                      <a:pPr algn="ctr"/>
                      <a:endParaRPr lang="en-GB" sz="800" baseline="0" dirty="0" smtClean="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Weak leadership.</a:t>
                      </a:r>
                    </a:p>
                    <a:p>
                      <a:pPr algn="ctr"/>
                      <a:r>
                        <a:rPr lang="en-GB" sz="800" dirty="0" smtClean="0">
                          <a:latin typeface="Miriad pro"/>
                        </a:rPr>
                        <a:t>No clear plan.</a:t>
                      </a:r>
                    </a:p>
                    <a:p>
                      <a:pPr algn="ctr"/>
                      <a:r>
                        <a:rPr lang="en-GB" sz="800" dirty="0" smtClean="0">
                          <a:latin typeface="Miriad pro"/>
                        </a:rPr>
                        <a:t>Protests did not have enough support.</a:t>
                      </a:r>
                    </a:p>
                    <a:p>
                      <a:pPr algn="ctr"/>
                      <a:r>
                        <a:rPr lang="en-GB" sz="800" dirty="0" smtClean="0">
                          <a:latin typeface="Miriad pro"/>
                        </a:rPr>
                        <a:t>The</a:t>
                      </a:r>
                      <a:r>
                        <a:rPr lang="en-GB" sz="800" baseline="0" dirty="0" smtClean="0">
                          <a:latin typeface="Miriad pro"/>
                        </a:rPr>
                        <a:t> Unrest never threatened the Weimar Government’s control.</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2</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73361">
                <a:tc>
                  <a:txBody>
                    <a:bodyPr/>
                    <a:lstStyle/>
                    <a:p>
                      <a:pPr algn="ctr"/>
                      <a:r>
                        <a:rPr lang="en-GB" sz="1050" dirty="0" smtClean="0">
                          <a:latin typeface="Miriad pro"/>
                        </a:rPr>
                        <a:t>The Kapp</a:t>
                      </a:r>
                      <a:r>
                        <a:rPr lang="en-GB" sz="1050" baseline="0" dirty="0" smtClean="0">
                          <a:latin typeface="Miriad pro"/>
                        </a:rPr>
                        <a:t> Putsch</a:t>
                      </a:r>
                    </a:p>
                    <a:p>
                      <a:pPr algn="ctr"/>
                      <a:r>
                        <a:rPr lang="en-GB" sz="1050" baseline="0" dirty="0" smtClean="0">
                          <a:latin typeface="Miriad pro"/>
                        </a:rPr>
                        <a:t>(1920)</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Freikorps</a:t>
                      </a:r>
                      <a:r>
                        <a:rPr lang="en-GB" sz="800" baseline="0" dirty="0" smtClean="0">
                          <a:latin typeface="Miriad pro"/>
                        </a:rPr>
                        <a:t> units led by Wolfgang Kapp.</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1920- The</a:t>
                      </a:r>
                      <a:r>
                        <a:rPr lang="en-GB" sz="800" baseline="0" dirty="0" smtClean="0">
                          <a:latin typeface="Miriad pro"/>
                        </a:rPr>
                        <a:t> Government ordered that the Freikorps brigaded be disbanded/broken up.</a:t>
                      </a:r>
                    </a:p>
                    <a:p>
                      <a:pPr algn="ctr"/>
                      <a:r>
                        <a:rPr lang="en-GB" sz="800" baseline="0" dirty="0" smtClean="0">
                          <a:latin typeface="Miriad pro"/>
                        </a:rPr>
                        <a:t>The Government had little use for them once the left-wing groups had been crushed.</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Around 12,000 Freikorps</a:t>
                      </a:r>
                      <a:r>
                        <a:rPr lang="en-GB" sz="800" baseline="0" dirty="0" smtClean="0">
                          <a:latin typeface="Miriad pro"/>
                        </a:rPr>
                        <a:t> marched to Berlin.</a:t>
                      </a:r>
                    </a:p>
                    <a:p>
                      <a:pPr algn="ctr"/>
                      <a:r>
                        <a:rPr lang="en-GB" sz="800" baseline="0" dirty="0" smtClean="0">
                          <a:latin typeface="Miriad pro"/>
                        </a:rPr>
                        <a:t>The Government was forced to flee.</a:t>
                      </a:r>
                    </a:p>
                    <a:p>
                      <a:pPr algn="ctr"/>
                      <a:r>
                        <a:rPr lang="en-GB" sz="800" baseline="0" dirty="0" smtClean="0">
                          <a:latin typeface="Miriad pro"/>
                        </a:rPr>
                        <a:t>Freikorps put forward Kapp as the new leader of Germany.</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Kapp+ Freikorps didn’t have much support.</a:t>
                      </a:r>
                    </a:p>
                    <a:p>
                      <a:pPr algn="ctr"/>
                      <a:r>
                        <a:rPr lang="en-GB" sz="800" dirty="0" smtClean="0">
                          <a:latin typeface="Miriad pro"/>
                        </a:rPr>
                        <a:t>In Berlin workers went</a:t>
                      </a:r>
                      <a:r>
                        <a:rPr lang="en-GB" sz="800" baseline="0" dirty="0" smtClean="0">
                          <a:latin typeface="Miriad pro"/>
                        </a:rPr>
                        <a:t> on strike in protest at the Putsch- this made it impossible for Kapp to rule.</a:t>
                      </a:r>
                    </a:p>
                    <a:p>
                      <a:pPr algn="ctr"/>
                      <a:r>
                        <a:rPr lang="en-GB" sz="800" baseline="0" dirty="0" smtClean="0">
                          <a:latin typeface="Miriad pro"/>
                        </a:rPr>
                        <a:t>After 4 days, Kapp fled from Berlin and Ebert’s Government returned.</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4</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661574">
                <a:tc>
                  <a:txBody>
                    <a:bodyPr/>
                    <a:lstStyle/>
                    <a:p>
                      <a:pPr algn="ctr"/>
                      <a:r>
                        <a:rPr lang="en-GB" sz="1050" dirty="0" smtClean="0">
                          <a:latin typeface="Miriad pro"/>
                        </a:rPr>
                        <a:t>The Nazi Party </a:t>
                      </a:r>
                    </a:p>
                    <a:p>
                      <a:pPr algn="ctr"/>
                      <a:r>
                        <a:rPr lang="en-GB" sz="1050" dirty="0" smtClean="0">
                          <a:latin typeface="Miriad pro"/>
                        </a:rPr>
                        <a:t>(1923)</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Nazi Party</a:t>
                      </a:r>
                      <a:r>
                        <a:rPr lang="en-GB" sz="800" baseline="0" dirty="0" smtClean="0">
                          <a:latin typeface="Miriad pro"/>
                        </a:rPr>
                        <a:t> </a:t>
                      </a:r>
                      <a:r>
                        <a:rPr lang="en-GB" sz="800" dirty="0" smtClean="0">
                          <a:latin typeface="Miriad pro"/>
                        </a:rPr>
                        <a:t>led</a:t>
                      </a:r>
                      <a:r>
                        <a:rPr lang="en-GB" sz="800" baseline="0" dirty="0" smtClean="0">
                          <a:latin typeface="Miriad pro"/>
                        </a:rPr>
                        <a:t> by Adolf Hitler and General Ludendorff(a popular war hero who had been involved in the Kapp Putsch).</a:t>
                      </a:r>
                    </a:p>
                    <a:p>
                      <a:pPr algn="ctr"/>
                      <a:r>
                        <a:rPr lang="en-GB" sz="800" baseline="0" dirty="0" smtClean="0">
                          <a:latin typeface="Miriad pro"/>
                        </a:rPr>
                        <a:t>The Nazis had 55,000 members and its own private army- SA.</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Adolf</a:t>
                      </a:r>
                      <a:r>
                        <a:rPr lang="en-GB" sz="800" baseline="0" dirty="0" smtClean="0">
                          <a:latin typeface="Miriad pro"/>
                        </a:rPr>
                        <a:t> Hitler + The Nazi Party believed that democracy led to weak government.</a:t>
                      </a:r>
                    </a:p>
                    <a:p>
                      <a:pPr algn="ctr"/>
                      <a:r>
                        <a:rPr lang="en-GB" sz="800" baseline="0" dirty="0" smtClean="0">
                          <a:latin typeface="Miriad pro"/>
                        </a:rPr>
                        <a:t>They thought that there should be only one political party, with only 1 leader.</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Planned to take</a:t>
                      </a:r>
                      <a:r>
                        <a:rPr lang="en-GB" sz="800" baseline="0" dirty="0" smtClean="0">
                          <a:latin typeface="Miriad pro"/>
                        </a:rPr>
                        <a:t> over the Government and to make General Ludendorff the leader of Germany.</a:t>
                      </a:r>
                    </a:p>
                    <a:p>
                      <a:pPr algn="ctr"/>
                      <a:r>
                        <a:rPr lang="en-GB" sz="800" baseline="0" dirty="0" smtClean="0">
                          <a:latin typeface="Miriad pro"/>
                        </a:rPr>
                        <a:t>It all started in Munich.</a:t>
                      </a:r>
                    </a:p>
                    <a:p>
                      <a:pPr algn="ctr"/>
                      <a:r>
                        <a:rPr lang="en-GB" sz="800" baseline="0" dirty="0" smtClean="0">
                          <a:latin typeface="Miriad pro"/>
                        </a:rPr>
                        <a:t>Hitler and 600 SA soldiers burst into a meeting where the leader of Bavaria (Kahr) was speaking.</a:t>
                      </a:r>
                    </a:p>
                    <a:p>
                      <a:pPr algn="ctr"/>
                      <a:r>
                        <a:rPr lang="en-GB" sz="800" baseline="0" dirty="0" smtClean="0">
                          <a:latin typeface="Miriad pro"/>
                        </a:rPr>
                        <a:t>They forced Kahr to promise to support their plan.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Not properly</a:t>
                      </a:r>
                      <a:r>
                        <a:rPr lang="en-GB" sz="800" baseline="0" dirty="0" smtClean="0">
                          <a:latin typeface="Miriad pro"/>
                        </a:rPr>
                        <a:t> planned.</a:t>
                      </a:r>
                    </a:p>
                    <a:p>
                      <a:pPr algn="ctr"/>
                      <a:r>
                        <a:rPr lang="en-GB" sz="800" baseline="0" dirty="0" smtClean="0">
                          <a:latin typeface="Miriad pro"/>
                        </a:rPr>
                        <a:t>Kahr was allowed to leave the beer hall and the next day he withdrew his support.</a:t>
                      </a:r>
                    </a:p>
                    <a:p>
                      <a:pPr algn="ctr"/>
                      <a:r>
                        <a:rPr lang="en-GB" sz="800" baseline="0" dirty="0" smtClean="0">
                          <a:latin typeface="Miriad pro"/>
                        </a:rPr>
                        <a:t>The German Government responded quickly ordered the army to crush the revolt.</a:t>
                      </a:r>
                    </a:p>
                    <a:p>
                      <a:pPr algn="ctr"/>
                      <a:r>
                        <a:rPr lang="en-GB" sz="800" baseline="0" dirty="0" smtClean="0">
                          <a:latin typeface="Miriad pro"/>
                        </a:rPr>
                        <a:t>When armed Nazis marched to a Military Base in Munich they were met by armed police and soldiers.</a:t>
                      </a:r>
                    </a:p>
                    <a:p>
                      <a:pPr algn="ctr"/>
                      <a:r>
                        <a:rPr lang="en-GB" sz="800" baseline="0" dirty="0" smtClean="0">
                          <a:latin typeface="Miriad pro"/>
                        </a:rPr>
                        <a:t>Fighting followed and 14 Nazis were killed.</a:t>
                      </a:r>
                    </a:p>
                    <a:p>
                      <a:pPr algn="ctr"/>
                      <a:r>
                        <a:rPr lang="en-GB" sz="800" baseline="0" dirty="0" smtClean="0">
                          <a:latin typeface="Miriad pro"/>
                        </a:rPr>
                        <a:t>The leaders of the Putsch were arrested.</a:t>
                      </a:r>
                    </a:p>
                    <a:p>
                      <a:pPr algn="ctr"/>
                      <a:r>
                        <a:rPr lang="en-GB" sz="800" baseline="0" dirty="0" smtClean="0">
                          <a:latin typeface="Miriad pro"/>
                        </a:rPr>
                        <a:t>Hitler was sentenced to 5 years in prison. He was released after just 9 months.</a:t>
                      </a:r>
                    </a:p>
                    <a:p>
                      <a:pPr algn="ctr"/>
                      <a:r>
                        <a:rPr lang="en-GB" sz="800" baseline="0" dirty="0" smtClean="0">
                          <a:latin typeface="Miriad pro"/>
                        </a:rPr>
                        <a:t>The Nazis nearly fell apart without their leader.</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4</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TextBox 3"/>
          <p:cNvSpPr txBox="1"/>
          <p:nvPr/>
        </p:nvSpPr>
        <p:spPr>
          <a:xfrm>
            <a:off x="899592" y="188640"/>
            <a:ext cx="7344816" cy="276999"/>
          </a:xfrm>
          <a:prstGeom prst="rect">
            <a:avLst/>
          </a:prstGeom>
          <a:noFill/>
        </p:spPr>
        <p:txBody>
          <a:bodyPr wrap="square" rtlCol="0">
            <a:spAutoFit/>
          </a:bodyPr>
          <a:lstStyle/>
          <a:p>
            <a:pPr algn="ctr"/>
            <a:r>
              <a:rPr lang="en-GB" sz="1200" u="sng" dirty="0" smtClean="0">
                <a:latin typeface="Miriad Pro"/>
              </a:rPr>
              <a:t>Which Extremist Political Group Was The Biggest Threat To The Weimar Republic?</a:t>
            </a:r>
            <a:endParaRPr lang="en-GB" sz="1200" dirty="0">
              <a:latin typeface="Miriad Pro"/>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4572000"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ectangle 1"/>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79512" y="3140968"/>
            <a:ext cx="4320480" cy="3573016"/>
          </a:xfrm>
          <a:prstGeom prst="rect">
            <a:avLst/>
          </a:prstGeom>
        </p:spPr>
        <p:txBody>
          <a:bodyPr wrap="square">
            <a:spAutoFit/>
          </a:bodyPr>
          <a:lstStyle/>
          <a:p>
            <a:r>
              <a:rPr lang="en-GB" sz="1200" u="sng" dirty="0" smtClean="0">
                <a:latin typeface="Miriad pro"/>
              </a:rPr>
              <a:t>Communist Views:</a:t>
            </a:r>
          </a:p>
          <a:p>
            <a:r>
              <a:rPr lang="en-GB" sz="1100" dirty="0" smtClean="0">
                <a:latin typeface="Miriad pro"/>
              </a:rPr>
              <a:t>+ Belief that the nation should own all factories/profit making companies.</a:t>
            </a:r>
          </a:p>
          <a:p>
            <a:r>
              <a:rPr lang="en-GB" sz="1100" dirty="0" smtClean="0">
                <a:latin typeface="Miriad pro"/>
              </a:rPr>
              <a:t>+ That wealth should be shared equally- everyone is equal.</a:t>
            </a:r>
          </a:p>
          <a:p>
            <a:r>
              <a:rPr lang="en-GB" sz="1100" dirty="0" smtClean="0">
                <a:latin typeface="Miriad pro"/>
              </a:rPr>
              <a:t>+ Put the good of society before the individual.</a:t>
            </a:r>
          </a:p>
          <a:p>
            <a:endParaRPr lang="en-GB" sz="1100" dirty="0" smtClean="0">
              <a:latin typeface="Miriad pro"/>
            </a:endParaRPr>
          </a:p>
          <a:p>
            <a:r>
              <a:rPr lang="en-GB" sz="1200" u="sng" dirty="0" smtClean="0">
                <a:latin typeface="Miriad pro"/>
              </a:rPr>
              <a:t>Fascists/Nazi Views</a:t>
            </a:r>
          </a:p>
          <a:p>
            <a:r>
              <a:rPr lang="en-GB" sz="1100" dirty="0" smtClean="0">
                <a:latin typeface="Miriad pro"/>
              </a:rPr>
              <a:t>+ Nationalistic- Put the good of the nation before the individual.</a:t>
            </a:r>
          </a:p>
          <a:p>
            <a:r>
              <a:rPr lang="en-GB" sz="1100" dirty="0" smtClean="0">
                <a:latin typeface="Miriad pro"/>
              </a:rPr>
              <a:t>+ Believe in a strong leader.</a:t>
            </a:r>
          </a:p>
          <a:p>
            <a:r>
              <a:rPr lang="en-GB" sz="1100" dirty="0" smtClean="0">
                <a:latin typeface="Miriad pro"/>
              </a:rPr>
              <a:t>+ Believe that your nation is better than others.</a:t>
            </a:r>
          </a:p>
          <a:p>
            <a:r>
              <a:rPr lang="en-GB" sz="1100" dirty="0" smtClean="0">
                <a:latin typeface="Miriad pro"/>
              </a:rPr>
              <a:t>+ Need for armed forces to defend your nation.</a:t>
            </a:r>
          </a:p>
          <a:p>
            <a:r>
              <a:rPr lang="en-GB" sz="1100" dirty="0" smtClean="0">
                <a:latin typeface="Miriad pro"/>
              </a:rPr>
              <a:t>+ Believe that individuals should be able to make as much money as they like to become very rich.</a:t>
            </a:r>
          </a:p>
          <a:p>
            <a:endParaRPr lang="en-GB" sz="1100" dirty="0" smtClean="0">
              <a:latin typeface="Miriad pro"/>
            </a:endParaRPr>
          </a:p>
          <a:p>
            <a:r>
              <a:rPr lang="en-GB" sz="1200" u="sng" dirty="0" smtClean="0">
                <a:latin typeface="Miriad pro"/>
              </a:rPr>
              <a:t>Both</a:t>
            </a:r>
          </a:p>
          <a:p>
            <a:r>
              <a:rPr lang="en-GB" sz="1100" dirty="0" smtClean="0">
                <a:latin typeface="Miriad pro"/>
              </a:rPr>
              <a:t>+ Believe that your party should control the media.</a:t>
            </a:r>
          </a:p>
          <a:p>
            <a:r>
              <a:rPr lang="en-GB" sz="1100" dirty="0" smtClean="0">
                <a:latin typeface="Miriad pro"/>
              </a:rPr>
              <a:t>+ Belief that your party should have the power to detain/lock up individuals who threaten your beliefs.</a:t>
            </a:r>
          </a:p>
          <a:p>
            <a:r>
              <a:rPr lang="en-GB" sz="1100" dirty="0" smtClean="0">
                <a:latin typeface="Miriad pro"/>
              </a:rPr>
              <a:t>+ Believe that only your party should exist.</a:t>
            </a:r>
          </a:p>
          <a:p>
            <a:endParaRPr lang="en-GB" sz="1400" u="sng" dirty="0" smtClean="0">
              <a:latin typeface="Miriad pro"/>
            </a:endParaRPr>
          </a:p>
        </p:txBody>
      </p:sp>
      <p:sp>
        <p:nvSpPr>
          <p:cNvPr id="4" name="Rectangle 3"/>
          <p:cNvSpPr/>
          <p:nvPr/>
        </p:nvSpPr>
        <p:spPr>
          <a:xfrm>
            <a:off x="179512" y="476672"/>
            <a:ext cx="4320480" cy="938719"/>
          </a:xfrm>
          <a:prstGeom prst="rect">
            <a:avLst/>
          </a:prstGeom>
        </p:spPr>
        <p:txBody>
          <a:bodyPr wrap="square">
            <a:spAutoFit/>
          </a:bodyPr>
          <a:lstStyle/>
          <a:p>
            <a:r>
              <a:rPr lang="en-GB" sz="1100" dirty="0" smtClean="0">
                <a:latin typeface="Miriad pro"/>
              </a:rPr>
              <a:t>Proportional Representation- All votes were counted up centrally to divide the seats fairly between parties. </a:t>
            </a:r>
          </a:p>
          <a:p>
            <a:r>
              <a:rPr lang="en-GB" sz="1100" dirty="0" smtClean="0">
                <a:latin typeface="Miriad pro"/>
              </a:rPr>
              <a:t>Article 48- A clause that gave the president of the Weimar Republic the right to dismiss parliament and rule by himself if he decided there was a ‘state of emergency’.</a:t>
            </a:r>
            <a:endParaRPr lang="en-GB" sz="1100" dirty="0">
              <a:latin typeface="Miriad pro"/>
            </a:endParaRPr>
          </a:p>
        </p:txBody>
      </p:sp>
      <p:sp>
        <p:nvSpPr>
          <p:cNvPr id="23" name="TextBox 22"/>
          <p:cNvSpPr txBox="1"/>
          <p:nvPr/>
        </p:nvSpPr>
        <p:spPr>
          <a:xfrm>
            <a:off x="1043608" y="260648"/>
            <a:ext cx="2808312" cy="276999"/>
          </a:xfrm>
          <a:prstGeom prst="rect">
            <a:avLst/>
          </a:prstGeom>
          <a:noFill/>
        </p:spPr>
        <p:txBody>
          <a:bodyPr wrap="square" rtlCol="0">
            <a:spAutoFit/>
          </a:bodyPr>
          <a:lstStyle/>
          <a:p>
            <a:pPr algn="ctr"/>
            <a:r>
              <a:rPr lang="en-GB" sz="1200" u="sng" dirty="0" smtClean="0">
                <a:latin typeface="Miriad Pro"/>
              </a:rPr>
              <a:t>Political Problems: The Constitution</a:t>
            </a:r>
            <a:endParaRPr lang="en-GB" sz="1200" dirty="0">
              <a:latin typeface="Miriad Pro"/>
            </a:endParaRPr>
          </a:p>
        </p:txBody>
      </p:sp>
      <p:grpSp>
        <p:nvGrpSpPr>
          <p:cNvPr id="79" name="Group 78"/>
          <p:cNvGrpSpPr/>
          <p:nvPr/>
        </p:nvGrpSpPr>
        <p:grpSpPr>
          <a:xfrm>
            <a:off x="251520" y="1412776"/>
            <a:ext cx="4248472" cy="1730807"/>
            <a:chOff x="251520" y="1628800"/>
            <a:chExt cx="4248472" cy="1730807"/>
          </a:xfrm>
        </p:grpSpPr>
        <p:cxnSp>
          <p:nvCxnSpPr>
            <p:cNvPr id="25" name="Straight Connector 24"/>
            <p:cNvCxnSpPr/>
            <p:nvPr/>
          </p:nvCxnSpPr>
          <p:spPr>
            <a:xfrm>
              <a:off x="539552" y="1916832"/>
              <a:ext cx="3600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51520" y="1628800"/>
              <a:ext cx="936104" cy="261610"/>
            </a:xfrm>
            <a:prstGeom prst="rect">
              <a:avLst/>
            </a:prstGeom>
          </p:spPr>
          <p:txBody>
            <a:bodyPr wrap="square">
              <a:spAutoFit/>
            </a:bodyPr>
            <a:lstStyle/>
            <a:p>
              <a:pPr algn="ctr"/>
              <a:r>
                <a:rPr lang="en-GB" sz="1100" dirty="0" smtClean="0">
                  <a:latin typeface="Miriad pro"/>
                </a:rPr>
                <a:t>Left Wing</a:t>
              </a:r>
            </a:p>
          </p:txBody>
        </p:sp>
        <p:sp>
          <p:nvSpPr>
            <p:cNvPr id="29" name="Rectangle 28"/>
            <p:cNvSpPr/>
            <p:nvPr/>
          </p:nvSpPr>
          <p:spPr>
            <a:xfrm>
              <a:off x="3491880" y="1628800"/>
              <a:ext cx="936104" cy="261610"/>
            </a:xfrm>
            <a:prstGeom prst="rect">
              <a:avLst/>
            </a:prstGeom>
          </p:spPr>
          <p:txBody>
            <a:bodyPr wrap="square">
              <a:spAutoFit/>
            </a:bodyPr>
            <a:lstStyle/>
            <a:p>
              <a:pPr algn="ctr"/>
              <a:r>
                <a:rPr lang="en-GB" sz="1100" dirty="0" smtClean="0">
                  <a:latin typeface="Miriad pro"/>
                </a:rPr>
                <a:t>Right Wing</a:t>
              </a:r>
            </a:p>
          </p:txBody>
        </p:sp>
        <p:sp>
          <p:nvSpPr>
            <p:cNvPr id="30" name="Rectangle 29"/>
            <p:cNvSpPr/>
            <p:nvPr/>
          </p:nvSpPr>
          <p:spPr>
            <a:xfrm>
              <a:off x="251520" y="2132856"/>
              <a:ext cx="936104" cy="430887"/>
            </a:xfrm>
            <a:prstGeom prst="rect">
              <a:avLst/>
            </a:prstGeom>
          </p:spPr>
          <p:txBody>
            <a:bodyPr wrap="square">
              <a:spAutoFit/>
            </a:bodyPr>
            <a:lstStyle/>
            <a:p>
              <a:pPr algn="ctr"/>
              <a:r>
                <a:rPr lang="en-GB" sz="1100" dirty="0" smtClean="0">
                  <a:latin typeface="Miriad pro"/>
                </a:rPr>
                <a:t>Communist Part (KPD)</a:t>
              </a:r>
            </a:p>
          </p:txBody>
        </p:sp>
        <p:cxnSp>
          <p:nvCxnSpPr>
            <p:cNvPr id="31" name="Straight Connector 30"/>
            <p:cNvCxnSpPr>
              <a:stCxn id="44" idx="0"/>
            </p:cNvCxnSpPr>
            <p:nvPr/>
          </p:nvCxnSpPr>
          <p:spPr>
            <a:xfrm flipV="1">
              <a:off x="2339752" y="1772816"/>
              <a:ext cx="0" cy="9361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755576" y="2564904"/>
              <a:ext cx="936104" cy="600164"/>
            </a:xfrm>
            <a:prstGeom prst="rect">
              <a:avLst/>
            </a:prstGeom>
          </p:spPr>
          <p:txBody>
            <a:bodyPr wrap="square">
              <a:spAutoFit/>
            </a:bodyPr>
            <a:lstStyle/>
            <a:p>
              <a:pPr algn="ctr"/>
              <a:r>
                <a:rPr lang="en-GB" sz="1100" dirty="0" smtClean="0">
                  <a:latin typeface="Miriad pro"/>
                </a:rPr>
                <a:t>Social Democrat Party (SPD)</a:t>
              </a:r>
            </a:p>
          </p:txBody>
        </p:sp>
        <p:sp>
          <p:nvSpPr>
            <p:cNvPr id="43" name="Rectangle 42"/>
            <p:cNvSpPr/>
            <p:nvPr/>
          </p:nvSpPr>
          <p:spPr>
            <a:xfrm>
              <a:off x="1331640" y="2132856"/>
              <a:ext cx="936104" cy="600164"/>
            </a:xfrm>
            <a:prstGeom prst="rect">
              <a:avLst/>
            </a:prstGeom>
          </p:spPr>
          <p:txBody>
            <a:bodyPr wrap="square">
              <a:spAutoFit/>
            </a:bodyPr>
            <a:lstStyle/>
            <a:p>
              <a:pPr algn="ctr"/>
              <a:r>
                <a:rPr lang="en-GB" sz="1100" dirty="0" smtClean="0">
                  <a:latin typeface="Miriad pro"/>
                </a:rPr>
                <a:t>German Democrat Party (DDP)</a:t>
              </a:r>
            </a:p>
          </p:txBody>
        </p:sp>
        <p:sp>
          <p:nvSpPr>
            <p:cNvPr id="44" name="Rectangle 43"/>
            <p:cNvSpPr/>
            <p:nvPr/>
          </p:nvSpPr>
          <p:spPr>
            <a:xfrm>
              <a:off x="1835696" y="2708920"/>
              <a:ext cx="1008112" cy="430887"/>
            </a:xfrm>
            <a:prstGeom prst="rect">
              <a:avLst/>
            </a:prstGeom>
          </p:spPr>
          <p:txBody>
            <a:bodyPr wrap="square">
              <a:spAutoFit/>
            </a:bodyPr>
            <a:lstStyle/>
            <a:p>
              <a:pPr algn="ctr"/>
              <a:r>
                <a:rPr lang="en-GB" sz="1100" dirty="0" smtClean="0">
                  <a:latin typeface="Miriad pro"/>
                </a:rPr>
                <a:t>Central Party (Zentrum)</a:t>
              </a:r>
            </a:p>
          </p:txBody>
        </p:sp>
        <p:sp>
          <p:nvSpPr>
            <p:cNvPr id="46" name="Rectangle 45"/>
            <p:cNvSpPr/>
            <p:nvPr/>
          </p:nvSpPr>
          <p:spPr>
            <a:xfrm>
              <a:off x="3419872" y="2420888"/>
              <a:ext cx="1080120" cy="938719"/>
            </a:xfrm>
            <a:prstGeom prst="rect">
              <a:avLst/>
            </a:prstGeom>
          </p:spPr>
          <p:txBody>
            <a:bodyPr wrap="square">
              <a:spAutoFit/>
            </a:bodyPr>
            <a:lstStyle/>
            <a:p>
              <a:pPr algn="ctr"/>
              <a:r>
                <a:rPr lang="en-GB" sz="1100" dirty="0" smtClean="0">
                  <a:latin typeface="Miriad pro"/>
                </a:rPr>
                <a:t>National Socialist German Workers Party (NSDAP)</a:t>
              </a:r>
            </a:p>
          </p:txBody>
        </p:sp>
        <p:sp>
          <p:nvSpPr>
            <p:cNvPr id="47" name="Rectangle 46"/>
            <p:cNvSpPr/>
            <p:nvPr/>
          </p:nvSpPr>
          <p:spPr>
            <a:xfrm>
              <a:off x="2339752" y="2132856"/>
              <a:ext cx="936104" cy="430887"/>
            </a:xfrm>
            <a:prstGeom prst="rect">
              <a:avLst/>
            </a:prstGeom>
          </p:spPr>
          <p:txBody>
            <a:bodyPr wrap="square">
              <a:spAutoFit/>
            </a:bodyPr>
            <a:lstStyle/>
            <a:p>
              <a:pPr algn="ctr"/>
              <a:r>
                <a:rPr lang="en-GB" sz="1100" dirty="0" smtClean="0">
                  <a:latin typeface="Miriad pro"/>
                </a:rPr>
                <a:t>People’s Party (DVP)</a:t>
              </a:r>
            </a:p>
          </p:txBody>
        </p:sp>
        <p:sp>
          <p:nvSpPr>
            <p:cNvPr id="48" name="Rectangle 47"/>
            <p:cNvSpPr/>
            <p:nvPr/>
          </p:nvSpPr>
          <p:spPr>
            <a:xfrm>
              <a:off x="2771800" y="2564904"/>
              <a:ext cx="936104" cy="769441"/>
            </a:xfrm>
            <a:prstGeom prst="rect">
              <a:avLst/>
            </a:prstGeom>
          </p:spPr>
          <p:txBody>
            <a:bodyPr wrap="square">
              <a:spAutoFit/>
            </a:bodyPr>
            <a:lstStyle/>
            <a:p>
              <a:pPr algn="ctr"/>
              <a:r>
                <a:rPr lang="en-GB" sz="1100" dirty="0" smtClean="0">
                  <a:latin typeface="Miriad pro"/>
                </a:rPr>
                <a:t>National People’s Party (DNVP)</a:t>
              </a:r>
            </a:p>
          </p:txBody>
        </p:sp>
        <p:cxnSp>
          <p:nvCxnSpPr>
            <p:cNvPr id="50" name="Straight Connector 49"/>
            <p:cNvCxnSpPr/>
            <p:nvPr/>
          </p:nvCxnSpPr>
          <p:spPr>
            <a:xfrm flipV="1">
              <a:off x="755576" y="1916832"/>
              <a:ext cx="0" cy="2160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1259632" y="1916832"/>
              <a:ext cx="0" cy="5760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1835696" y="1916832"/>
              <a:ext cx="0" cy="2160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771800" y="1916832"/>
              <a:ext cx="0" cy="2160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3275856" y="1916832"/>
              <a:ext cx="0" cy="6480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3923928" y="1916832"/>
              <a:ext cx="0" cy="3600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1" name="Straight Connector 80"/>
          <p:cNvCxnSpPr/>
          <p:nvPr/>
        </p:nvCxnSpPr>
        <p:spPr>
          <a:xfrm>
            <a:off x="179512" y="6525344"/>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5364088" y="260648"/>
            <a:ext cx="2808312" cy="276999"/>
          </a:xfrm>
          <a:prstGeom prst="rect">
            <a:avLst/>
          </a:prstGeom>
          <a:noFill/>
        </p:spPr>
        <p:txBody>
          <a:bodyPr wrap="square" rtlCol="0">
            <a:spAutoFit/>
          </a:bodyPr>
          <a:lstStyle/>
          <a:p>
            <a:pPr algn="ctr"/>
            <a:r>
              <a:rPr lang="en-GB" sz="1200" u="sng" dirty="0" smtClean="0">
                <a:latin typeface="Miriad Pro"/>
              </a:rPr>
              <a:t>Invasion Of The Ruhr</a:t>
            </a:r>
            <a:endParaRPr lang="en-GB" sz="1200" dirty="0">
              <a:latin typeface="Miriad Pro"/>
            </a:endParaRPr>
          </a:p>
        </p:txBody>
      </p:sp>
      <p:sp>
        <p:nvSpPr>
          <p:cNvPr id="83" name="Rectangle 82"/>
          <p:cNvSpPr/>
          <p:nvPr/>
        </p:nvSpPr>
        <p:spPr>
          <a:xfrm>
            <a:off x="4572000" y="476672"/>
            <a:ext cx="4320480" cy="2985433"/>
          </a:xfrm>
          <a:prstGeom prst="rect">
            <a:avLst/>
          </a:prstGeom>
        </p:spPr>
        <p:txBody>
          <a:bodyPr wrap="square">
            <a:spAutoFit/>
          </a:bodyPr>
          <a:lstStyle/>
          <a:p>
            <a:r>
              <a:rPr lang="en-GB" sz="1100" dirty="0" smtClean="0">
                <a:latin typeface="Miriad pro"/>
              </a:rPr>
              <a:t>+ French and Belgian troops invaded the Ruhr in January 1923.</a:t>
            </a:r>
          </a:p>
          <a:p>
            <a:r>
              <a:rPr lang="en-GB" sz="1100" dirty="0" smtClean="0">
                <a:latin typeface="Miriad pro"/>
              </a:rPr>
              <a:t>+ They would get their reparations by taking German goods.</a:t>
            </a:r>
          </a:p>
          <a:p>
            <a:r>
              <a:rPr lang="en-GB" sz="1100" dirty="0" smtClean="0">
                <a:latin typeface="Miriad pro"/>
              </a:rPr>
              <a:t>+ The Germans could not use force so they used passive resistance.</a:t>
            </a:r>
          </a:p>
          <a:p>
            <a:r>
              <a:rPr lang="en-GB" sz="1100" dirty="0" smtClean="0">
                <a:latin typeface="Miriad pro"/>
              </a:rPr>
              <a:t>+ French soldiers shot German civilians and made 150,000 people homeless.</a:t>
            </a:r>
          </a:p>
          <a:p>
            <a:endParaRPr lang="en-GB" sz="1100" dirty="0" smtClean="0">
              <a:latin typeface="Miriad pro"/>
            </a:endParaRPr>
          </a:p>
          <a:p>
            <a:r>
              <a:rPr lang="en-GB" sz="1200" u="sng" dirty="0" smtClean="0">
                <a:latin typeface="Miriad pro"/>
              </a:rPr>
              <a:t>Hyperinflation</a:t>
            </a:r>
          </a:p>
          <a:p>
            <a:r>
              <a:rPr lang="en-GB" sz="1100" dirty="0" smtClean="0">
                <a:latin typeface="Miriad pro"/>
              </a:rPr>
              <a:t>+ With workers on strike, shortages quickly developed and priced soared.</a:t>
            </a:r>
          </a:p>
          <a:p>
            <a:r>
              <a:rPr lang="en-GB" sz="1100" dirty="0" smtClean="0">
                <a:latin typeface="Miriad pro"/>
              </a:rPr>
              <a:t>+ The Government printed money so people could by food and prices rose out of control.</a:t>
            </a:r>
          </a:p>
          <a:p>
            <a:r>
              <a:rPr lang="en-GB" sz="1100" dirty="0" smtClean="0">
                <a:latin typeface="Miriad pro"/>
              </a:rPr>
              <a:t>+ Millions of Germans faced starvation, particularly middle classes and pensioners.</a:t>
            </a:r>
          </a:p>
          <a:p>
            <a:r>
              <a:rPr lang="en-GB" sz="1100" dirty="0" smtClean="0">
                <a:latin typeface="Miriad pro"/>
              </a:rPr>
              <a:t>+ The worst affected were those on pensions, fixed incomes and those with savings in the bank.</a:t>
            </a:r>
          </a:p>
          <a:p>
            <a:r>
              <a:rPr lang="en-GB" sz="1100" dirty="0" smtClean="0">
                <a:latin typeface="Miriad pro"/>
              </a:rPr>
              <a:t>+ By August 1923, Germany’s economy had collapsed.</a:t>
            </a:r>
          </a:p>
        </p:txBody>
      </p:sp>
      <p:sp>
        <p:nvSpPr>
          <p:cNvPr id="84" name="TextBox 83"/>
          <p:cNvSpPr txBox="1"/>
          <p:nvPr/>
        </p:nvSpPr>
        <p:spPr>
          <a:xfrm>
            <a:off x="4932040" y="3573016"/>
            <a:ext cx="3600400" cy="276999"/>
          </a:xfrm>
          <a:prstGeom prst="rect">
            <a:avLst/>
          </a:prstGeom>
          <a:noFill/>
        </p:spPr>
        <p:txBody>
          <a:bodyPr wrap="square" rtlCol="0">
            <a:spAutoFit/>
          </a:bodyPr>
          <a:lstStyle/>
          <a:p>
            <a:pPr algn="ctr"/>
            <a:r>
              <a:rPr lang="en-GB" sz="1200" u="sng" dirty="0" smtClean="0">
                <a:latin typeface="Miriad Pro"/>
              </a:rPr>
              <a:t>Problems With The Weimar Government</a:t>
            </a:r>
            <a:endParaRPr lang="en-GB" sz="1200" u="sng" dirty="0">
              <a:latin typeface="Miriad Pro"/>
            </a:endParaRPr>
          </a:p>
        </p:txBody>
      </p:sp>
      <p:cxnSp>
        <p:nvCxnSpPr>
          <p:cNvPr id="85" name="Straight Connector 84"/>
          <p:cNvCxnSpPr/>
          <p:nvPr/>
        </p:nvCxnSpPr>
        <p:spPr>
          <a:xfrm>
            <a:off x="4572000" y="3501008"/>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4572000" y="3872567"/>
            <a:ext cx="2016224" cy="938719"/>
          </a:xfrm>
          <a:prstGeom prst="rect">
            <a:avLst/>
          </a:prstGeom>
        </p:spPr>
        <p:txBody>
          <a:bodyPr wrap="square">
            <a:spAutoFit/>
          </a:bodyPr>
          <a:lstStyle/>
          <a:p>
            <a:r>
              <a:rPr lang="en-GB" sz="1100" dirty="0" smtClean="0">
                <a:latin typeface="Miriad pro"/>
              </a:rPr>
              <a:t>+ Invasion of the Ruhr.</a:t>
            </a:r>
          </a:p>
          <a:p>
            <a:r>
              <a:rPr lang="en-GB" sz="1100" dirty="0" smtClean="0">
                <a:latin typeface="Miriad pro"/>
              </a:rPr>
              <a:t>+ Treaty Of Versailles.</a:t>
            </a:r>
          </a:p>
          <a:p>
            <a:r>
              <a:rPr lang="en-GB" sz="1100" dirty="0" smtClean="0">
                <a:latin typeface="Miriad pro"/>
              </a:rPr>
              <a:t>+ Extreme political violence.</a:t>
            </a:r>
          </a:p>
          <a:p>
            <a:r>
              <a:rPr lang="en-GB" sz="1100" dirty="0" smtClean="0">
                <a:latin typeface="Miriad pro"/>
              </a:rPr>
              <a:t>+ Stab in the back.</a:t>
            </a:r>
          </a:p>
          <a:p>
            <a:r>
              <a:rPr lang="en-GB" sz="1100" dirty="0" smtClean="0">
                <a:latin typeface="Miriad pro"/>
              </a:rPr>
              <a:t>+ Hyperinflation.</a:t>
            </a:r>
          </a:p>
        </p:txBody>
      </p:sp>
      <p:sp>
        <p:nvSpPr>
          <p:cNvPr id="87" name="Rectangle 86"/>
          <p:cNvSpPr/>
          <p:nvPr/>
        </p:nvSpPr>
        <p:spPr>
          <a:xfrm>
            <a:off x="6588224" y="3861048"/>
            <a:ext cx="648072" cy="938719"/>
          </a:xfrm>
          <a:prstGeom prst="rect">
            <a:avLst/>
          </a:prstGeom>
        </p:spPr>
        <p:txBody>
          <a:bodyPr wrap="square">
            <a:spAutoFit/>
          </a:bodyPr>
          <a:lstStyle/>
          <a:p>
            <a:r>
              <a:rPr lang="en-GB" sz="1100" dirty="0" smtClean="0">
                <a:latin typeface="Miriad pro"/>
              </a:rPr>
              <a:t>-In </a:t>
            </a:r>
          </a:p>
          <a:p>
            <a:r>
              <a:rPr lang="en-GB" sz="1100" dirty="0" smtClean="0">
                <a:latin typeface="Miriad pro"/>
              </a:rPr>
              <a:t>-The</a:t>
            </a:r>
          </a:p>
          <a:p>
            <a:r>
              <a:rPr lang="en-GB" sz="1100" dirty="0" smtClean="0">
                <a:latin typeface="Miriad pro"/>
              </a:rPr>
              <a:t>-End</a:t>
            </a:r>
          </a:p>
          <a:p>
            <a:r>
              <a:rPr lang="en-GB" sz="1100" dirty="0" smtClean="0">
                <a:latin typeface="Miriad pro"/>
              </a:rPr>
              <a:t>-Stood</a:t>
            </a:r>
          </a:p>
          <a:p>
            <a:r>
              <a:rPr lang="en-GB" sz="1100" dirty="0" smtClean="0">
                <a:latin typeface="Miriad pro"/>
              </a:rPr>
              <a:t>-Hitler</a:t>
            </a:r>
          </a:p>
        </p:txBody>
      </p:sp>
      <p:sp>
        <p:nvSpPr>
          <p:cNvPr id="88" name="Right Brace 87"/>
          <p:cNvSpPr/>
          <p:nvPr/>
        </p:nvSpPr>
        <p:spPr>
          <a:xfrm>
            <a:off x="7308304" y="4005064"/>
            <a:ext cx="216024" cy="64807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9" name="Rectangle 88"/>
          <p:cNvSpPr/>
          <p:nvPr/>
        </p:nvSpPr>
        <p:spPr>
          <a:xfrm>
            <a:off x="7524328" y="4149080"/>
            <a:ext cx="1008112" cy="430887"/>
          </a:xfrm>
          <a:prstGeom prst="rect">
            <a:avLst/>
          </a:prstGeom>
        </p:spPr>
        <p:txBody>
          <a:bodyPr wrap="square">
            <a:spAutoFit/>
          </a:bodyPr>
          <a:lstStyle/>
          <a:p>
            <a:pPr algn="ctr"/>
            <a:r>
              <a:rPr lang="en-GB" sz="1100" dirty="0" smtClean="0">
                <a:latin typeface="Miriad pro"/>
              </a:rPr>
              <a:t>Acronym to remember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p:cNvGraphicFramePr>
            <a:graphicFrameLocks noGrp="1"/>
          </p:cNvGraphicFramePr>
          <p:nvPr/>
        </p:nvGraphicFramePr>
        <p:xfrm>
          <a:off x="323528" y="548681"/>
          <a:ext cx="8496944" cy="6020135"/>
        </p:xfrm>
        <a:graphic>
          <a:graphicData uri="http://schemas.openxmlformats.org/drawingml/2006/table">
            <a:tbl>
              <a:tblPr firstRow="1" bandRow="1">
                <a:tableStyleId>{5940675A-B579-460E-94D1-54222C63F5DA}</a:tableStyleId>
              </a:tblPr>
              <a:tblGrid>
                <a:gridCol w="1261922">
                  <a:extLst>
                    <a:ext uri="{9D8B030D-6E8A-4147-A177-3AD203B41FA5}">
                      <a16:colId xmlns:a16="http://schemas.microsoft.com/office/drawing/2014/main" val="20000"/>
                    </a:ext>
                  </a:extLst>
                </a:gridCol>
                <a:gridCol w="1682563">
                  <a:extLst>
                    <a:ext uri="{9D8B030D-6E8A-4147-A177-3AD203B41FA5}">
                      <a16:colId xmlns:a16="http://schemas.microsoft.com/office/drawing/2014/main" val="20001"/>
                    </a:ext>
                  </a:extLst>
                </a:gridCol>
                <a:gridCol w="2168083">
                  <a:extLst>
                    <a:ext uri="{9D8B030D-6E8A-4147-A177-3AD203B41FA5}">
                      <a16:colId xmlns:a16="http://schemas.microsoft.com/office/drawing/2014/main" val="20002"/>
                    </a:ext>
                  </a:extLst>
                </a:gridCol>
                <a:gridCol w="3384376">
                  <a:extLst>
                    <a:ext uri="{9D8B030D-6E8A-4147-A177-3AD203B41FA5}">
                      <a16:colId xmlns:a16="http://schemas.microsoft.com/office/drawing/2014/main" val="20003"/>
                    </a:ext>
                  </a:extLst>
                </a:gridCol>
              </a:tblGrid>
              <a:tr h="243302">
                <a:tc>
                  <a:txBody>
                    <a:bodyPr/>
                    <a:lstStyle/>
                    <a:p>
                      <a:pPr algn="ctr"/>
                      <a:r>
                        <a:rPr lang="en-GB" sz="1050" dirty="0" smtClean="0">
                          <a:latin typeface="Miriad pro"/>
                        </a:rPr>
                        <a:t>Problem</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50" dirty="0" smtClean="0">
                          <a:latin typeface="Miriad pro"/>
                        </a:rPr>
                        <a:t>Stresemann’s Policy</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50" dirty="0" smtClean="0">
                          <a:latin typeface="Miriad pro"/>
                        </a:rPr>
                        <a:t>Positive Results</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50" dirty="0" smtClean="0">
                          <a:latin typeface="Miriad pro"/>
                        </a:rPr>
                        <a:t>Negative</a:t>
                      </a:r>
                      <a:r>
                        <a:rPr lang="en-GB" sz="1050" baseline="0" dirty="0" smtClean="0">
                          <a:latin typeface="Miriad pro"/>
                        </a:rPr>
                        <a:t> Results</a:t>
                      </a:r>
                      <a:endParaRPr lang="en-GB" sz="105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78295">
                <a:tc>
                  <a:txBody>
                    <a:bodyPr/>
                    <a:lstStyle/>
                    <a:p>
                      <a:pPr algn="ctr"/>
                      <a:r>
                        <a:rPr lang="en-GB" sz="800" dirty="0" smtClean="0">
                          <a:latin typeface="Miriad pro"/>
                        </a:rPr>
                        <a:t>Hyperinflation</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Acted</a:t>
                      </a:r>
                      <a:r>
                        <a:rPr lang="en-GB" sz="800" baseline="0" dirty="0" smtClean="0">
                          <a:latin typeface="Miriad pro"/>
                        </a:rPr>
                        <a:t> quickly.</a:t>
                      </a:r>
                    </a:p>
                    <a:p>
                      <a:pPr algn="ctr"/>
                      <a:r>
                        <a:rPr lang="en-GB" sz="800" baseline="0" dirty="0" smtClean="0">
                          <a:latin typeface="Miriad pro"/>
                        </a:rPr>
                        <a:t>Old money was replaced by the ‘Rentenmark’.</a:t>
                      </a:r>
                    </a:p>
                    <a:p>
                      <a:pPr algn="ctr"/>
                      <a:r>
                        <a:rPr lang="en-GB" sz="800" baseline="0" dirty="0" smtClean="0">
                          <a:latin typeface="Miriad pro"/>
                        </a:rPr>
                        <a:t>Old notes were recalled/collected and burned.</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baseline="0" dirty="0" smtClean="0">
                          <a:latin typeface="Miriad pro"/>
                        </a:rPr>
                        <a:t>New currency was accepted by the German people. </a:t>
                      </a:r>
                    </a:p>
                    <a:p>
                      <a:pPr algn="ctr"/>
                      <a:r>
                        <a:rPr lang="en-GB" sz="800" baseline="0" dirty="0" smtClean="0">
                          <a:latin typeface="Miriad pro"/>
                        </a:rPr>
                        <a:t>Inflation was brought under control.</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GB" sz="800" dirty="0" smtClean="0">
                        <a:latin typeface="Miriad pro"/>
                      </a:endParaRPr>
                    </a:p>
                    <a:p>
                      <a:pPr algn="ctr"/>
                      <a:r>
                        <a:rPr lang="en-GB" sz="800" dirty="0" smtClean="0">
                          <a:latin typeface="Miriad pro"/>
                        </a:rPr>
                        <a:t>Germans never</a:t>
                      </a:r>
                      <a:r>
                        <a:rPr lang="en-GB" sz="800" baseline="0" dirty="0" smtClean="0">
                          <a:latin typeface="Miriad pro"/>
                        </a:rPr>
                        <a:t> forgot hyperinflation.</a:t>
                      </a:r>
                    </a:p>
                    <a:p>
                      <a:pPr algn="ctr"/>
                      <a:r>
                        <a:rPr lang="en-GB" sz="800" baseline="0" dirty="0" smtClean="0">
                          <a:latin typeface="Miriad pro"/>
                        </a:rPr>
                        <a:t>People with savings were never compensated and therefore felt cheated and blamed the Weimar Republic.</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6260">
                <a:tc>
                  <a:txBody>
                    <a:bodyPr/>
                    <a:lstStyle/>
                    <a:p>
                      <a:pPr algn="ctr"/>
                      <a:r>
                        <a:rPr lang="en-GB" sz="800" dirty="0" smtClean="0">
                          <a:latin typeface="Miriad pro"/>
                        </a:rPr>
                        <a:t>French Invasion</a:t>
                      </a:r>
                      <a:r>
                        <a:rPr lang="en-GB" sz="800" baseline="0" dirty="0" smtClean="0">
                          <a:latin typeface="Miriad pro"/>
                        </a:rPr>
                        <a:t> Of The Ruhr</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Called of passive resistance</a:t>
                      </a:r>
                      <a:r>
                        <a:rPr lang="en-GB" sz="800" baseline="0" dirty="0" smtClean="0">
                          <a:latin typeface="Miriad pro"/>
                        </a:rPr>
                        <a:t> because they could not force the French to leave the Ruhr- this created serious problems because they promised to keep up reparations to France.</a:t>
                      </a:r>
                      <a:endParaRPr lang="en-GB" sz="800" dirty="0" smtClean="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baseline="0" dirty="0" smtClean="0">
                          <a:latin typeface="Miriad pro"/>
                        </a:rPr>
                        <a:t>The French left the Ruhr.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baseline="0" dirty="0" smtClean="0">
                          <a:latin typeface="Miriad pro"/>
                        </a:rPr>
                        <a:t>Very unpopular policy in Germany.</a:t>
                      </a:r>
                    </a:p>
                    <a:p>
                      <a:pPr algn="ctr"/>
                      <a:r>
                        <a:rPr lang="en-GB" sz="800" baseline="0" dirty="0" smtClean="0">
                          <a:latin typeface="Miriad pro"/>
                        </a:rPr>
                        <a:t>Lots of opposition  to it- especially from right-wing extremists who</a:t>
                      </a:r>
                    </a:p>
                    <a:p>
                      <a:pPr algn="ctr"/>
                      <a:r>
                        <a:rPr lang="en-GB" sz="800" baseline="0" dirty="0" smtClean="0">
                          <a:latin typeface="Miriad pro"/>
                        </a:rPr>
                        <a:t>claimed it was a sign of a weak government and that Stresemann had ‘given in’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386082">
                <a:tc>
                  <a:txBody>
                    <a:bodyPr/>
                    <a:lstStyle/>
                    <a:p>
                      <a:pPr algn="ctr"/>
                      <a:r>
                        <a:rPr lang="en-GB" sz="800" baseline="0" dirty="0" smtClean="0">
                          <a:latin typeface="Miriad pro"/>
                        </a:rPr>
                        <a:t>Germany is not trusted by other countries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Decide</a:t>
                      </a:r>
                      <a:r>
                        <a:rPr lang="en-GB" sz="800" baseline="0" dirty="0" smtClean="0">
                          <a:latin typeface="Miriad pro"/>
                        </a:rPr>
                        <a:t>d to cooperate with other European countries.</a:t>
                      </a:r>
                    </a:p>
                    <a:p>
                      <a:pPr algn="ctr"/>
                      <a:r>
                        <a:rPr lang="en-GB" sz="800" baseline="0" dirty="0" smtClean="0">
                          <a:latin typeface="Miriad pro"/>
                        </a:rPr>
                        <a:t>Accepted that Germany could not reclaim the land they lost  from the Treaty of Versailles.</a:t>
                      </a:r>
                    </a:p>
                    <a:p>
                      <a:pPr algn="ctr"/>
                      <a:r>
                        <a:rPr lang="en-GB" sz="800" baseline="0" dirty="0" smtClean="0">
                          <a:latin typeface="Miriad pro"/>
                        </a:rPr>
                        <a:t>He hoped that he would change the terms of the treaty.</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1925- Stresemann signed the Locarno Pacts-</a:t>
                      </a:r>
                      <a:r>
                        <a:rPr lang="en-GB" sz="800" baseline="0" dirty="0" smtClean="0">
                          <a:latin typeface="Miriad pro"/>
                        </a:rPr>
                        <a:t> these were a series of treaties in Britain, France, Belgium, Italy in which they promised to not invade one another.</a:t>
                      </a:r>
                    </a:p>
                    <a:p>
                      <a:pPr algn="ctr"/>
                      <a:r>
                        <a:rPr lang="en-GB" sz="800" baseline="0" dirty="0" smtClean="0">
                          <a:latin typeface="Miriad pro"/>
                        </a:rPr>
                        <a:t>1926- Germany joined the League of Nations. This gave Germany great power status and therefore this meant that Germany could have a say in major decisions that had to be made.</a:t>
                      </a:r>
                    </a:p>
                    <a:p>
                      <a:pPr algn="ctr"/>
                      <a:r>
                        <a:rPr lang="en-GB" sz="800" baseline="0" dirty="0" smtClean="0">
                          <a:latin typeface="Miriad pro"/>
                        </a:rPr>
                        <a:t>1926- Stresemann was awarded the Nobel Peace Prize.</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Some said,</a:t>
                      </a:r>
                      <a:r>
                        <a:rPr lang="en-GB" sz="800" baseline="0" dirty="0" smtClean="0">
                          <a:latin typeface="Miriad pro"/>
                        </a:rPr>
                        <a:t> ‘Stresemann is weak’ by saying that Germany would not try to regain the land it had lost. </a:t>
                      </a:r>
                    </a:p>
                    <a:p>
                      <a:pPr algn="ctr"/>
                      <a:r>
                        <a:rPr lang="en-GB" sz="800" baseline="0" dirty="0" smtClean="0">
                          <a:latin typeface="Miriad pro"/>
                        </a:rPr>
                        <a:t>Once again, had ‘given in’ to France.</a:t>
                      </a:r>
                    </a:p>
                    <a:p>
                      <a:pPr algn="ctr"/>
                      <a:r>
                        <a:rPr lang="en-GB" sz="800" baseline="0" dirty="0" smtClean="0">
                          <a:latin typeface="Miriad pro"/>
                        </a:rPr>
                        <a:t>Some army generals believed that Stresemann should have built up the army instead and tried to regain the land it lost due to the Treaty of Versailles.</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33481">
                <a:tc>
                  <a:txBody>
                    <a:bodyPr/>
                    <a:lstStyle/>
                    <a:p>
                      <a:pPr algn="ctr"/>
                      <a:r>
                        <a:rPr lang="en-GB" sz="800" dirty="0" smtClean="0">
                          <a:latin typeface="Miriad pro"/>
                        </a:rPr>
                        <a:t>Germany is facing huge</a:t>
                      </a:r>
                      <a:r>
                        <a:rPr lang="en-GB" sz="800" baseline="0" dirty="0" smtClean="0">
                          <a:latin typeface="Miriad pro"/>
                        </a:rPr>
                        <a:t> reparations</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Stresemann</a:t>
                      </a:r>
                      <a:r>
                        <a:rPr lang="en-GB" sz="800" baseline="0" dirty="0" smtClean="0">
                          <a:latin typeface="Miriad pro"/>
                        </a:rPr>
                        <a:t> realised he couldn’t force the allies to change the treaty.</a:t>
                      </a:r>
                    </a:p>
                    <a:p>
                      <a:pPr algn="ctr"/>
                      <a:r>
                        <a:rPr lang="en-GB" sz="800" baseline="0" dirty="0" smtClean="0">
                          <a:latin typeface="Miriad pro"/>
                        </a:rPr>
                        <a:t>Promised to pay the reparations.</a:t>
                      </a:r>
                    </a:p>
                    <a:p>
                      <a:pPr algn="ctr"/>
                      <a:r>
                        <a:rPr lang="en-GB" sz="800" baseline="0" dirty="0" smtClean="0">
                          <a:latin typeface="Miriad pro"/>
                        </a:rPr>
                        <a:t>Hoped that the allies would lower the payments in the future.</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baseline="0" dirty="0" smtClean="0">
                          <a:latin typeface="Miriad pro"/>
                        </a:rPr>
                        <a:t>The Dawes Plan of 1924  recognised how Germans had to pay reparations. Germany was given longer to pay by the allies.</a:t>
                      </a:r>
                    </a:p>
                    <a:p>
                      <a:pPr algn="ctr"/>
                      <a:r>
                        <a:rPr lang="en-GB" sz="800" baseline="0" dirty="0" smtClean="0">
                          <a:latin typeface="Miriad pro"/>
                        </a:rPr>
                        <a:t>1929- Young Plan lowered the amount Germany had to pay in reparations from 132,000million to 37,000million marks.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Dawes Plan did not reduce the</a:t>
                      </a:r>
                      <a:r>
                        <a:rPr lang="en-GB" sz="800" baseline="0" dirty="0" smtClean="0">
                          <a:latin typeface="Miriad pro"/>
                        </a:rPr>
                        <a:t> amount of money Germany had to pay. </a:t>
                      </a:r>
                    </a:p>
                    <a:p>
                      <a:pPr algn="ctr"/>
                      <a:r>
                        <a:rPr lang="en-GB" sz="800" baseline="0" dirty="0" smtClean="0">
                          <a:latin typeface="Miriad pro"/>
                        </a:rPr>
                        <a:t>Opponents of the Weimar Republic called the Dawes Plan a ‘Second Versailles’.</a:t>
                      </a:r>
                    </a:p>
                    <a:p>
                      <a:pPr algn="ctr"/>
                      <a:r>
                        <a:rPr lang="en-GB" sz="800" baseline="0" dirty="0" smtClean="0">
                          <a:latin typeface="Miriad pro"/>
                        </a:rPr>
                        <a:t>Young Plan was hated by many Germans who thought that Germany should not have to pay reparations at all. </a:t>
                      </a:r>
                    </a:p>
                    <a:p>
                      <a:pPr algn="ctr"/>
                      <a:r>
                        <a:rPr lang="en-GB" sz="800" baseline="0" dirty="0" smtClean="0">
                          <a:latin typeface="Miriad pro"/>
                        </a:rPr>
                        <a:t>Under the terms of the Young Plan, Germany would be paying reparations until 1988.</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867235">
                <a:tc>
                  <a:txBody>
                    <a:bodyPr/>
                    <a:lstStyle/>
                    <a:p>
                      <a:pPr algn="ctr"/>
                      <a:r>
                        <a:rPr lang="en-GB" sz="800" dirty="0" smtClean="0">
                          <a:latin typeface="Miriad pro"/>
                        </a:rPr>
                        <a:t>Germany needs to rebuild its</a:t>
                      </a:r>
                      <a:r>
                        <a:rPr lang="en-GB" sz="800" baseline="0" dirty="0" smtClean="0">
                          <a:latin typeface="Miriad pro"/>
                        </a:rPr>
                        <a:t> economy</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Stresemann organised big loans for Germany from the USA-</a:t>
                      </a:r>
                      <a:r>
                        <a:rPr lang="en-GB" sz="800" baseline="0" dirty="0" smtClean="0">
                          <a:latin typeface="Miriad pro"/>
                        </a:rPr>
                        <a:t> this was part of the Dawes Plan.</a:t>
                      </a:r>
                      <a:endParaRPr lang="en-GB" sz="8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baseline="0" dirty="0" smtClean="0">
                          <a:latin typeface="Miriad pro"/>
                        </a:rPr>
                        <a:t>The German Government used the money to improve housing, hospitals, schools and roads.</a:t>
                      </a:r>
                    </a:p>
                    <a:p>
                      <a:pPr algn="ctr"/>
                      <a:r>
                        <a:rPr lang="en-GB" sz="800" baseline="0" dirty="0" smtClean="0">
                          <a:latin typeface="Miriad pro"/>
                        </a:rPr>
                        <a:t>Loans were given to private German firms. </a:t>
                      </a:r>
                    </a:p>
                    <a:p>
                      <a:pPr algn="ctr"/>
                      <a:r>
                        <a:rPr lang="en-GB" sz="800" baseline="0" dirty="0" smtClean="0">
                          <a:latin typeface="Miriad pro"/>
                        </a:rPr>
                        <a:t>Many US firms set up factories in Germany.</a:t>
                      </a:r>
                    </a:p>
                    <a:p>
                      <a:pPr algn="ctr"/>
                      <a:r>
                        <a:rPr lang="en-GB" sz="800" baseline="0" dirty="0" smtClean="0">
                          <a:latin typeface="Miriad pro"/>
                        </a:rPr>
                        <a:t>Pensions and wages rose.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800" dirty="0" smtClean="0">
                          <a:latin typeface="Miriad pro"/>
                        </a:rPr>
                        <a:t>The German</a:t>
                      </a:r>
                      <a:r>
                        <a:rPr lang="en-GB" sz="800" baseline="0" dirty="0" smtClean="0">
                          <a:latin typeface="Miriad pro"/>
                        </a:rPr>
                        <a:t> economy was very dependent on the US economy. Problems in the US would later cause massive problems in Germany.</a:t>
                      </a:r>
                    </a:p>
                    <a:p>
                      <a:pPr algn="ctr"/>
                      <a:r>
                        <a:rPr lang="en-GB" sz="800" baseline="0" dirty="0" smtClean="0">
                          <a:latin typeface="Miriad pro"/>
                        </a:rPr>
                        <a:t>Stresemann admitted that Germany was ‘dancing on a volcano’.</a:t>
                      </a:r>
                    </a:p>
                    <a:p>
                      <a:pPr algn="ctr"/>
                      <a:r>
                        <a:rPr lang="en-GB" sz="800" baseline="0" dirty="0" smtClean="0">
                          <a:latin typeface="Miriad pro"/>
                        </a:rPr>
                        <a:t>Wages did not rise for everyone. </a:t>
                      </a:r>
                    </a:p>
                    <a:p>
                      <a:pPr algn="ctr"/>
                      <a:r>
                        <a:rPr lang="en-GB" sz="800" baseline="0" dirty="0" smtClean="0">
                          <a:latin typeface="Miriad pro"/>
                        </a:rPr>
                        <a:t>Farmers lost out because food prices stayed low.</a:t>
                      </a:r>
                    </a:p>
                    <a:p>
                      <a:pPr algn="ctr"/>
                      <a:r>
                        <a:rPr lang="en-GB" sz="800" baseline="0" dirty="0" smtClean="0">
                          <a:latin typeface="Miriad pro"/>
                        </a:rPr>
                        <a:t>By 1929, farm workers earned only half of the national average.</a:t>
                      </a:r>
                    </a:p>
                    <a:p>
                      <a:pPr algn="ctr"/>
                      <a:r>
                        <a:rPr lang="en-GB" sz="800" baseline="0" dirty="0" smtClean="0">
                          <a:latin typeface="Miriad pro"/>
                        </a:rPr>
                        <a:t>Many farmers were very angry and started to support extreme groups, such as Nazis who offered to help them.</a:t>
                      </a:r>
                    </a:p>
                    <a:p>
                      <a:pPr algn="ctr"/>
                      <a:r>
                        <a:rPr lang="en-GB" sz="800" baseline="0" dirty="0" smtClean="0">
                          <a:latin typeface="Miriad pro"/>
                        </a:rPr>
                        <a:t>Unemployment never fell below 1 million.</a:t>
                      </a:r>
                    </a:p>
                    <a:p>
                      <a:pPr algn="ctr"/>
                      <a:r>
                        <a:rPr lang="en-GB" sz="800" baseline="0" dirty="0" smtClean="0">
                          <a:latin typeface="Miriad pro"/>
                        </a:rPr>
                        <a:t>From 1928, unemployment started to rise even higher.</a:t>
                      </a:r>
                    </a:p>
                    <a:p>
                      <a:pPr algn="ctr"/>
                      <a:r>
                        <a:rPr lang="en-GB" sz="800" baseline="0" dirty="0" smtClean="0">
                          <a:latin typeface="Miriad pro"/>
                        </a:rPr>
                        <a:t>Rich people in Germany had to pay higher taxes. They complained that the Government was spending too much money on helping the poor and unemployed.</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TextBox 3"/>
          <p:cNvSpPr txBox="1"/>
          <p:nvPr/>
        </p:nvSpPr>
        <p:spPr>
          <a:xfrm>
            <a:off x="899592" y="260648"/>
            <a:ext cx="7344816" cy="276999"/>
          </a:xfrm>
          <a:prstGeom prst="rect">
            <a:avLst/>
          </a:prstGeom>
          <a:noFill/>
        </p:spPr>
        <p:txBody>
          <a:bodyPr wrap="square" rtlCol="0">
            <a:spAutoFit/>
          </a:bodyPr>
          <a:lstStyle/>
          <a:p>
            <a:pPr algn="ctr"/>
            <a:r>
              <a:rPr lang="en-GB" sz="1200" u="sng" dirty="0" smtClean="0">
                <a:latin typeface="Miriad Pro"/>
              </a:rPr>
              <a:t>To What Extent Did Stresemann Solve The Problems Facing The Weimar Republic?</a:t>
            </a:r>
            <a:endParaRPr lang="en-GB" sz="1200" dirty="0">
              <a:latin typeface="Miriad Pro"/>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79512" y="620688"/>
            <a:ext cx="4320480" cy="5509200"/>
          </a:xfrm>
          <a:prstGeom prst="rect">
            <a:avLst/>
          </a:prstGeom>
        </p:spPr>
        <p:txBody>
          <a:bodyPr wrap="square">
            <a:spAutoFit/>
          </a:bodyPr>
          <a:lstStyle/>
          <a:p>
            <a:r>
              <a:rPr lang="en-GB" sz="1100" u="sng" dirty="0" smtClean="0">
                <a:latin typeface="Miriad pro"/>
              </a:rPr>
              <a:t>Problems Still In Weimar:</a:t>
            </a:r>
          </a:p>
          <a:p>
            <a:r>
              <a:rPr lang="en-GB" sz="1100" dirty="0" smtClean="0">
                <a:latin typeface="Miriad pro"/>
              </a:rPr>
              <a:t>+ Huge spending on welfare and health care- it was too expensive.</a:t>
            </a:r>
          </a:p>
          <a:p>
            <a:r>
              <a:rPr lang="en-GB" sz="1100" dirty="0" smtClean="0">
                <a:latin typeface="Miriad pro"/>
              </a:rPr>
              <a:t>+ Unemployment was rising.</a:t>
            </a:r>
          </a:p>
          <a:p>
            <a:r>
              <a:rPr lang="en-GB" sz="1100" dirty="0" smtClean="0">
                <a:latin typeface="Miriad pro"/>
              </a:rPr>
              <a:t>+ From 1927 exports were falling.</a:t>
            </a:r>
          </a:p>
          <a:p>
            <a:r>
              <a:rPr lang="en-GB" sz="1100" dirty="0" smtClean="0">
                <a:latin typeface="Miriad pro"/>
              </a:rPr>
              <a:t>+ Weimar culture angered extremist groups (they wanted to abolish the Treaty of Versailles)</a:t>
            </a:r>
          </a:p>
          <a:p>
            <a:r>
              <a:rPr lang="en-GB" sz="1100" dirty="0" smtClean="0">
                <a:latin typeface="Miriad pro"/>
              </a:rPr>
              <a:t>+ Economic prosperity and stability was based on foreign loans.</a:t>
            </a:r>
          </a:p>
          <a:p>
            <a:r>
              <a:rPr lang="en-GB" sz="1100" dirty="0" smtClean="0">
                <a:latin typeface="Miriad pro"/>
              </a:rPr>
              <a:t>+ There was a depression in farming. Many farmers were in debt.</a:t>
            </a:r>
          </a:p>
          <a:p>
            <a:r>
              <a:rPr lang="en-GB" sz="1100" dirty="0" smtClean="0">
                <a:latin typeface="Miriad pro"/>
              </a:rPr>
              <a:t>+ By 1928 there were serious disputes between worker and trade unions. </a:t>
            </a:r>
          </a:p>
          <a:p>
            <a:r>
              <a:rPr lang="en-GB" sz="1100" u="sng" dirty="0" smtClean="0">
                <a:latin typeface="Miriad pro"/>
              </a:rPr>
              <a:t>Weimar Recovered:</a:t>
            </a:r>
          </a:p>
          <a:p>
            <a:r>
              <a:rPr lang="en-GB" sz="1100" dirty="0" smtClean="0">
                <a:latin typeface="Miriad pro"/>
              </a:rPr>
              <a:t>+ Gradual rise in the standard of living.</a:t>
            </a:r>
          </a:p>
          <a:p>
            <a:r>
              <a:rPr lang="en-GB" sz="1100" dirty="0" smtClean="0">
                <a:latin typeface="Miriad pro"/>
              </a:rPr>
              <a:t>+ Culture flourished- Marlene Dietrich, Brecht, Grosz.</a:t>
            </a:r>
          </a:p>
          <a:p>
            <a:r>
              <a:rPr lang="en-GB" sz="1100" dirty="0" smtClean="0">
                <a:latin typeface="Miriad pro"/>
              </a:rPr>
              <a:t>+ People had more freedom than under the Kaiser.</a:t>
            </a:r>
          </a:p>
          <a:p>
            <a:r>
              <a:rPr lang="en-GB" sz="1100" dirty="0" smtClean="0">
                <a:latin typeface="Miriad pro"/>
              </a:rPr>
              <a:t>+ Foreign countries were prepared to invest money in Germany.</a:t>
            </a:r>
          </a:p>
          <a:p>
            <a:r>
              <a:rPr lang="en-GB" sz="1100" dirty="0" smtClean="0">
                <a:latin typeface="Miriad pro"/>
              </a:rPr>
              <a:t>+ Extremist political parties lost votes.</a:t>
            </a:r>
          </a:p>
          <a:p>
            <a:r>
              <a:rPr lang="en-GB" sz="1100" dirty="0" smtClean="0">
                <a:latin typeface="Miriad pro"/>
              </a:rPr>
              <a:t>+ In 1926 Stresemann won the Nobel Peace Prize.</a:t>
            </a:r>
          </a:p>
          <a:p>
            <a:r>
              <a:rPr lang="en-GB" sz="1100" dirty="0" smtClean="0">
                <a:latin typeface="Miriad pro"/>
              </a:rPr>
              <a:t>+ Germany was welcomed back into the international community and the League of Nations.</a:t>
            </a:r>
          </a:p>
          <a:p>
            <a:r>
              <a:rPr lang="en-GB" sz="1100" dirty="0" smtClean="0">
                <a:latin typeface="Miriad pro"/>
              </a:rPr>
              <a:t>+ The public voted for moderate parties.</a:t>
            </a:r>
          </a:p>
          <a:p>
            <a:endParaRPr lang="en-GB" sz="1100" u="sng" dirty="0" smtClean="0">
              <a:latin typeface="Miriad pro"/>
            </a:endParaRPr>
          </a:p>
          <a:p>
            <a:r>
              <a:rPr lang="en-GB" sz="1100" u="sng" dirty="0" smtClean="0">
                <a:latin typeface="Miriad pro"/>
              </a:rPr>
              <a:t>The Advantages Of Stresemann’s Policy</a:t>
            </a:r>
          </a:p>
          <a:p>
            <a:r>
              <a:rPr lang="en-GB" sz="1100" dirty="0" smtClean="0">
                <a:latin typeface="Miriad pro"/>
              </a:rPr>
              <a:t>+ French were persuaded to leave the Ruhr.</a:t>
            </a:r>
          </a:p>
          <a:p>
            <a:r>
              <a:rPr lang="en-GB" sz="1100" dirty="0" smtClean="0">
                <a:latin typeface="Miriad pro"/>
              </a:rPr>
              <a:t>+ Rentenmark replaced the old mark.</a:t>
            </a:r>
          </a:p>
          <a:p>
            <a:r>
              <a:rPr lang="en-GB" sz="1100" dirty="0" smtClean="0">
                <a:latin typeface="Miriad pro"/>
              </a:rPr>
              <a:t>+ Economic stability.</a:t>
            </a:r>
          </a:p>
          <a:p>
            <a:r>
              <a:rPr lang="en-GB" sz="1100" dirty="0" smtClean="0">
                <a:latin typeface="Miriad pro"/>
              </a:rPr>
              <a:t>+ Dawes Plan brought in loans from America.</a:t>
            </a:r>
          </a:p>
          <a:p>
            <a:r>
              <a:rPr lang="en-GB" sz="1100" dirty="0" smtClean="0">
                <a:latin typeface="Miriad pro"/>
              </a:rPr>
              <a:t>+ Young Plan lowered reparations.</a:t>
            </a:r>
          </a:p>
          <a:p>
            <a:r>
              <a:rPr lang="en-GB" sz="1100" dirty="0" smtClean="0">
                <a:latin typeface="Miriad pro"/>
              </a:rPr>
              <a:t>+ Inflation was under control.</a:t>
            </a:r>
          </a:p>
          <a:p>
            <a:r>
              <a:rPr lang="en-GB" sz="1100" dirty="0" smtClean="0">
                <a:latin typeface="Miriad pro"/>
              </a:rPr>
              <a:t>+ Foreign affairs. Better relationships with other countries.</a:t>
            </a:r>
          </a:p>
          <a:p>
            <a:r>
              <a:rPr lang="en-GB" sz="1100" dirty="0" smtClean="0">
                <a:latin typeface="Miriad pro"/>
              </a:rPr>
              <a:t>+ Political reforms/changes and amendments.</a:t>
            </a:r>
          </a:p>
          <a:p>
            <a:r>
              <a:rPr lang="en-GB" sz="1100" dirty="0" smtClean="0">
                <a:latin typeface="Miriad pro"/>
              </a:rPr>
              <a:t>+ Strength at the centre of the country.</a:t>
            </a:r>
          </a:p>
          <a:p>
            <a:endParaRPr lang="en-GB" sz="1100" dirty="0" smtClean="0">
              <a:latin typeface="Miriad pro"/>
            </a:endParaRPr>
          </a:p>
        </p:txBody>
      </p:sp>
      <p:sp>
        <p:nvSpPr>
          <p:cNvPr id="23" name="TextBox 22"/>
          <p:cNvSpPr txBox="1"/>
          <p:nvPr/>
        </p:nvSpPr>
        <p:spPr>
          <a:xfrm>
            <a:off x="1043608" y="188640"/>
            <a:ext cx="2808312" cy="461665"/>
          </a:xfrm>
          <a:prstGeom prst="rect">
            <a:avLst/>
          </a:prstGeom>
          <a:noFill/>
        </p:spPr>
        <p:txBody>
          <a:bodyPr wrap="square" rtlCol="0">
            <a:spAutoFit/>
          </a:bodyPr>
          <a:lstStyle/>
          <a:p>
            <a:pPr algn="ctr"/>
            <a:r>
              <a:rPr lang="en-GB" sz="1200" u="sng" dirty="0" smtClean="0">
                <a:latin typeface="Miriad Pro"/>
              </a:rPr>
              <a:t>How Germany Recovered While Under Stresemann</a:t>
            </a:r>
            <a:endParaRPr lang="en-GB" sz="1200" dirty="0">
              <a:latin typeface="Miriad Pro"/>
            </a:endParaRPr>
          </a:p>
        </p:txBody>
      </p:sp>
      <p:cxnSp>
        <p:nvCxnSpPr>
          <p:cNvPr id="81" name="Straight Connector 80"/>
          <p:cNvCxnSpPr/>
          <p:nvPr/>
        </p:nvCxnSpPr>
        <p:spPr>
          <a:xfrm>
            <a:off x="179512" y="6093296"/>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644008"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4644008" y="404664"/>
            <a:ext cx="4320480" cy="1954381"/>
          </a:xfrm>
          <a:prstGeom prst="rect">
            <a:avLst/>
          </a:prstGeom>
        </p:spPr>
        <p:txBody>
          <a:bodyPr wrap="square">
            <a:spAutoFit/>
          </a:bodyPr>
          <a:lstStyle/>
          <a:p>
            <a:r>
              <a:rPr lang="en-GB" sz="1100" dirty="0" smtClean="0">
                <a:latin typeface="Miriad pro"/>
              </a:rPr>
              <a:t>+ October 1929- Share prices began to fall on the Wall Street Stock Exchange.</a:t>
            </a:r>
          </a:p>
          <a:p>
            <a:r>
              <a:rPr lang="en-GB" sz="1100" dirty="0" smtClean="0">
                <a:latin typeface="Miriad pro"/>
              </a:rPr>
              <a:t>+ Falling shared meant that people’s investments fell in value.</a:t>
            </a:r>
          </a:p>
          <a:p>
            <a:r>
              <a:rPr lang="en-GB" sz="1100" dirty="0" smtClean="0">
                <a:latin typeface="Miriad pro"/>
              </a:rPr>
              <a:t>+ Worried about losing money, people rushed to sell their shares before the value fell any further.</a:t>
            </a:r>
          </a:p>
          <a:p>
            <a:r>
              <a:rPr lang="en-GB" sz="1100" dirty="0" smtClean="0">
                <a:latin typeface="Miriad pro"/>
              </a:rPr>
              <a:t>+ On ‘Black Thursday’, 24</a:t>
            </a:r>
            <a:r>
              <a:rPr lang="en-GB" sz="1100" baseline="30000" dirty="0" smtClean="0">
                <a:latin typeface="Miriad pro"/>
              </a:rPr>
              <a:t>th</a:t>
            </a:r>
            <a:r>
              <a:rPr lang="en-GB" sz="1100" dirty="0" smtClean="0">
                <a:latin typeface="Miriad pro"/>
              </a:rPr>
              <a:t> October 1929, 13million shares were sold.</a:t>
            </a:r>
          </a:p>
          <a:p>
            <a:r>
              <a:rPr lang="en-GB" sz="1100" dirty="0" smtClean="0">
                <a:latin typeface="Miriad pro"/>
              </a:rPr>
              <a:t>+ The panic selling made things worse and sent prices even lower.</a:t>
            </a:r>
          </a:p>
          <a:p>
            <a:r>
              <a:rPr lang="en-GB" sz="1100" dirty="0" smtClean="0">
                <a:latin typeface="Miriad pro"/>
              </a:rPr>
              <a:t>+ Shares worth $20,000 in the morning were worth $100 by the end of the day’s trading.</a:t>
            </a:r>
          </a:p>
          <a:p>
            <a:r>
              <a:rPr lang="en-GB" sz="1100" dirty="0" smtClean="0">
                <a:latin typeface="Miriad pro"/>
              </a:rPr>
              <a:t>+ Within a week, investors had lost $4million.</a:t>
            </a:r>
          </a:p>
        </p:txBody>
      </p:sp>
      <p:sp>
        <p:nvSpPr>
          <p:cNvPr id="8" name="TextBox 7"/>
          <p:cNvSpPr txBox="1"/>
          <p:nvPr/>
        </p:nvSpPr>
        <p:spPr>
          <a:xfrm>
            <a:off x="5508104" y="188640"/>
            <a:ext cx="2808312" cy="276999"/>
          </a:xfrm>
          <a:prstGeom prst="rect">
            <a:avLst/>
          </a:prstGeom>
          <a:noFill/>
        </p:spPr>
        <p:txBody>
          <a:bodyPr wrap="square" rtlCol="0">
            <a:spAutoFit/>
          </a:bodyPr>
          <a:lstStyle/>
          <a:p>
            <a:pPr algn="ctr"/>
            <a:r>
              <a:rPr lang="en-GB" sz="1200" u="sng" dirty="0" smtClean="0">
                <a:latin typeface="Miriad Pro"/>
              </a:rPr>
              <a:t>The Wall Street Crash</a:t>
            </a:r>
            <a:endParaRPr lang="en-GB" sz="1200" dirty="0">
              <a:latin typeface="Miriad Pro"/>
            </a:endParaRPr>
          </a:p>
        </p:txBody>
      </p:sp>
      <p:cxnSp>
        <p:nvCxnSpPr>
          <p:cNvPr id="9" name="Straight Connector 8"/>
          <p:cNvCxnSpPr/>
          <p:nvPr/>
        </p:nvCxnSpPr>
        <p:spPr>
          <a:xfrm>
            <a:off x="4644008" y="6093296"/>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436096" y="2348880"/>
            <a:ext cx="2808312" cy="276999"/>
          </a:xfrm>
          <a:prstGeom prst="rect">
            <a:avLst/>
          </a:prstGeom>
          <a:noFill/>
        </p:spPr>
        <p:txBody>
          <a:bodyPr wrap="square" rtlCol="0">
            <a:spAutoFit/>
          </a:bodyPr>
          <a:lstStyle/>
          <a:p>
            <a:pPr algn="ctr"/>
            <a:r>
              <a:rPr lang="en-GB" sz="1200" u="sng" dirty="0" smtClean="0">
                <a:latin typeface="Miriad Pro"/>
              </a:rPr>
              <a:t>The Effects Of The Great Depression</a:t>
            </a:r>
            <a:endParaRPr lang="en-GB" sz="1200" u="sng" dirty="0">
              <a:latin typeface="Miriad Pro"/>
            </a:endParaRPr>
          </a:p>
        </p:txBody>
      </p:sp>
      <p:sp>
        <p:nvSpPr>
          <p:cNvPr id="11" name="Rectangle 10"/>
          <p:cNvSpPr/>
          <p:nvPr/>
        </p:nvSpPr>
        <p:spPr>
          <a:xfrm>
            <a:off x="4644008" y="2564904"/>
            <a:ext cx="4320480" cy="2800767"/>
          </a:xfrm>
          <a:prstGeom prst="rect">
            <a:avLst/>
          </a:prstGeom>
        </p:spPr>
        <p:txBody>
          <a:bodyPr wrap="square">
            <a:spAutoFit/>
          </a:bodyPr>
          <a:lstStyle/>
          <a:p>
            <a:r>
              <a:rPr lang="en-GB" sz="1100" dirty="0" smtClean="0">
                <a:latin typeface="Miriad pro"/>
              </a:rPr>
              <a:t>+ People lost everything- Homes, food, savings...</a:t>
            </a:r>
          </a:p>
          <a:p>
            <a:r>
              <a:rPr lang="en-GB" sz="1100" dirty="0" smtClean="0">
                <a:latin typeface="Miriad pro"/>
              </a:rPr>
              <a:t>+ The number of exports decreased.</a:t>
            </a:r>
          </a:p>
          <a:p>
            <a:r>
              <a:rPr lang="en-GB" sz="1100" dirty="0" smtClean="0">
                <a:latin typeface="Miriad pro"/>
              </a:rPr>
              <a:t>+ Factories closed.</a:t>
            </a:r>
          </a:p>
          <a:p>
            <a:r>
              <a:rPr lang="en-GB" sz="1100" dirty="0" smtClean="0">
                <a:latin typeface="Miriad pro"/>
              </a:rPr>
              <a:t>+ Prices of necessities went up.</a:t>
            </a:r>
          </a:p>
          <a:p>
            <a:r>
              <a:rPr lang="en-GB" sz="1100" dirty="0" smtClean="0">
                <a:latin typeface="Miriad pro"/>
              </a:rPr>
              <a:t>+ Decrease in industrial production.</a:t>
            </a:r>
          </a:p>
          <a:p>
            <a:r>
              <a:rPr lang="en-GB" sz="1100" dirty="0" smtClean="0">
                <a:latin typeface="Miriad pro"/>
              </a:rPr>
              <a:t>+ Anger and violence on the streets.</a:t>
            </a:r>
          </a:p>
          <a:p>
            <a:r>
              <a:rPr lang="en-GB" sz="1100" dirty="0" smtClean="0">
                <a:latin typeface="Miriad pro"/>
              </a:rPr>
              <a:t>+ Farmers suffered even more.</a:t>
            </a:r>
          </a:p>
          <a:p>
            <a:r>
              <a:rPr lang="en-GB" sz="1100" dirty="0" smtClean="0">
                <a:latin typeface="Miriad pro"/>
              </a:rPr>
              <a:t>+ People lost faith in the Government.</a:t>
            </a:r>
          </a:p>
          <a:p>
            <a:r>
              <a:rPr lang="en-GB" sz="1100" dirty="0" smtClean="0">
                <a:latin typeface="Miriad pro"/>
              </a:rPr>
              <a:t>+ Young people struggled to find work.</a:t>
            </a:r>
          </a:p>
          <a:p>
            <a:r>
              <a:rPr lang="en-GB" sz="1100" dirty="0" smtClean="0">
                <a:latin typeface="Miriad pro"/>
              </a:rPr>
              <a:t>+ 6million workers were unemployed ( 4 out of 10 German workers).</a:t>
            </a:r>
          </a:p>
          <a:p>
            <a:r>
              <a:rPr lang="en-GB" sz="1100" dirty="0" smtClean="0">
                <a:latin typeface="Miriad pro"/>
              </a:rPr>
              <a:t>+ Unemployment.</a:t>
            </a:r>
          </a:p>
          <a:p>
            <a:r>
              <a:rPr lang="en-GB" sz="1100" dirty="0" smtClean="0">
                <a:latin typeface="Miriad pro"/>
              </a:rPr>
              <a:t>+ Nazis gained in popularity.</a:t>
            </a:r>
          </a:p>
          <a:p>
            <a:r>
              <a:rPr lang="en-GB" sz="1100" dirty="0" smtClean="0">
                <a:latin typeface="Miriad pro"/>
              </a:rPr>
              <a:t>+ The Government cut employment benefits and increased taxes.</a:t>
            </a:r>
          </a:p>
          <a:p>
            <a:r>
              <a:rPr lang="en-GB" sz="1100" dirty="0" smtClean="0">
                <a:latin typeface="Miriad pro"/>
              </a:rPr>
              <a:t>+ Germany needed to repay their loan quickly.</a:t>
            </a:r>
          </a:p>
          <a:p>
            <a:r>
              <a:rPr lang="en-GB" sz="1100" dirty="0" smtClean="0">
                <a:latin typeface="Miriad pro"/>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p:cNvGraphicFramePr>
            <a:graphicFrameLocks noGrp="1"/>
          </p:cNvGraphicFramePr>
          <p:nvPr/>
        </p:nvGraphicFramePr>
        <p:xfrm>
          <a:off x="323528" y="548681"/>
          <a:ext cx="8496944" cy="5544615"/>
        </p:xfrm>
        <a:graphic>
          <a:graphicData uri="http://schemas.openxmlformats.org/drawingml/2006/table">
            <a:tbl>
              <a:tblPr firstRow="1" bandRow="1">
                <a:tableStyleId>{5940675A-B579-460E-94D1-54222C63F5DA}</a:tableStyleId>
              </a:tblPr>
              <a:tblGrid>
                <a:gridCol w="2592288">
                  <a:extLst>
                    <a:ext uri="{9D8B030D-6E8A-4147-A177-3AD203B41FA5}">
                      <a16:colId xmlns:a16="http://schemas.microsoft.com/office/drawing/2014/main" val="20000"/>
                    </a:ext>
                  </a:extLst>
                </a:gridCol>
                <a:gridCol w="5904656">
                  <a:extLst>
                    <a:ext uri="{9D8B030D-6E8A-4147-A177-3AD203B41FA5}">
                      <a16:colId xmlns:a16="http://schemas.microsoft.com/office/drawing/2014/main" val="20001"/>
                    </a:ext>
                  </a:extLst>
                </a:gridCol>
              </a:tblGrid>
              <a:tr h="287785">
                <a:tc>
                  <a:txBody>
                    <a:bodyPr/>
                    <a:lstStyle/>
                    <a:p>
                      <a:pPr algn="ctr"/>
                      <a:r>
                        <a:rPr lang="en-GB" sz="1050" dirty="0" smtClean="0">
                          <a:latin typeface="Myriad pro"/>
                        </a:rPr>
                        <a:t>Area</a:t>
                      </a:r>
                      <a:r>
                        <a:rPr lang="en-GB" sz="1050" baseline="0" dirty="0" smtClean="0">
                          <a:latin typeface="Myriad pro"/>
                        </a:rPr>
                        <a:t> Of Research</a:t>
                      </a:r>
                      <a:endParaRPr lang="en-GB" sz="1050" dirty="0">
                        <a:latin typeface="My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50" dirty="0" smtClean="0">
                          <a:latin typeface="Myriad pro"/>
                        </a:rPr>
                        <a:t>Evidence</a:t>
                      </a:r>
                      <a:endParaRPr lang="en-GB" sz="1050" dirty="0">
                        <a:latin typeface="My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00397">
                <a:tc>
                  <a:txBody>
                    <a:bodyPr/>
                    <a:lstStyle/>
                    <a:p>
                      <a:pPr algn="ctr"/>
                      <a:r>
                        <a:rPr lang="en-GB" sz="1000" dirty="0" smtClean="0">
                          <a:latin typeface="Myriad pro"/>
                        </a:rPr>
                        <a:t>Leadership</a:t>
                      </a:r>
                    </a:p>
                    <a:p>
                      <a:pPr algn="ctr"/>
                      <a:r>
                        <a:rPr lang="en-GB" sz="1000" dirty="0" smtClean="0">
                          <a:latin typeface="Myriad pro"/>
                        </a:rPr>
                        <a:t>+</a:t>
                      </a:r>
                      <a:r>
                        <a:rPr lang="en-GB" sz="1000" baseline="0" dirty="0" smtClean="0">
                          <a:latin typeface="Myriad pro"/>
                        </a:rPr>
                        <a:t> Who was Hitler?</a:t>
                      </a:r>
                    </a:p>
                    <a:p>
                      <a:pPr algn="ctr"/>
                      <a:r>
                        <a:rPr lang="en-GB" sz="1000" baseline="0" dirty="0" smtClean="0">
                          <a:latin typeface="Myriad pro"/>
                        </a:rPr>
                        <a:t>+ Background</a:t>
                      </a:r>
                    </a:p>
                    <a:p>
                      <a:pPr algn="ctr"/>
                      <a:r>
                        <a:rPr lang="en-GB" sz="1000" baseline="0" dirty="0" smtClean="0">
                          <a:latin typeface="Myriad pro"/>
                        </a:rPr>
                        <a:t>+ Was he a good leader?</a:t>
                      </a:r>
                      <a:endParaRPr lang="en-GB" sz="1000" dirty="0">
                        <a:latin typeface="My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00" dirty="0" smtClean="0">
                          <a:latin typeface="Myriad pro"/>
                        </a:rPr>
                        <a:t>Hitler- Austrian. Disliked his dad</a:t>
                      </a:r>
                      <a:r>
                        <a:rPr lang="en-GB" sz="1000" baseline="0" dirty="0" smtClean="0">
                          <a:latin typeface="Myriad pro"/>
                        </a:rPr>
                        <a:t> but was fond of his mum. Both parents died before he was 19. Hated school- shy and lonely. Failed to get into art school. Spent time homeless. Joined the German army. Injured twice in WW1 and continued to work for the army when the war ended. Discovered the Nazis through his work as a spy and liked their ideas.</a:t>
                      </a:r>
                    </a:p>
                    <a:p>
                      <a:pPr algn="ctr"/>
                      <a:r>
                        <a:rPr lang="en-GB" sz="1000" baseline="0" dirty="0" smtClean="0">
                          <a:latin typeface="Myriad pro"/>
                        </a:rPr>
                        <a:t>Good leader- he was a good speaker, knew the best tactics and took on various roles. He was very charismatic and strong minded.</a:t>
                      </a:r>
                      <a:endParaRPr lang="en-GB" sz="1000" dirty="0">
                        <a:latin typeface="My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03638">
                <a:tc>
                  <a:txBody>
                    <a:bodyPr/>
                    <a:lstStyle/>
                    <a:p>
                      <a:pPr algn="ctr"/>
                      <a:r>
                        <a:rPr lang="en-GB" sz="1000" dirty="0" smtClean="0">
                          <a:latin typeface="Myriad pro"/>
                        </a:rPr>
                        <a:t>Beliefs</a:t>
                      </a:r>
                    </a:p>
                    <a:p>
                      <a:pPr algn="ctr"/>
                      <a:r>
                        <a:rPr lang="en-GB" sz="1000" dirty="0" smtClean="0">
                          <a:latin typeface="Myriad pro"/>
                        </a:rPr>
                        <a:t>+ What did they stand for?</a:t>
                      </a:r>
                      <a:endParaRPr lang="en-GB" sz="1000" dirty="0">
                        <a:latin typeface="My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00" dirty="0" smtClean="0">
                          <a:latin typeface="Myriad pro"/>
                        </a:rPr>
                        <a:t>+ Destroy the Treaty of Versailles</a:t>
                      </a:r>
                    </a:p>
                    <a:p>
                      <a:pPr algn="ctr"/>
                      <a:r>
                        <a:rPr lang="en-GB" sz="1000" dirty="0" smtClean="0">
                          <a:latin typeface="Myriad pro"/>
                        </a:rPr>
                        <a:t>+</a:t>
                      </a:r>
                      <a:r>
                        <a:rPr lang="en-GB" sz="1000" baseline="0" dirty="0" smtClean="0">
                          <a:latin typeface="Myriad pro"/>
                        </a:rPr>
                        <a:t> Only true Germans allowed to live in Germany- no Jews</a:t>
                      </a:r>
                    </a:p>
                    <a:p>
                      <a:pPr algn="ctr"/>
                      <a:r>
                        <a:rPr lang="en-GB" sz="1000" baseline="0" dirty="0" smtClean="0">
                          <a:latin typeface="Myriad pro"/>
                        </a:rPr>
                        <a:t>+ Help for small businesses</a:t>
                      </a:r>
                    </a:p>
                    <a:p>
                      <a:pPr algn="ctr"/>
                      <a:r>
                        <a:rPr lang="en-GB" sz="1000" baseline="0" dirty="0" smtClean="0">
                          <a:latin typeface="Myriad pro"/>
                        </a:rPr>
                        <a:t>+ Change education- children taught to love their country, physical fitness to be encouraged, sport and gymnastics must be compulsory.</a:t>
                      </a:r>
                    </a:p>
                    <a:p>
                      <a:pPr algn="ctr"/>
                      <a:r>
                        <a:rPr lang="en-GB" sz="1000" baseline="0" dirty="0" smtClean="0">
                          <a:latin typeface="Myriad pro"/>
                        </a:rPr>
                        <a:t>+ Join with Austria</a:t>
                      </a:r>
                    </a:p>
                    <a:p>
                      <a:pPr algn="ctr"/>
                      <a:r>
                        <a:rPr lang="en-GB" sz="1000" baseline="0" dirty="0" smtClean="0">
                          <a:latin typeface="Myriad pro"/>
                        </a:rPr>
                        <a:t>+ Stop immigration.</a:t>
                      </a:r>
                    </a:p>
                    <a:p>
                      <a:pPr algn="ctr"/>
                      <a:r>
                        <a:rPr lang="en-GB" sz="1000" baseline="0" dirty="0" smtClean="0">
                          <a:latin typeface="Myriad pro"/>
                        </a:rPr>
                        <a:t>+ Good pensions</a:t>
                      </a:r>
                    </a:p>
                    <a:p>
                      <a:pPr algn="ctr"/>
                      <a:r>
                        <a:rPr lang="en-GB" sz="1000" baseline="0" dirty="0" smtClean="0">
                          <a:latin typeface="Myriad pro"/>
                        </a:rPr>
                        <a:t>+ Stop incomes not earned through work</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57426">
                <a:tc>
                  <a:txBody>
                    <a:bodyPr/>
                    <a:lstStyle/>
                    <a:p>
                      <a:pPr algn="ctr"/>
                      <a:r>
                        <a:rPr lang="en-GB" sz="1000" dirty="0" smtClean="0">
                          <a:latin typeface="Myriad pro"/>
                        </a:rPr>
                        <a:t>Organisation</a:t>
                      </a:r>
                    </a:p>
                    <a:p>
                      <a:pPr algn="ctr"/>
                      <a:r>
                        <a:rPr lang="en-GB" sz="1000" dirty="0" smtClean="0">
                          <a:latin typeface="Myriad pro"/>
                        </a:rPr>
                        <a:t>+ Was the Nazi Party well organised?</a:t>
                      </a:r>
                      <a:endParaRPr lang="en-GB" sz="1000" dirty="0">
                        <a:latin typeface="My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00" dirty="0" smtClean="0">
                          <a:latin typeface="Myriad pro"/>
                        </a:rPr>
                        <a:t>Yes. They focused on various aspects of gaining</a:t>
                      </a:r>
                      <a:r>
                        <a:rPr lang="en-GB" sz="1000" baseline="0" dirty="0" smtClean="0">
                          <a:latin typeface="Myriad pro"/>
                        </a:rPr>
                        <a:t> control and did so in an orderly, well-structured manner.</a:t>
                      </a:r>
                    </a:p>
                    <a:p>
                      <a:pPr algn="ctr"/>
                      <a:r>
                        <a:rPr lang="en-GB" sz="1000" baseline="0" dirty="0" smtClean="0">
                          <a:latin typeface="Myriad pro"/>
                        </a:rPr>
                        <a:t>+ Meetings</a:t>
                      </a:r>
                    </a:p>
                    <a:p>
                      <a:pPr algn="ctr"/>
                      <a:r>
                        <a:rPr lang="en-GB" sz="1000" baseline="0" dirty="0" smtClean="0">
                          <a:latin typeface="Myriad pro"/>
                        </a:rPr>
                        <a:t>+ Speeches</a:t>
                      </a:r>
                    </a:p>
                    <a:p>
                      <a:pPr algn="ctr"/>
                      <a:r>
                        <a:rPr lang="en-GB" sz="1000" baseline="0" dirty="0" smtClean="0">
                          <a:latin typeface="Myriad pro"/>
                        </a:rPr>
                        <a:t>+Propaganda</a:t>
                      </a:r>
                    </a:p>
                    <a:p>
                      <a:pPr algn="ctr"/>
                      <a:r>
                        <a:rPr lang="en-GB" sz="1000" baseline="0" dirty="0" smtClean="0">
                          <a:latin typeface="Myriad pro"/>
                        </a:rPr>
                        <a:t>+ SA</a:t>
                      </a:r>
                    </a:p>
                    <a:p>
                      <a:pPr algn="ctr"/>
                      <a:r>
                        <a:rPr lang="en-GB" sz="1000" baseline="0" dirty="0" smtClean="0">
                          <a:latin typeface="Myriad pro"/>
                        </a:rPr>
                        <a:t>Hitler realised that they had to do things properly and with less force in order to get the status je wanted for the party.</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382753">
                <a:tc>
                  <a:txBody>
                    <a:bodyPr/>
                    <a:lstStyle/>
                    <a:p>
                      <a:pPr algn="ctr"/>
                      <a:r>
                        <a:rPr lang="en-GB" sz="1000" dirty="0" smtClean="0">
                          <a:latin typeface="Myriad pro"/>
                        </a:rPr>
                        <a:t>Support</a:t>
                      </a:r>
                    </a:p>
                    <a:p>
                      <a:pPr algn="ctr"/>
                      <a:r>
                        <a:rPr lang="en-GB" sz="1000" dirty="0" smtClean="0">
                          <a:latin typeface="Myriad pro"/>
                        </a:rPr>
                        <a:t>+ Who supported</a:t>
                      </a:r>
                      <a:r>
                        <a:rPr lang="en-GB" sz="1000" baseline="0" dirty="0" smtClean="0">
                          <a:latin typeface="Myriad pro"/>
                        </a:rPr>
                        <a:t> the party?</a:t>
                      </a:r>
                    </a:p>
                    <a:p>
                      <a:pPr algn="ctr"/>
                      <a:r>
                        <a:rPr lang="en-GB" sz="1000" baseline="0" dirty="0" smtClean="0">
                          <a:latin typeface="Myriad pro"/>
                        </a:rPr>
                        <a:t>+ How much support did they get?</a:t>
                      </a:r>
                      <a:endParaRPr lang="en-GB" sz="1000" dirty="0">
                        <a:latin typeface="My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00" dirty="0" smtClean="0">
                          <a:latin typeface="Myriad pro"/>
                        </a:rPr>
                        <a:t>Although</a:t>
                      </a:r>
                      <a:r>
                        <a:rPr lang="en-GB" sz="1000" baseline="0" dirty="0" smtClean="0">
                          <a:latin typeface="Myriad pro"/>
                        </a:rPr>
                        <a:t> their votes doubled between 1923-1928, the Nazis were still only getting under 3% of overall votes.</a:t>
                      </a:r>
                    </a:p>
                    <a:p>
                      <a:pPr algn="ctr"/>
                      <a:r>
                        <a:rPr lang="en-GB" sz="1000" baseline="0" dirty="0" smtClean="0">
                          <a:latin typeface="Myriad pro"/>
                        </a:rPr>
                        <a:t>People were often either pleased with Stresemann or wanting big changes and voted for the Communist Party.</a:t>
                      </a:r>
                    </a:p>
                    <a:p>
                      <a:pPr algn="ctr"/>
                      <a:r>
                        <a:rPr lang="en-GB" sz="1000" baseline="0" dirty="0" smtClean="0">
                          <a:latin typeface="Myriad pro"/>
                        </a:rPr>
                        <a:t>Nazis were the most successful with farmers and owners of small businesses. These people had struggled hugely recently and therefore had started to turn to the Nazis who’d promised to help and support them. </a:t>
                      </a:r>
                    </a:p>
                    <a:p>
                      <a:pPr algn="ctr"/>
                      <a:r>
                        <a:rPr lang="en-GB" sz="1000" baseline="0" dirty="0" smtClean="0">
                          <a:latin typeface="Myriad pro"/>
                        </a:rPr>
                        <a:t>Farmers, small business owners, ex-soldiers...</a:t>
                      </a:r>
                      <a:endParaRPr lang="en-GB" sz="1000" dirty="0">
                        <a:latin typeface="My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TextBox 3"/>
          <p:cNvSpPr txBox="1"/>
          <p:nvPr/>
        </p:nvSpPr>
        <p:spPr>
          <a:xfrm>
            <a:off x="899592" y="260648"/>
            <a:ext cx="7344816" cy="276999"/>
          </a:xfrm>
          <a:prstGeom prst="rect">
            <a:avLst/>
          </a:prstGeom>
          <a:noFill/>
        </p:spPr>
        <p:txBody>
          <a:bodyPr wrap="square" rtlCol="0">
            <a:spAutoFit/>
          </a:bodyPr>
          <a:lstStyle/>
          <a:p>
            <a:pPr algn="ctr"/>
            <a:r>
              <a:rPr lang="en-GB" sz="1200" u="sng" dirty="0" smtClean="0">
                <a:latin typeface="Miriad Pro"/>
              </a:rPr>
              <a:t>The Nazis</a:t>
            </a:r>
            <a:endParaRPr lang="en-GB" sz="1200" dirty="0">
              <a:latin typeface="Miriad Pro"/>
            </a:endParaRPr>
          </a:p>
        </p:txBody>
      </p:sp>
      <p:sp>
        <p:nvSpPr>
          <p:cNvPr id="5" name="Right Brace 4"/>
          <p:cNvSpPr/>
          <p:nvPr/>
        </p:nvSpPr>
        <p:spPr>
          <a:xfrm>
            <a:off x="6444208" y="3789040"/>
            <a:ext cx="144016" cy="50405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Rectangle 5"/>
          <p:cNvSpPr/>
          <p:nvPr/>
        </p:nvSpPr>
        <p:spPr>
          <a:xfrm>
            <a:off x="6588224" y="3861048"/>
            <a:ext cx="1008112" cy="430887"/>
          </a:xfrm>
          <a:prstGeom prst="rect">
            <a:avLst/>
          </a:prstGeom>
        </p:spPr>
        <p:txBody>
          <a:bodyPr wrap="square">
            <a:spAutoFit/>
          </a:bodyPr>
          <a:lstStyle/>
          <a:p>
            <a:r>
              <a:rPr lang="en-GB" sz="1100" dirty="0" smtClean="0">
                <a:latin typeface="Miriad pro"/>
              </a:rPr>
              <a:t>All carefully planned.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79512" y="404664"/>
            <a:ext cx="4320480" cy="6355586"/>
          </a:xfrm>
          <a:prstGeom prst="rect">
            <a:avLst/>
          </a:prstGeom>
        </p:spPr>
        <p:txBody>
          <a:bodyPr wrap="square">
            <a:spAutoFit/>
          </a:bodyPr>
          <a:lstStyle/>
          <a:p>
            <a:r>
              <a:rPr lang="en-GB" sz="1100" dirty="0" smtClean="0">
                <a:latin typeface="Miriad pro"/>
              </a:rPr>
              <a:t>+ 1928- Hitler chose Josef Goebbels to run the Nazi Ministry of Propaganda. Goebbels took control of all mass media and ensures newspapers and posters carried the strong, simple slogans of the Nazis. Through censorship, he was able to prevent Germans from hearing any conflicting messages.</a:t>
            </a:r>
          </a:p>
          <a:p>
            <a:endParaRPr lang="en-GB" sz="1100" dirty="0" smtClean="0">
              <a:latin typeface="Miriad pro"/>
            </a:endParaRPr>
          </a:p>
          <a:p>
            <a:r>
              <a:rPr lang="en-GB" sz="1100" u="sng" dirty="0" smtClean="0">
                <a:latin typeface="Miriad pro"/>
              </a:rPr>
              <a:t>Newspapers</a:t>
            </a:r>
          </a:p>
          <a:p>
            <a:r>
              <a:rPr lang="en-GB" sz="1100" dirty="0" smtClean="0">
                <a:latin typeface="Miriad pro"/>
              </a:rPr>
              <a:t>+ Anti-Nazi newspapers were shut down.</a:t>
            </a:r>
          </a:p>
          <a:p>
            <a:r>
              <a:rPr lang="en-GB" sz="1100" dirty="0" smtClean="0">
                <a:latin typeface="Miriad pro"/>
              </a:rPr>
              <a:t>+ Jews were banned from owning and working for newspapers.</a:t>
            </a:r>
          </a:p>
          <a:p>
            <a:r>
              <a:rPr lang="en-GB" sz="1100" dirty="0" smtClean="0">
                <a:latin typeface="Miriad pro"/>
              </a:rPr>
              <a:t>+ MPs sent the remaining newspapers instructions telling them what to print, what pictures should be published and what angle they should take on the news.</a:t>
            </a:r>
          </a:p>
          <a:p>
            <a:r>
              <a:rPr lang="en-GB" sz="1100" dirty="0" smtClean="0">
                <a:latin typeface="Miriad pro"/>
              </a:rPr>
              <a:t>+ In public places, display boards were set up so that everyone could read these newspapers.</a:t>
            </a:r>
          </a:p>
          <a:p>
            <a:r>
              <a:rPr lang="en-GB" sz="1100" u="sng" dirty="0" smtClean="0">
                <a:latin typeface="Miriad pro"/>
              </a:rPr>
              <a:t>Rallies</a:t>
            </a:r>
          </a:p>
          <a:p>
            <a:r>
              <a:rPr lang="en-GB" sz="1100" dirty="0" smtClean="0">
                <a:latin typeface="Miriad pro"/>
              </a:rPr>
              <a:t>+ Nazis always presented an image of order and control to German people- from the uniforms, meetings, torchlight processions and rallies.</a:t>
            </a:r>
          </a:p>
          <a:p>
            <a:r>
              <a:rPr lang="en-GB" sz="1100" dirty="0" smtClean="0">
                <a:latin typeface="Miriad pro"/>
              </a:rPr>
              <a:t>+ Once in power, they made their rallies even more impressive.</a:t>
            </a:r>
          </a:p>
          <a:p>
            <a:r>
              <a:rPr lang="en-GB" sz="1100" dirty="0" smtClean="0">
                <a:latin typeface="Miriad pro"/>
              </a:rPr>
              <a:t>+ A huge stadium at Nuremberg was specially built for them.</a:t>
            </a:r>
          </a:p>
          <a:p>
            <a:r>
              <a:rPr lang="en-GB" sz="1100" dirty="0" smtClean="0">
                <a:latin typeface="Miriad pro"/>
              </a:rPr>
              <a:t>+ Goebbels stage-managed these rallies to give a dramatic impression of overwhelming power and unity.</a:t>
            </a:r>
          </a:p>
          <a:p>
            <a:r>
              <a:rPr lang="en-GB" sz="1100" u="sng" dirty="0" smtClean="0">
                <a:latin typeface="Miriad pro"/>
              </a:rPr>
              <a:t>Books</a:t>
            </a:r>
          </a:p>
          <a:p>
            <a:r>
              <a:rPr lang="en-GB" sz="1100" dirty="0" smtClean="0">
                <a:latin typeface="Miriad pro"/>
              </a:rPr>
              <a:t>+ As soon as they came to power, the Nazis organised official book-burnings: books were burned in public on massive bonfires.</a:t>
            </a:r>
          </a:p>
          <a:p>
            <a:r>
              <a:rPr lang="en-GB" sz="1100" dirty="0" smtClean="0">
                <a:latin typeface="Miriad pro"/>
              </a:rPr>
              <a:t>+ They burned: books by communists and socialists, books by Jews, books by anyone they disapproved of and books containing ideas they disapproved of.</a:t>
            </a:r>
          </a:p>
          <a:p>
            <a:r>
              <a:rPr lang="en-GB" sz="1100" dirty="0" smtClean="0">
                <a:latin typeface="Miriad pro"/>
              </a:rPr>
              <a:t>+ By burning them, they prevented German people from reading and thinking beyond the Nazi message.</a:t>
            </a:r>
          </a:p>
          <a:p>
            <a:r>
              <a:rPr lang="en-GB" sz="1100" dirty="0" smtClean="0">
                <a:latin typeface="Miriad pro"/>
              </a:rPr>
              <a:t>+ All new books published had to be censored by Goebbels’s Ministry.</a:t>
            </a:r>
          </a:p>
          <a:p>
            <a:r>
              <a:rPr lang="en-GB" sz="1100" u="sng" dirty="0" smtClean="0">
                <a:latin typeface="Miriad pro"/>
              </a:rPr>
              <a:t>Radio</a:t>
            </a:r>
          </a:p>
          <a:p>
            <a:r>
              <a:rPr lang="en-GB" sz="1100" dirty="0" smtClean="0">
                <a:latin typeface="Miriad pro"/>
              </a:rPr>
              <a:t>+ Goebbels took over all radio broadcasting.</a:t>
            </a:r>
          </a:p>
          <a:p>
            <a:r>
              <a:rPr lang="en-GB" sz="1100" dirty="0" smtClean="0">
                <a:latin typeface="Miriad pro"/>
              </a:rPr>
              <a:t>+ Regular programmes included Hitler’s speeches, German music and German history- Foreign programmes couldn’t be picked up.</a:t>
            </a:r>
          </a:p>
          <a:p>
            <a:endParaRPr lang="en-GB" sz="1100" dirty="0" smtClean="0">
              <a:latin typeface="Miriad pro"/>
            </a:endParaRPr>
          </a:p>
        </p:txBody>
      </p:sp>
      <p:sp>
        <p:nvSpPr>
          <p:cNvPr id="23" name="TextBox 22"/>
          <p:cNvSpPr txBox="1"/>
          <p:nvPr/>
        </p:nvSpPr>
        <p:spPr>
          <a:xfrm>
            <a:off x="1043608" y="188640"/>
            <a:ext cx="2808312" cy="276999"/>
          </a:xfrm>
          <a:prstGeom prst="rect">
            <a:avLst/>
          </a:prstGeom>
          <a:noFill/>
        </p:spPr>
        <p:txBody>
          <a:bodyPr wrap="square" rtlCol="0">
            <a:spAutoFit/>
          </a:bodyPr>
          <a:lstStyle/>
          <a:p>
            <a:pPr algn="ctr"/>
            <a:r>
              <a:rPr lang="en-GB" sz="1200" u="sng" dirty="0" smtClean="0">
                <a:latin typeface="Miriad Pro"/>
              </a:rPr>
              <a:t>Propaganda</a:t>
            </a:r>
            <a:endParaRPr lang="en-GB" sz="1200" dirty="0">
              <a:latin typeface="Miriad Pro"/>
            </a:endParaRPr>
          </a:p>
        </p:txBody>
      </p:sp>
      <p:sp>
        <p:nvSpPr>
          <p:cNvPr id="8" name="Rectangle 7"/>
          <p:cNvSpPr/>
          <p:nvPr/>
        </p:nvSpPr>
        <p:spPr>
          <a:xfrm>
            <a:off x="4572000"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4572000" y="188640"/>
            <a:ext cx="4320480" cy="6480720"/>
          </a:xfrm>
          <a:prstGeom prst="rect">
            <a:avLst/>
          </a:prstGeom>
        </p:spPr>
        <p:txBody>
          <a:bodyPr wrap="square">
            <a:spAutoFit/>
          </a:bodyPr>
          <a:lstStyle/>
          <a:p>
            <a:r>
              <a:rPr lang="en-GB" sz="1100" dirty="0" smtClean="0">
                <a:latin typeface="Miriad pro"/>
              </a:rPr>
              <a:t>+ Cheap radios were made so that as many Germans as possible could listen to Nazi propaganda. </a:t>
            </a:r>
          </a:p>
          <a:p>
            <a:r>
              <a:rPr lang="en-GB" sz="1100" dirty="0" smtClean="0">
                <a:latin typeface="Miriad pro"/>
              </a:rPr>
              <a:t>+ By 1939: 70% of Germans owned a radio.</a:t>
            </a:r>
          </a:p>
          <a:p>
            <a:r>
              <a:rPr lang="en-GB" sz="1100" dirty="0" smtClean="0">
                <a:latin typeface="Miriad pro"/>
              </a:rPr>
              <a:t>+ Large speakers were set up in public squares all over Germany and people were encouraged to listen to important radio programmes and announcements. </a:t>
            </a:r>
          </a:p>
          <a:p>
            <a:r>
              <a:rPr lang="en-GB" sz="1100" u="sng" dirty="0" smtClean="0">
                <a:latin typeface="Miriad pro"/>
              </a:rPr>
              <a:t>Films</a:t>
            </a:r>
          </a:p>
          <a:p>
            <a:r>
              <a:rPr lang="en-GB" sz="1100" dirty="0" smtClean="0">
                <a:latin typeface="Miriad pro"/>
              </a:rPr>
              <a:t>+ 1930s: The cinema was popular in most countries. </a:t>
            </a:r>
          </a:p>
          <a:p>
            <a:r>
              <a:rPr lang="en-GB" sz="1100" dirty="0" smtClean="0">
                <a:latin typeface="Miriad pro"/>
              </a:rPr>
              <a:t>+ Goebbels controlled all German made films.</a:t>
            </a:r>
          </a:p>
          <a:p>
            <a:r>
              <a:rPr lang="en-GB" sz="1100" dirty="0" smtClean="0">
                <a:latin typeface="Miriad pro"/>
              </a:rPr>
              <a:t>+ Most were adventure stories, comedies or romances.</a:t>
            </a:r>
          </a:p>
          <a:p>
            <a:r>
              <a:rPr lang="en-GB" sz="1100" dirty="0" smtClean="0">
                <a:latin typeface="Miriad pro"/>
              </a:rPr>
              <a:t>+ There was always a newsreel film, News Of The Week.</a:t>
            </a:r>
          </a:p>
          <a:p>
            <a:r>
              <a:rPr lang="en-GB" sz="1100" dirty="0" smtClean="0">
                <a:latin typeface="Miriad pro"/>
              </a:rPr>
              <a:t>+ The newsreels were made by Goebbels’s film-makers and shown before the main films.</a:t>
            </a:r>
          </a:p>
          <a:p>
            <a:r>
              <a:rPr lang="en-GB" sz="1100" dirty="0" smtClean="0">
                <a:latin typeface="Miriad pro"/>
              </a:rPr>
              <a:t>+ Goebbels ordered openly pro-Nazi films to be made and with strict control of the scripts.</a:t>
            </a:r>
          </a:p>
          <a:p>
            <a:endParaRPr lang="en-GB" sz="1100" dirty="0" smtClean="0">
              <a:latin typeface="Miriad pro"/>
            </a:endParaRPr>
          </a:p>
          <a:p>
            <a:pPr algn="ctr"/>
            <a:r>
              <a:rPr lang="en-GB" sz="1100" u="sng" dirty="0" smtClean="0">
                <a:latin typeface="Miriad pro"/>
              </a:rPr>
              <a:t>How Hitler Ended Up With Power</a:t>
            </a:r>
          </a:p>
          <a:p>
            <a:endParaRPr lang="en-GB" sz="1100" dirty="0" smtClean="0">
              <a:latin typeface="Miriad pro"/>
            </a:endParaRPr>
          </a:p>
          <a:p>
            <a:r>
              <a:rPr lang="en-GB" sz="1100" dirty="0" smtClean="0">
                <a:latin typeface="Miriad pro"/>
              </a:rPr>
              <a:t>Fire of the Reichstag</a:t>
            </a:r>
          </a:p>
          <a:p>
            <a:r>
              <a:rPr lang="en-GB" sz="1100" dirty="0" smtClean="0">
                <a:latin typeface="Miriad pro"/>
              </a:rPr>
              <a:t>Elections</a:t>
            </a:r>
          </a:p>
          <a:p>
            <a:r>
              <a:rPr lang="en-GB" sz="1100" dirty="0" smtClean="0">
                <a:latin typeface="Miriad pro"/>
              </a:rPr>
              <a:t>Enabling Law</a:t>
            </a:r>
          </a:p>
          <a:p>
            <a:r>
              <a:rPr lang="en-GB" sz="1100" dirty="0" smtClean="0">
                <a:latin typeface="Miriad pro"/>
              </a:rPr>
              <a:t>Trade Unions taken over</a:t>
            </a:r>
          </a:p>
          <a:p>
            <a:r>
              <a:rPr lang="en-GB" sz="1100" dirty="0" smtClean="0">
                <a:latin typeface="Miriad pro"/>
              </a:rPr>
              <a:t>Banned all other political parties</a:t>
            </a:r>
          </a:p>
          <a:p>
            <a:r>
              <a:rPr lang="en-GB" sz="1100" dirty="0" smtClean="0">
                <a:latin typeface="Miriad pro"/>
              </a:rPr>
              <a:t>Long Knives (Night Of The Long Knives)</a:t>
            </a:r>
          </a:p>
          <a:p>
            <a:r>
              <a:rPr lang="en-GB" sz="1100" dirty="0" smtClean="0">
                <a:latin typeface="Miriad pro"/>
              </a:rPr>
              <a:t>Army oath</a:t>
            </a:r>
          </a:p>
          <a:p>
            <a:r>
              <a:rPr lang="en-GB" sz="1100" dirty="0" smtClean="0">
                <a:latin typeface="Miriad pro"/>
              </a:rPr>
              <a:t>Death of Hindenburg</a:t>
            </a:r>
          </a:p>
          <a:p>
            <a:endParaRPr lang="en-GB" sz="1100" dirty="0" smtClean="0">
              <a:latin typeface="Miriad pro"/>
            </a:endParaRPr>
          </a:p>
          <a:p>
            <a:r>
              <a:rPr lang="en-GB" sz="1100" u="sng" dirty="0" smtClean="0">
                <a:latin typeface="Miriad pro"/>
              </a:rPr>
              <a:t>Fire of the Reichstag 27</a:t>
            </a:r>
            <a:r>
              <a:rPr lang="en-GB" sz="1100" u="sng" baseline="30000" dirty="0" smtClean="0">
                <a:latin typeface="Miriad pro"/>
              </a:rPr>
              <a:t>th</a:t>
            </a:r>
            <a:r>
              <a:rPr lang="en-GB" sz="1100" u="sng" dirty="0" smtClean="0">
                <a:latin typeface="Miriad pro"/>
              </a:rPr>
              <a:t> February 1933</a:t>
            </a:r>
          </a:p>
          <a:p>
            <a:r>
              <a:rPr lang="en-GB" sz="1100" dirty="0" smtClean="0">
                <a:latin typeface="Miriad pro"/>
              </a:rPr>
              <a:t>+ The Reichstag building was destroyed by fire.</a:t>
            </a:r>
          </a:p>
          <a:p>
            <a:r>
              <a:rPr lang="en-GB" sz="1100" dirty="0" smtClean="0">
                <a:latin typeface="Miriad pro"/>
              </a:rPr>
              <a:t>+ Marinus Van der Lubbe, a Dutch communist, was found at the scene.</a:t>
            </a:r>
          </a:p>
          <a:p>
            <a:r>
              <a:rPr lang="en-GB" sz="1100" dirty="0" smtClean="0">
                <a:latin typeface="Miriad pro"/>
              </a:rPr>
              <a:t>+ Nazis claimed that it was the start of a communist plot to take over Germany.</a:t>
            </a:r>
          </a:p>
          <a:p>
            <a:r>
              <a:rPr lang="en-GB" sz="1100" dirty="0" smtClean="0">
                <a:latin typeface="Miriad pro"/>
              </a:rPr>
              <a:t>+ That night- 4,000 communist leaders were arrested.</a:t>
            </a:r>
          </a:p>
          <a:p>
            <a:r>
              <a:rPr lang="en-GB" sz="1100" dirty="0" smtClean="0">
                <a:latin typeface="Miriad pro"/>
              </a:rPr>
              <a:t>+ Next day- Hitler got Hindenburg to grant him EMERGENCY POWERS- this gave police the power to hold people with no time limit and without trial.</a:t>
            </a:r>
          </a:p>
          <a:p>
            <a:r>
              <a:rPr lang="en-GB" sz="1100" dirty="0" smtClean="0">
                <a:latin typeface="Miriad pro"/>
              </a:rPr>
              <a:t>+ Thousand who opposed the Nazis were arrested.</a:t>
            </a:r>
          </a:p>
        </p:txBody>
      </p:sp>
      <p:cxnSp>
        <p:nvCxnSpPr>
          <p:cNvPr id="10" name="Straight Connector 9"/>
          <p:cNvCxnSpPr/>
          <p:nvPr/>
        </p:nvCxnSpPr>
        <p:spPr>
          <a:xfrm>
            <a:off x="4572000" y="2852936"/>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79512" y="188640"/>
            <a:ext cx="4320480" cy="6694140"/>
          </a:xfrm>
          <a:prstGeom prst="rect">
            <a:avLst/>
          </a:prstGeom>
        </p:spPr>
        <p:txBody>
          <a:bodyPr wrap="square">
            <a:spAutoFit/>
          </a:bodyPr>
          <a:lstStyle/>
          <a:p>
            <a:r>
              <a:rPr lang="en-GB" sz="1100" dirty="0" smtClean="0">
                <a:latin typeface="Miriad pro"/>
              </a:rPr>
              <a:t>+ Nazis banned meetings held by political opponents and closed down their newspapers.</a:t>
            </a:r>
          </a:p>
          <a:p>
            <a:r>
              <a:rPr lang="en-GB" sz="1100" u="sng" dirty="0" smtClean="0">
                <a:latin typeface="Miriad pro"/>
              </a:rPr>
              <a:t>New Elections 5</a:t>
            </a:r>
            <a:r>
              <a:rPr lang="en-GB" sz="1100" u="sng" baseline="30000" dirty="0" smtClean="0">
                <a:latin typeface="Miriad pro"/>
              </a:rPr>
              <a:t>th</a:t>
            </a:r>
            <a:r>
              <a:rPr lang="en-GB" sz="1100" u="sng" dirty="0" smtClean="0">
                <a:latin typeface="Miriad pro"/>
              </a:rPr>
              <a:t> March 1933</a:t>
            </a:r>
          </a:p>
          <a:p>
            <a:r>
              <a:rPr lang="en-GB" sz="1100" dirty="0" smtClean="0">
                <a:latin typeface="Miriad pro"/>
              </a:rPr>
              <a:t>+ Nazis used police and SA to pressurise political opponents.</a:t>
            </a:r>
          </a:p>
          <a:p>
            <a:r>
              <a:rPr lang="en-GB" sz="1100" dirty="0" smtClean="0">
                <a:latin typeface="Miriad pro"/>
              </a:rPr>
              <a:t>+ More than 50 opponents were killed, with many more injured.</a:t>
            </a:r>
          </a:p>
          <a:p>
            <a:r>
              <a:rPr lang="en-GB" sz="1100" dirty="0" smtClean="0">
                <a:latin typeface="Miriad pro"/>
              </a:rPr>
              <a:t>+ The Nazis used radios to broadcast their anti-communist messages.</a:t>
            </a:r>
          </a:p>
          <a:p>
            <a:r>
              <a:rPr lang="en-GB" sz="1100" dirty="0" smtClean="0">
                <a:latin typeface="Miriad pro"/>
              </a:rPr>
              <a:t>+ This helped the Nazis achieve their best ever election result- 44% of the vote.</a:t>
            </a:r>
          </a:p>
          <a:p>
            <a:r>
              <a:rPr lang="en-GB" sz="1100" u="sng" dirty="0" smtClean="0">
                <a:latin typeface="Miriad pro"/>
              </a:rPr>
              <a:t>The Enabling Law 24</a:t>
            </a:r>
            <a:r>
              <a:rPr lang="en-GB" sz="1100" u="sng" baseline="30000" dirty="0" smtClean="0">
                <a:latin typeface="Miriad pro"/>
              </a:rPr>
              <a:t>th</a:t>
            </a:r>
            <a:r>
              <a:rPr lang="en-GB" sz="1100" u="sng" dirty="0" smtClean="0">
                <a:latin typeface="Miriad pro"/>
              </a:rPr>
              <a:t> March 1933</a:t>
            </a:r>
          </a:p>
          <a:p>
            <a:r>
              <a:rPr lang="en-GB" sz="1100" dirty="0" smtClean="0">
                <a:latin typeface="Miriad pro"/>
              </a:rPr>
              <a:t>+ Hitler wanted an Enabling Law. This would give him the power to pass laws without  the Reichstag or President. </a:t>
            </a:r>
          </a:p>
          <a:p>
            <a:r>
              <a:rPr lang="en-GB" sz="1100" dirty="0" smtClean="0">
                <a:latin typeface="Miriad pro"/>
              </a:rPr>
              <a:t>+ All the power was in his hands.</a:t>
            </a:r>
          </a:p>
          <a:p>
            <a:r>
              <a:rPr lang="en-GB" sz="1100" dirty="0" smtClean="0">
                <a:latin typeface="Miriad pro"/>
              </a:rPr>
              <a:t>+ Hitler needed 2/3 of Reichstag to support it.</a:t>
            </a:r>
          </a:p>
          <a:p>
            <a:r>
              <a:rPr lang="en-GB" sz="1100" dirty="0" smtClean="0">
                <a:latin typeface="Miriad pro"/>
              </a:rPr>
              <a:t>+ They did need persuading to give up their power.</a:t>
            </a:r>
          </a:p>
          <a:p>
            <a:pPr>
              <a:buFontTx/>
              <a:buChar char="-"/>
            </a:pPr>
            <a:r>
              <a:rPr lang="en-GB" sz="1100" dirty="0" smtClean="0">
                <a:latin typeface="Miriad pro"/>
              </a:rPr>
              <a:t>How:</a:t>
            </a:r>
          </a:p>
          <a:p>
            <a:pPr>
              <a:buFontTx/>
              <a:buChar char="-"/>
            </a:pPr>
            <a:r>
              <a:rPr lang="en-GB" sz="1100" dirty="0" smtClean="0">
                <a:latin typeface="Miriad pro"/>
              </a:rPr>
              <a:t> The Communist Party were banned from voting.</a:t>
            </a:r>
          </a:p>
          <a:p>
            <a:pPr>
              <a:buFontTx/>
              <a:buChar char="-"/>
            </a:pPr>
            <a:r>
              <a:rPr lang="en-GB" sz="1100" dirty="0" smtClean="0">
                <a:latin typeface="Miriad pro"/>
              </a:rPr>
              <a:t>Centre Party were persuaded to vote in favour of the law- Hitler promised to protect the Catholic Church.</a:t>
            </a:r>
          </a:p>
          <a:p>
            <a:pPr>
              <a:buFontTx/>
              <a:buChar char="-"/>
            </a:pPr>
            <a:r>
              <a:rPr lang="en-GB" sz="1100" dirty="0" smtClean="0">
                <a:latin typeface="Miriad pro"/>
              </a:rPr>
              <a:t> Only social democrats voted against it.</a:t>
            </a:r>
          </a:p>
          <a:p>
            <a:r>
              <a:rPr lang="en-GB" sz="1100" dirty="0" smtClean="0">
                <a:latin typeface="Miriad pro"/>
              </a:rPr>
              <a:t>+ The Enabling Law was passed by 444 voted to 94.</a:t>
            </a:r>
          </a:p>
          <a:p>
            <a:endParaRPr lang="en-GB" sz="1100" dirty="0" smtClean="0">
              <a:latin typeface="Miriad pro"/>
            </a:endParaRPr>
          </a:p>
          <a:p>
            <a:r>
              <a:rPr lang="en-GB" sz="1100" dirty="0" smtClean="0">
                <a:latin typeface="Miriad pro"/>
              </a:rPr>
              <a:t>+ The Weimar Republic and democracy it brought was ended.</a:t>
            </a:r>
          </a:p>
          <a:p>
            <a:r>
              <a:rPr lang="en-GB" sz="1100" dirty="0" smtClean="0">
                <a:latin typeface="Miriad pro"/>
              </a:rPr>
              <a:t>+ The Reichstag had vote itself out of existence.</a:t>
            </a:r>
          </a:p>
          <a:p>
            <a:r>
              <a:rPr lang="en-GB" sz="1100" dirty="0" smtClean="0">
                <a:latin typeface="Miriad pro"/>
              </a:rPr>
              <a:t>+ Germany was a dictatorship.</a:t>
            </a:r>
          </a:p>
          <a:p>
            <a:r>
              <a:rPr lang="en-GB" sz="1100" dirty="0" smtClean="0">
                <a:latin typeface="Miriad pro"/>
              </a:rPr>
              <a:t>+ All decisions were made by Hitler and his closest advisers. </a:t>
            </a:r>
          </a:p>
          <a:p>
            <a:r>
              <a:rPr lang="en-GB" sz="1100" u="sng" dirty="0" smtClean="0">
                <a:latin typeface="Miriad pro"/>
              </a:rPr>
              <a:t>Trade Unions taken over 2</a:t>
            </a:r>
            <a:r>
              <a:rPr lang="en-GB" sz="1100" u="sng" baseline="30000" dirty="0" smtClean="0">
                <a:latin typeface="Miriad pro"/>
              </a:rPr>
              <a:t>nd</a:t>
            </a:r>
            <a:r>
              <a:rPr lang="en-GB" sz="1100" u="sng" dirty="0" smtClean="0">
                <a:latin typeface="Miriad pro"/>
              </a:rPr>
              <a:t> May 1933</a:t>
            </a:r>
          </a:p>
          <a:p>
            <a:r>
              <a:rPr lang="en-GB" sz="1100" dirty="0" smtClean="0">
                <a:latin typeface="Miriad pro"/>
              </a:rPr>
              <a:t>+ Trade Union offices were taken over.</a:t>
            </a:r>
          </a:p>
          <a:p>
            <a:r>
              <a:rPr lang="en-GB" sz="1100" dirty="0" smtClean="0">
                <a:latin typeface="Miriad pro"/>
              </a:rPr>
              <a:t>+ Union leaders were arrested.</a:t>
            </a:r>
          </a:p>
          <a:p>
            <a:r>
              <a:rPr lang="en-GB" sz="1100" dirty="0" smtClean="0">
                <a:latin typeface="Miriad pro"/>
              </a:rPr>
              <a:t>+ All trade unions were merged into one organisation- the new German Labour Front (DAF).</a:t>
            </a:r>
          </a:p>
          <a:p>
            <a:r>
              <a:rPr lang="en-GB" sz="1100" dirty="0" smtClean="0">
                <a:latin typeface="Miriad pro"/>
              </a:rPr>
              <a:t>+ DAF was controlled by the Nazis.</a:t>
            </a:r>
          </a:p>
          <a:p>
            <a:r>
              <a:rPr lang="en-GB" sz="1100" u="sng" dirty="0" smtClean="0">
                <a:latin typeface="Miriad pro"/>
              </a:rPr>
              <a:t>All Political Parties Banned July 1933</a:t>
            </a:r>
          </a:p>
          <a:p>
            <a:r>
              <a:rPr lang="en-GB" sz="1100" dirty="0" smtClean="0">
                <a:latin typeface="Miriad pro"/>
              </a:rPr>
              <a:t>+ A law was introduced whereby people were banned from forming new political parties.</a:t>
            </a:r>
          </a:p>
          <a:p>
            <a:r>
              <a:rPr lang="en-GB" sz="1100" dirty="0" smtClean="0">
                <a:latin typeface="Miriad pro"/>
              </a:rPr>
              <a:t>+ By this time, Social Democratic Party and the Communist Party were banned.</a:t>
            </a:r>
          </a:p>
          <a:p>
            <a:r>
              <a:rPr lang="en-GB" sz="1100" dirty="0" smtClean="0">
                <a:latin typeface="Miriad pro"/>
              </a:rPr>
              <a:t>+ Other political parties were broken up.</a:t>
            </a:r>
          </a:p>
          <a:p>
            <a:endParaRPr lang="en-GB" sz="1100" dirty="0" smtClean="0">
              <a:latin typeface="Miriad pro"/>
            </a:endParaRPr>
          </a:p>
        </p:txBody>
      </p:sp>
      <p:sp>
        <p:nvSpPr>
          <p:cNvPr id="8" name="Rectangle 7"/>
          <p:cNvSpPr/>
          <p:nvPr/>
        </p:nvSpPr>
        <p:spPr>
          <a:xfrm>
            <a:off x="4572000"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4572000" y="188640"/>
            <a:ext cx="4320480" cy="5170646"/>
          </a:xfrm>
          <a:prstGeom prst="rect">
            <a:avLst/>
          </a:prstGeom>
        </p:spPr>
        <p:txBody>
          <a:bodyPr wrap="square">
            <a:spAutoFit/>
          </a:bodyPr>
          <a:lstStyle/>
          <a:p>
            <a:r>
              <a:rPr lang="en-GB" sz="1100" dirty="0" smtClean="0">
                <a:latin typeface="Miriad pro"/>
              </a:rPr>
              <a:t>+ The new law meant that no new parties could be set up to challenge the Nazis.</a:t>
            </a:r>
          </a:p>
          <a:p>
            <a:r>
              <a:rPr lang="en-GB" sz="1100" dirty="0" smtClean="0">
                <a:latin typeface="Miriad pro"/>
              </a:rPr>
              <a:t>+ There was now only one party in Germany.</a:t>
            </a:r>
          </a:p>
          <a:p>
            <a:r>
              <a:rPr lang="en-GB" sz="1100" u="sng" dirty="0" smtClean="0">
                <a:latin typeface="Miriad pro"/>
              </a:rPr>
              <a:t>Night Of The Long Knives 29</a:t>
            </a:r>
            <a:r>
              <a:rPr lang="en-GB" sz="1100" u="sng" baseline="30000" dirty="0" smtClean="0">
                <a:latin typeface="Miriad pro"/>
              </a:rPr>
              <a:t>th</a:t>
            </a:r>
            <a:r>
              <a:rPr lang="en-GB" sz="1100" u="sng" dirty="0" smtClean="0">
                <a:latin typeface="Miriad pro"/>
              </a:rPr>
              <a:t>-30</a:t>
            </a:r>
            <a:r>
              <a:rPr lang="en-GB" sz="1100" u="sng" baseline="30000" dirty="0" smtClean="0">
                <a:latin typeface="Miriad pro"/>
              </a:rPr>
              <a:t>th</a:t>
            </a:r>
            <a:r>
              <a:rPr lang="en-GB" sz="1100" u="sng" dirty="0" smtClean="0">
                <a:latin typeface="Miriad pro"/>
              </a:rPr>
              <a:t> June 1934</a:t>
            </a:r>
          </a:p>
          <a:p>
            <a:r>
              <a:rPr lang="en-GB" sz="1100" dirty="0" smtClean="0">
                <a:latin typeface="Miriad pro"/>
              </a:rPr>
              <a:t>+ By 1934: Hitler was concerned over the SA’s increasing power- it had 3million members and wanted control of the army.</a:t>
            </a:r>
          </a:p>
          <a:p>
            <a:r>
              <a:rPr lang="en-GB" sz="1100" dirty="0" smtClean="0">
                <a:latin typeface="Miriad pro"/>
              </a:rPr>
              <a:t>+ Ernst Rohm was a potential rival.</a:t>
            </a:r>
          </a:p>
          <a:p>
            <a:r>
              <a:rPr lang="en-GB" sz="1100" dirty="0" smtClean="0">
                <a:latin typeface="Miriad pro"/>
              </a:rPr>
              <a:t>+ Hitler also needed to reassure the army. The army was smaller than the SA but it was well trained and disciplined. It was an organisation with the power to overthrow Hitler.</a:t>
            </a:r>
          </a:p>
          <a:p>
            <a:r>
              <a:rPr lang="en-GB" sz="1100" dirty="0" smtClean="0">
                <a:latin typeface="Miriad pro"/>
              </a:rPr>
              <a:t>+ Army leaders feared that the SA would take over and resented the violence they used.</a:t>
            </a:r>
          </a:p>
          <a:p>
            <a:r>
              <a:rPr lang="en-GB" sz="1100" dirty="0" smtClean="0">
                <a:latin typeface="Miriad pro"/>
              </a:rPr>
              <a:t>+ The army was supported by powerful businessmen who wanted Hitler to grow the army and buy new weapons.</a:t>
            </a:r>
          </a:p>
          <a:p>
            <a:r>
              <a:rPr lang="en-GB" sz="1100" dirty="0" smtClean="0">
                <a:latin typeface="Miriad pro"/>
              </a:rPr>
              <a:t>+ On the night: SA leaders were dragged from their beds, taken to Nazi headquarters and shot dead.</a:t>
            </a:r>
          </a:p>
          <a:p>
            <a:r>
              <a:rPr lang="en-GB" sz="1100" dirty="0" smtClean="0">
                <a:latin typeface="Miriad pro"/>
              </a:rPr>
              <a:t>+ Rohm was arrested. When he refused to commit suicide, he was shot in prison. </a:t>
            </a:r>
          </a:p>
          <a:p>
            <a:r>
              <a:rPr lang="en-GB" sz="1100" dirty="0" smtClean="0">
                <a:latin typeface="Miriad pro"/>
              </a:rPr>
              <a:t>+ The night sent a warning message to the rest of Germany about how ruthless Hitler was in his pursuit of power.</a:t>
            </a:r>
          </a:p>
          <a:p>
            <a:r>
              <a:rPr lang="en-GB" sz="1100" u="sng" dirty="0" smtClean="0">
                <a:latin typeface="Miriad pro"/>
              </a:rPr>
              <a:t>Army Oath August 1934</a:t>
            </a:r>
          </a:p>
          <a:p>
            <a:r>
              <a:rPr lang="en-GB" sz="1100" dirty="0" smtClean="0">
                <a:latin typeface="Miriad pro"/>
              </a:rPr>
              <a:t>+ The army took a personal oath to Hitler .</a:t>
            </a:r>
          </a:p>
          <a:p>
            <a:r>
              <a:rPr lang="en-GB" sz="1100" dirty="0" smtClean="0">
                <a:latin typeface="Miriad pro"/>
              </a:rPr>
              <a:t>+ Hitler was now the supreme commander of the armed forces.</a:t>
            </a:r>
          </a:p>
          <a:p>
            <a:r>
              <a:rPr lang="en-GB" sz="1100" dirty="0" smtClean="0">
                <a:latin typeface="Miriad pro"/>
              </a:rPr>
              <a:t>+ All German soldiers swore to obey Hitler and to risk their lives at ay time.</a:t>
            </a:r>
          </a:p>
          <a:p>
            <a:r>
              <a:rPr lang="en-GB" sz="1100" u="sng" dirty="0" smtClean="0">
                <a:latin typeface="Miriad pro"/>
              </a:rPr>
              <a:t>Death of Hindenburg 2</a:t>
            </a:r>
            <a:r>
              <a:rPr lang="en-GB" sz="1100" u="sng" baseline="30000" dirty="0" smtClean="0">
                <a:latin typeface="Miriad pro"/>
              </a:rPr>
              <a:t>nd</a:t>
            </a:r>
            <a:r>
              <a:rPr lang="en-GB" sz="1100" u="sng" dirty="0" smtClean="0">
                <a:latin typeface="Miriad pro"/>
              </a:rPr>
              <a:t> August 1934</a:t>
            </a:r>
          </a:p>
          <a:p>
            <a:r>
              <a:rPr lang="en-GB" sz="1100" dirty="0" smtClean="0">
                <a:latin typeface="Miriad pro"/>
              </a:rPr>
              <a:t>+ When Hindenburg died, Hitler made himself president as well as chancellor.</a:t>
            </a:r>
          </a:p>
          <a:p>
            <a:r>
              <a:rPr lang="en-GB" sz="1100" dirty="0" smtClean="0">
                <a:latin typeface="Miriad pro"/>
              </a:rPr>
              <a:t>+ Hitler was now the absolute head of the Government.</a:t>
            </a:r>
          </a:p>
          <a:p>
            <a:r>
              <a:rPr lang="en-GB" sz="1100" dirty="0" smtClean="0">
                <a:latin typeface="Miriad pro"/>
              </a:rPr>
              <a:t> </a:t>
            </a:r>
          </a:p>
        </p:txBody>
      </p:sp>
      <p:cxnSp>
        <p:nvCxnSpPr>
          <p:cNvPr id="15" name="Straight Connector 14"/>
          <p:cNvCxnSpPr/>
          <p:nvPr/>
        </p:nvCxnSpPr>
        <p:spPr>
          <a:xfrm>
            <a:off x="4572000" y="5229200"/>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79512" y="260648"/>
            <a:ext cx="4320480" cy="6186309"/>
          </a:xfrm>
          <a:prstGeom prst="rect">
            <a:avLst/>
          </a:prstGeom>
        </p:spPr>
        <p:txBody>
          <a:bodyPr wrap="square">
            <a:spAutoFit/>
          </a:bodyPr>
          <a:lstStyle/>
          <a:p>
            <a:pPr algn="ctr"/>
            <a:r>
              <a:rPr lang="en-GB" sz="1100" u="sng" dirty="0" smtClean="0">
                <a:latin typeface="Miriad pro"/>
              </a:rPr>
              <a:t>Nazi Policies Towards The Youth In Germany</a:t>
            </a:r>
          </a:p>
          <a:p>
            <a:r>
              <a:rPr lang="en-GB" sz="1100" u="sng" dirty="0" smtClean="0">
                <a:latin typeface="Miriad pro"/>
              </a:rPr>
              <a:t>Education</a:t>
            </a:r>
          </a:p>
          <a:p>
            <a:r>
              <a:rPr lang="en-GB" sz="1100" dirty="0" smtClean="0">
                <a:latin typeface="Miriad pro"/>
              </a:rPr>
              <a:t>+ Everyone had to attend school until the age of 14, after that, schooling was optional.</a:t>
            </a:r>
          </a:p>
          <a:p>
            <a:r>
              <a:rPr lang="en-GB" sz="1100" dirty="0" smtClean="0">
                <a:latin typeface="Miriad pro"/>
              </a:rPr>
              <a:t>+ Boys and girls were taught at separate schools. </a:t>
            </a:r>
          </a:p>
          <a:p>
            <a:r>
              <a:rPr lang="en-GB" sz="1100" u="sng" dirty="0" smtClean="0">
                <a:latin typeface="Miriad pro"/>
              </a:rPr>
              <a:t>Teachers</a:t>
            </a:r>
          </a:p>
          <a:p>
            <a:r>
              <a:rPr lang="en-GB" sz="1100" dirty="0" smtClean="0">
                <a:latin typeface="Miriad pro"/>
              </a:rPr>
              <a:t>+ Teachers had to swear an oath of loyalty to Hitler and had to join the Nazi Teacher’s League.</a:t>
            </a:r>
          </a:p>
          <a:p>
            <a:r>
              <a:rPr lang="en-GB" sz="1100" dirty="0" smtClean="0">
                <a:latin typeface="Miriad pro"/>
              </a:rPr>
              <a:t>+ Teachers had to promote Nazi ideals in the classroom.</a:t>
            </a:r>
          </a:p>
          <a:p>
            <a:r>
              <a:rPr lang="en-GB" sz="1100" u="sng" dirty="0" smtClean="0">
                <a:latin typeface="Miriad pro"/>
              </a:rPr>
              <a:t>Curriculum</a:t>
            </a:r>
            <a:br>
              <a:rPr lang="en-GB" sz="1100" u="sng" dirty="0" smtClean="0">
                <a:latin typeface="Miriad pro"/>
              </a:rPr>
            </a:br>
            <a:r>
              <a:rPr lang="en-GB" sz="1100" dirty="0" smtClean="0">
                <a:latin typeface="Miriad pro"/>
              </a:rPr>
              <a:t>+ The curriculum changed to prepare students,</a:t>
            </a:r>
          </a:p>
          <a:p>
            <a:r>
              <a:rPr lang="en-GB" sz="1100" dirty="0" smtClean="0">
                <a:latin typeface="Miriad pro"/>
              </a:rPr>
              <a:t>+ Lots of PE.</a:t>
            </a:r>
          </a:p>
          <a:p>
            <a:r>
              <a:rPr lang="en-GB" sz="1100" dirty="0" smtClean="0">
                <a:latin typeface="Miriad pro"/>
              </a:rPr>
              <a:t>+ Boys were prepared for the military.</a:t>
            </a:r>
          </a:p>
          <a:p>
            <a:r>
              <a:rPr lang="en-GB" sz="1100" dirty="0" smtClean="0">
                <a:latin typeface="Miriad pro"/>
              </a:rPr>
              <a:t>+ Girls were prepared for being good wives, mothers and homemakers.</a:t>
            </a:r>
          </a:p>
          <a:p>
            <a:r>
              <a:rPr lang="en-GB" sz="1100" dirty="0" smtClean="0">
                <a:latin typeface="Miriad pro"/>
              </a:rPr>
              <a:t>+ New subjects were introduced, such as race studies.</a:t>
            </a:r>
          </a:p>
          <a:p>
            <a:r>
              <a:rPr lang="en-GB" sz="1100" dirty="0" smtClean="0">
                <a:latin typeface="Miriad pro"/>
              </a:rPr>
              <a:t>+ Children were taught how to measure their skulls to clarify racial types. Anyone who was Aryan was classed as the superior race.</a:t>
            </a:r>
          </a:p>
          <a:p>
            <a:r>
              <a:rPr lang="en-GB" sz="1100" u="sng" dirty="0" smtClean="0">
                <a:latin typeface="Miriad pro"/>
              </a:rPr>
              <a:t>Textbook</a:t>
            </a:r>
          </a:p>
          <a:p>
            <a:r>
              <a:rPr lang="en-GB" sz="1100" dirty="0" smtClean="0">
                <a:latin typeface="Miriad pro"/>
              </a:rPr>
              <a:t>+ They were written to fit Nazi views of history and racial purity.</a:t>
            </a:r>
          </a:p>
          <a:p>
            <a:r>
              <a:rPr lang="en-GB" sz="1100" dirty="0" smtClean="0">
                <a:latin typeface="Miriad pro"/>
              </a:rPr>
              <a:t>+ Mein Kampf was a standard textbook.</a:t>
            </a:r>
          </a:p>
          <a:p>
            <a:r>
              <a:rPr lang="en-GB" sz="1100" u="sng" dirty="0" smtClean="0">
                <a:latin typeface="Miriad pro"/>
              </a:rPr>
              <a:t>Lessons</a:t>
            </a:r>
          </a:p>
          <a:p>
            <a:r>
              <a:rPr lang="en-GB" sz="1100" dirty="0" smtClean="0">
                <a:latin typeface="Miriad pro"/>
              </a:rPr>
              <a:t>+ Each lesson started and finished with ‘</a:t>
            </a:r>
            <a:r>
              <a:rPr lang="en-GB" sz="1100" dirty="0" err="1" smtClean="0">
                <a:latin typeface="Miriad pro"/>
              </a:rPr>
              <a:t>Heil</a:t>
            </a:r>
            <a:r>
              <a:rPr lang="en-GB" sz="1100" dirty="0" smtClean="0">
                <a:latin typeface="Miriad pro"/>
              </a:rPr>
              <a:t> Hitler’.</a:t>
            </a:r>
          </a:p>
          <a:p>
            <a:r>
              <a:rPr lang="en-GB" sz="1100" dirty="0" smtClean="0">
                <a:latin typeface="Miriad pro"/>
              </a:rPr>
              <a:t>+ There was a Nazi theme to every subject.</a:t>
            </a:r>
          </a:p>
          <a:p>
            <a:r>
              <a:rPr lang="en-GB" sz="1100" dirty="0" smtClean="0">
                <a:latin typeface="Miriad pro"/>
              </a:rPr>
              <a:t>+ Maths problems dealt with social issues.</a:t>
            </a:r>
          </a:p>
          <a:p>
            <a:r>
              <a:rPr lang="en-GB" sz="1100" dirty="0" smtClean="0">
                <a:latin typeface="Miriad pro"/>
              </a:rPr>
              <a:t>+ Geography taught about hostile neighbours.</a:t>
            </a:r>
          </a:p>
          <a:p>
            <a:r>
              <a:rPr lang="en-GB" sz="1100" dirty="0" smtClean="0">
                <a:latin typeface="Miriad pro"/>
              </a:rPr>
              <a:t>+ In history lesson, children were taught about the evils of communism and the Treaty of Versailles.</a:t>
            </a:r>
          </a:p>
          <a:p>
            <a:r>
              <a:rPr lang="en-GB" sz="1100" u="sng" dirty="0" smtClean="0">
                <a:latin typeface="Miriad pro"/>
              </a:rPr>
              <a:t>Eugenics</a:t>
            </a:r>
          </a:p>
          <a:p>
            <a:r>
              <a:rPr lang="en-GB" sz="1100" dirty="0" smtClean="0">
                <a:latin typeface="Miriad pro"/>
              </a:rPr>
              <a:t>+ Race studies.</a:t>
            </a:r>
          </a:p>
          <a:p>
            <a:r>
              <a:rPr lang="en-GB" sz="1100" dirty="0" smtClean="0">
                <a:latin typeface="Miriad pro"/>
              </a:rPr>
              <a:t>+ How to improve their race.</a:t>
            </a:r>
          </a:p>
          <a:p>
            <a:r>
              <a:rPr lang="en-GB" sz="1100" dirty="0" smtClean="0">
                <a:latin typeface="Miriad pro"/>
              </a:rPr>
              <a:t>+ Nazi beliefs on the inferiority of black people, eastern Europeans and Jewish people.</a:t>
            </a:r>
          </a:p>
          <a:p>
            <a:endParaRPr lang="en-GB" sz="1100" dirty="0" smtClean="0">
              <a:latin typeface="Miriad pro"/>
            </a:endParaRPr>
          </a:p>
          <a:p>
            <a:endParaRPr lang="en-GB" sz="1100" dirty="0" smtClean="0">
              <a:latin typeface="Miriad pro"/>
            </a:endParaRPr>
          </a:p>
          <a:p>
            <a:endParaRPr lang="en-GB" sz="1100" u="sng" dirty="0" smtClean="0">
              <a:latin typeface="Miriad pro"/>
            </a:endParaRPr>
          </a:p>
        </p:txBody>
      </p:sp>
      <p:sp>
        <p:nvSpPr>
          <p:cNvPr id="8" name="Rectangle 7"/>
          <p:cNvSpPr/>
          <p:nvPr/>
        </p:nvSpPr>
        <p:spPr>
          <a:xfrm>
            <a:off x="4572000"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4572000" y="188640"/>
            <a:ext cx="4320480" cy="3139321"/>
          </a:xfrm>
          <a:prstGeom prst="rect">
            <a:avLst/>
          </a:prstGeom>
        </p:spPr>
        <p:txBody>
          <a:bodyPr wrap="square">
            <a:spAutoFit/>
          </a:bodyPr>
          <a:lstStyle/>
          <a:p>
            <a:pPr algn="ctr"/>
            <a:r>
              <a:rPr lang="en-GB" sz="1100" u="sng" dirty="0" smtClean="0">
                <a:latin typeface="Miriad pro"/>
              </a:rPr>
              <a:t>The Ideal Nazi Woman</a:t>
            </a:r>
          </a:p>
          <a:p>
            <a:r>
              <a:rPr lang="en-GB" sz="1100" dirty="0" smtClean="0">
                <a:latin typeface="Miriad pro"/>
              </a:rPr>
              <a:t>+ Aryan</a:t>
            </a:r>
          </a:p>
          <a:p>
            <a:r>
              <a:rPr lang="en-GB" sz="1100" dirty="0" smtClean="0">
                <a:latin typeface="Miriad pro"/>
              </a:rPr>
              <a:t>+ Flat shoes</a:t>
            </a:r>
          </a:p>
          <a:p>
            <a:r>
              <a:rPr lang="en-GB" sz="1100" dirty="0" smtClean="0">
                <a:latin typeface="Miriad pro"/>
              </a:rPr>
              <a:t>+ Natural hair</a:t>
            </a:r>
          </a:p>
          <a:p>
            <a:r>
              <a:rPr lang="en-GB" sz="1100" dirty="0" smtClean="0">
                <a:latin typeface="Miriad pro"/>
              </a:rPr>
              <a:t>+ Simple image</a:t>
            </a:r>
          </a:p>
          <a:p>
            <a:r>
              <a:rPr lang="en-GB" sz="1100" dirty="0" smtClean="0">
                <a:latin typeface="Miriad pro"/>
              </a:rPr>
              <a:t>+ No makeup</a:t>
            </a:r>
          </a:p>
          <a:p>
            <a:r>
              <a:rPr lang="en-GB" sz="1100" dirty="0" smtClean="0">
                <a:latin typeface="Miriad pro"/>
              </a:rPr>
              <a:t>+ No trousers</a:t>
            </a:r>
          </a:p>
          <a:p>
            <a:r>
              <a:rPr lang="en-GB" sz="1100" dirty="0" smtClean="0">
                <a:latin typeface="Miriad pro"/>
              </a:rPr>
              <a:t>+ No smoking</a:t>
            </a:r>
          </a:p>
          <a:p>
            <a:r>
              <a:rPr lang="en-GB" sz="1100" dirty="0" smtClean="0">
                <a:latin typeface="Miriad pro"/>
              </a:rPr>
              <a:t>+ Young</a:t>
            </a:r>
          </a:p>
          <a:p>
            <a:r>
              <a:rPr lang="en-GB" sz="1100" dirty="0" smtClean="0">
                <a:latin typeface="Miriad pro"/>
              </a:rPr>
              <a:t>+ Healthy</a:t>
            </a:r>
          </a:p>
          <a:p>
            <a:r>
              <a:rPr lang="en-GB" sz="1100" dirty="0" smtClean="0">
                <a:latin typeface="Miriad pro"/>
              </a:rPr>
              <a:t>+ Christian</a:t>
            </a:r>
          </a:p>
          <a:p>
            <a:r>
              <a:rPr lang="en-GB" sz="1100" dirty="0" smtClean="0">
                <a:latin typeface="Miriad pro"/>
              </a:rPr>
              <a:t>+ Fertile</a:t>
            </a:r>
          </a:p>
          <a:p>
            <a:r>
              <a:rPr lang="en-GB" sz="1100" dirty="0" smtClean="0">
                <a:latin typeface="Miriad pro"/>
              </a:rPr>
              <a:t>+ The 3 Ks- Children, Church &amp; Cooking/ Kinder, Kirche &amp; Küche</a:t>
            </a:r>
          </a:p>
          <a:p>
            <a:endParaRPr lang="en-GB" sz="1100" dirty="0" smtClean="0">
              <a:latin typeface="Miriad pro"/>
            </a:endParaRPr>
          </a:p>
          <a:p>
            <a:r>
              <a:rPr lang="en-GB" sz="1100" dirty="0" smtClean="0">
                <a:latin typeface="Miriad pro"/>
              </a:rPr>
              <a:t>+ Women would receive certain medals the more they had.</a:t>
            </a:r>
          </a:p>
          <a:p>
            <a:r>
              <a:rPr lang="en-GB" sz="1100" dirty="0" smtClean="0">
                <a:latin typeface="Miriad pro"/>
              </a:rPr>
              <a:t>+ Women could visit Lebensborns where they could be impregnated by a strong, Aryan  soldier.</a:t>
            </a:r>
          </a:p>
          <a:p>
            <a:endParaRPr lang="en-GB" sz="1100" dirty="0" smtClean="0">
              <a:latin typeface="Miriad pro"/>
            </a:endParaRPr>
          </a:p>
        </p:txBody>
      </p:sp>
      <p:cxnSp>
        <p:nvCxnSpPr>
          <p:cNvPr id="6" name="Straight Connector 5"/>
          <p:cNvCxnSpPr/>
          <p:nvPr/>
        </p:nvCxnSpPr>
        <p:spPr>
          <a:xfrm>
            <a:off x="179512" y="6021288"/>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0" y="3212976"/>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Part one: Germany and the growth of </a:t>
            </a:r>
            <a:r>
              <a:rPr lang="en-GB" b="1" dirty="0" smtClean="0"/>
              <a:t>democracy</a:t>
            </a:r>
            <a:endParaRPr lang="en-GB" dirty="0"/>
          </a:p>
        </p:txBody>
      </p:sp>
      <p:sp>
        <p:nvSpPr>
          <p:cNvPr id="3" name="Content Placeholder 2"/>
          <p:cNvSpPr>
            <a:spLocks noGrp="1"/>
          </p:cNvSpPr>
          <p:nvPr>
            <p:ph idx="1"/>
          </p:nvPr>
        </p:nvSpPr>
        <p:spPr>
          <a:xfrm>
            <a:off x="179512" y="1600200"/>
            <a:ext cx="8784976" cy="4997152"/>
          </a:xfrm>
        </p:spPr>
        <p:txBody>
          <a:bodyPr>
            <a:normAutofit fontScale="77500" lnSpcReduction="20000"/>
          </a:bodyPr>
          <a:lstStyle/>
          <a:p>
            <a:pPr marL="514350" indent="-514350">
              <a:buFont typeface="+mj-lt"/>
              <a:buAutoNum type="arabicPeriod"/>
            </a:pPr>
            <a:r>
              <a:rPr lang="en-GB" dirty="0" smtClean="0"/>
              <a:t>Kaiser </a:t>
            </a:r>
            <a:r>
              <a:rPr lang="en-GB" dirty="0"/>
              <a:t>Wilhelm and the difficulties of ruling Germany: </a:t>
            </a:r>
            <a:r>
              <a:rPr lang="en-GB" dirty="0" smtClean="0"/>
              <a:t>the </a:t>
            </a:r>
            <a:r>
              <a:rPr lang="en-GB" dirty="0"/>
              <a:t>growth of parliamentary government; the influence of Prussian militarism; industrialisation; social reform and the growth of socialism; the domestic importance of the Navy Laws</a:t>
            </a:r>
            <a:r>
              <a:rPr lang="en-GB" dirty="0" smtClean="0"/>
              <a:t>.</a:t>
            </a:r>
          </a:p>
          <a:p>
            <a:pPr marL="514350" lvl="0" indent="-514350">
              <a:buFont typeface="+mj-lt"/>
              <a:buAutoNum type="arabicPeriod"/>
            </a:pPr>
            <a:r>
              <a:rPr lang="en-GB" dirty="0"/>
              <a:t>Impact of the First World War: war weariness, economic problems; defeat; the end of the monarchy; post-war problems including reparations, the occupation of the Ruhr and hyperinflation.</a:t>
            </a:r>
          </a:p>
          <a:p>
            <a:pPr marL="514350" lvl="0" indent="-514350">
              <a:buFont typeface="+mj-lt"/>
              <a:buAutoNum type="arabicPeriod"/>
            </a:pPr>
            <a:r>
              <a:rPr lang="en-GB" dirty="0"/>
              <a:t>Weimar democracy: political change and unrest, 1919–1923, including Spartacists, </a:t>
            </a:r>
            <a:r>
              <a:rPr lang="en-GB" dirty="0" err="1"/>
              <a:t>Kapp</a:t>
            </a:r>
            <a:r>
              <a:rPr lang="en-GB" dirty="0"/>
              <a:t> Putsch and the Munich Putsch; the extent of recovery during the Stresemann era (1924–1929): economic developments including the new currency, Dawes Plan and the Young Plan; the impact of international agreements on recovery; Weimar culture.</a:t>
            </a:r>
          </a:p>
          <a:p>
            <a:pPr lvl="0">
              <a:buFont typeface="Wingdings" panose="05000000000000000000" pitchFamily="2" charset="2"/>
              <a:buChar char="Ø"/>
            </a:pPr>
            <a:endParaRPr lang="en-GB" dirty="0"/>
          </a:p>
          <a:p>
            <a:endParaRPr lang="en-GB" dirty="0"/>
          </a:p>
        </p:txBody>
      </p:sp>
    </p:spTree>
    <p:extLst>
      <p:ext uri="{BB962C8B-B14F-4D97-AF65-F5344CB8AC3E}">
        <p14:creationId xmlns:p14="http://schemas.microsoft.com/office/powerpoint/2010/main" val="1174463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84976"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 name="Table 2"/>
          <p:cNvGraphicFramePr>
            <a:graphicFrameLocks noGrp="1"/>
          </p:cNvGraphicFramePr>
          <p:nvPr/>
        </p:nvGraphicFramePr>
        <p:xfrm>
          <a:off x="323528" y="548681"/>
          <a:ext cx="8496945" cy="6012758"/>
        </p:xfrm>
        <a:graphic>
          <a:graphicData uri="http://schemas.openxmlformats.org/drawingml/2006/table">
            <a:tbl>
              <a:tblPr firstRow="1" bandRow="1">
                <a:tableStyleId>{5940675A-B579-460E-94D1-54222C63F5DA}</a:tableStyleId>
              </a:tblPr>
              <a:tblGrid>
                <a:gridCol w="1430179">
                  <a:extLst>
                    <a:ext uri="{9D8B030D-6E8A-4147-A177-3AD203B41FA5}">
                      <a16:colId xmlns:a16="http://schemas.microsoft.com/office/drawing/2014/main" val="20000"/>
                    </a:ext>
                  </a:extLst>
                </a:gridCol>
                <a:gridCol w="3533383">
                  <a:extLst>
                    <a:ext uri="{9D8B030D-6E8A-4147-A177-3AD203B41FA5}">
                      <a16:colId xmlns:a16="http://schemas.microsoft.com/office/drawing/2014/main" val="20001"/>
                    </a:ext>
                  </a:extLst>
                </a:gridCol>
                <a:gridCol w="3533383">
                  <a:extLst>
                    <a:ext uri="{9D8B030D-6E8A-4147-A177-3AD203B41FA5}">
                      <a16:colId xmlns:a16="http://schemas.microsoft.com/office/drawing/2014/main" val="20002"/>
                    </a:ext>
                  </a:extLst>
                </a:gridCol>
              </a:tblGrid>
              <a:tr h="287785">
                <a:tc>
                  <a:txBody>
                    <a:bodyPr/>
                    <a:lstStyle/>
                    <a:p>
                      <a:pPr algn="ctr"/>
                      <a:r>
                        <a:rPr lang="en-GB" sz="1000" dirty="0" smtClean="0">
                          <a:latin typeface="Miriad pro"/>
                        </a:rPr>
                        <a:t>Group</a:t>
                      </a:r>
                      <a:endParaRPr lang="en-GB" sz="10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00" dirty="0" smtClean="0">
                          <a:latin typeface="Miriad pro"/>
                        </a:rPr>
                        <a:t>What They Did?</a:t>
                      </a:r>
                      <a:endParaRPr lang="en-GB" sz="10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1000" dirty="0" smtClean="0">
                          <a:latin typeface="Miriad pro"/>
                        </a:rPr>
                        <a:t>How much</a:t>
                      </a:r>
                      <a:r>
                        <a:rPr lang="en-GB" sz="1000" baseline="0" dirty="0" smtClean="0">
                          <a:latin typeface="Miriad pro"/>
                        </a:rPr>
                        <a:t> of a threat were they?</a:t>
                      </a:r>
                      <a:endParaRPr lang="en-GB" sz="10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08358">
                <a:tc>
                  <a:txBody>
                    <a:bodyPr/>
                    <a:lstStyle/>
                    <a:p>
                      <a:pPr algn="ctr"/>
                      <a:r>
                        <a:rPr lang="en-GB" sz="1000" dirty="0" smtClean="0">
                          <a:latin typeface="Miriad pro"/>
                        </a:rPr>
                        <a:t>White Rose Group</a:t>
                      </a:r>
                      <a:endParaRPr lang="en-GB" sz="10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1000" dirty="0" smtClean="0">
                          <a:latin typeface="Miriad pro"/>
                        </a:rPr>
                        <a:t>+ Protested to encourage sabotage.</a:t>
                      </a:r>
                    </a:p>
                    <a:p>
                      <a:r>
                        <a:rPr lang="en-GB" sz="1000" dirty="0" smtClean="0">
                          <a:latin typeface="Miriad pro"/>
                        </a:rPr>
                        <a:t>+ Anti-Nazi messages, leaflets,</a:t>
                      </a:r>
                      <a:r>
                        <a:rPr lang="en-GB" sz="1000" baseline="0" dirty="0" smtClean="0">
                          <a:latin typeface="Miriad pro"/>
                        </a:rPr>
                        <a:t> posters and graffiti.</a:t>
                      </a:r>
                    </a:p>
                    <a:p>
                      <a:r>
                        <a:rPr lang="en-GB" sz="1000" baseline="0" dirty="0" smtClean="0">
                          <a:latin typeface="Miriad pro"/>
                        </a:rPr>
                        <a:t>+ Summer 1942, Jan-Feb 1943</a:t>
                      </a:r>
                    </a:p>
                    <a:p>
                      <a:r>
                        <a:rPr lang="en-GB" sz="1000" baseline="0" dirty="0" smtClean="0">
                          <a:latin typeface="Miriad pro"/>
                        </a:rPr>
                        <a:t>+ Small group of students</a:t>
                      </a:r>
                    </a:p>
                    <a:p>
                      <a:r>
                        <a:rPr lang="en-GB" sz="1000" baseline="0" dirty="0" smtClean="0">
                          <a:latin typeface="Miriad pro"/>
                        </a:rPr>
                        <a:t>+ Led by Hans Scholl, Sophie Scholl and Christopher </a:t>
                      </a:r>
                      <a:r>
                        <a:rPr lang="en-GB" sz="1000" baseline="0" dirty="0" err="1" smtClean="0">
                          <a:latin typeface="Miriad pro"/>
                        </a:rPr>
                        <a:t>Probst</a:t>
                      </a:r>
                      <a:endParaRPr lang="en-GB" sz="1000" dirty="0" smtClean="0">
                        <a:latin typeface="Miriad pro"/>
                      </a:endParaRPr>
                    </a:p>
                    <a:p>
                      <a:endParaRPr lang="en-GB" sz="10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1000" dirty="0" smtClean="0">
                          <a:latin typeface="Miriad pro"/>
                        </a:rPr>
                        <a:t>+Little support</a:t>
                      </a:r>
                    </a:p>
                    <a:p>
                      <a:r>
                        <a:rPr lang="en-GB" sz="1000" dirty="0" smtClean="0">
                          <a:latin typeface="Miriad pro"/>
                        </a:rPr>
                        <a:t>+</a:t>
                      </a:r>
                      <a:r>
                        <a:rPr lang="en-GB" sz="1000" baseline="0" dirty="0" smtClean="0">
                          <a:latin typeface="Miriad pro"/>
                        </a:rPr>
                        <a:t> W</a:t>
                      </a:r>
                      <a:r>
                        <a:rPr lang="en-GB" sz="1000" dirty="0" smtClean="0">
                          <a:latin typeface="Miriad pro"/>
                        </a:rPr>
                        <a:t>eak methods</a:t>
                      </a:r>
                    </a:p>
                    <a:p>
                      <a:r>
                        <a:rPr lang="en-GB" sz="1000" dirty="0" smtClean="0">
                          <a:latin typeface="Miriad pro"/>
                        </a:rPr>
                        <a:t>+</a:t>
                      </a:r>
                      <a:r>
                        <a:rPr lang="en-GB" sz="1000" baseline="0" dirty="0" smtClean="0">
                          <a:latin typeface="Miriad pro"/>
                        </a:rPr>
                        <a:t> D</a:t>
                      </a:r>
                      <a:r>
                        <a:rPr lang="en-GB" sz="1000" dirty="0" smtClean="0">
                          <a:latin typeface="Miriad pro"/>
                        </a:rPr>
                        <a:t>idn’t last very long, methods weren’t successful</a:t>
                      </a:r>
                      <a:endParaRPr lang="en-GB" sz="10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80120">
                <a:tc>
                  <a:txBody>
                    <a:bodyPr/>
                    <a:lstStyle/>
                    <a:p>
                      <a:pPr algn="ctr"/>
                      <a:r>
                        <a:rPr lang="en-GB" sz="1000" dirty="0" smtClean="0">
                          <a:latin typeface="Miriad pro"/>
                        </a:rPr>
                        <a:t>Edelweiss</a:t>
                      </a:r>
                      <a:r>
                        <a:rPr lang="en-GB" sz="1000" baseline="0" dirty="0" smtClean="0">
                          <a:latin typeface="Miriad pro"/>
                        </a:rPr>
                        <a:t> Pirates</a:t>
                      </a:r>
                      <a:endParaRPr lang="en-GB" sz="1000" dirty="0" smtClean="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1000" dirty="0" smtClean="0">
                          <a:latin typeface="Miriad pro"/>
                        </a:rPr>
                        <a:t>+</a:t>
                      </a:r>
                      <a:r>
                        <a:rPr lang="en-GB" sz="1000" baseline="0" dirty="0" smtClean="0">
                          <a:latin typeface="Miriad pro"/>
                        </a:rPr>
                        <a:t> Working class young people</a:t>
                      </a:r>
                    </a:p>
                    <a:p>
                      <a:r>
                        <a:rPr lang="en-GB" sz="1000" baseline="0" dirty="0" smtClean="0">
                          <a:latin typeface="Miriad pro"/>
                        </a:rPr>
                        <a:t>+ Couple of hundred people at most</a:t>
                      </a:r>
                    </a:p>
                    <a:p>
                      <a:r>
                        <a:rPr lang="en-GB" sz="1000" baseline="0" dirty="0" smtClean="0">
                          <a:latin typeface="Miriad pro"/>
                        </a:rPr>
                        <a:t>+ Avoided Hitler Youth meetings</a:t>
                      </a:r>
                    </a:p>
                    <a:p>
                      <a:r>
                        <a:rPr lang="en-GB" sz="1000" baseline="0" dirty="0" smtClean="0">
                          <a:latin typeface="Miriad pro"/>
                        </a:rPr>
                        <a:t>+ Having fun</a:t>
                      </a:r>
                    </a:p>
                    <a:p>
                      <a:r>
                        <a:rPr lang="en-GB" sz="1000" baseline="0" dirty="0" smtClean="0">
                          <a:latin typeface="Miriad pro"/>
                        </a:rPr>
                        <a:t>+ 1938-1944</a:t>
                      </a:r>
                    </a:p>
                    <a:p>
                      <a:r>
                        <a:rPr lang="en-GB" sz="1000" baseline="0" dirty="0" smtClean="0">
                          <a:latin typeface="Miriad pro"/>
                        </a:rPr>
                        <a:t>+ Songs, sex, Hitler jokes, drinking alcohol</a:t>
                      </a:r>
                    </a:p>
                    <a:p>
                      <a:r>
                        <a:rPr lang="en-GB" sz="1000" baseline="0" dirty="0" smtClean="0">
                          <a:latin typeface="Miriad pro"/>
                        </a:rPr>
                        <a:t>+ Some beat up Nazis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1000" dirty="0" smtClean="0">
                          <a:latin typeface="Miriad pro"/>
                        </a:rPr>
                        <a:t>+ Didn’t do anything threatening</a:t>
                      </a:r>
                    </a:p>
                    <a:p>
                      <a:r>
                        <a:rPr lang="en-GB" sz="1000" dirty="0" smtClean="0">
                          <a:latin typeface="Miriad pro"/>
                        </a:rPr>
                        <a:t>+</a:t>
                      </a:r>
                      <a:r>
                        <a:rPr lang="en-GB" sz="1000" baseline="0" dirty="0" smtClean="0">
                          <a:latin typeface="Miriad pro"/>
                        </a:rPr>
                        <a:t> Just a bit of teenage fun</a:t>
                      </a:r>
                    </a:p>
                    <a:p>
                      <a:r>
                        <a:rPr lang="en-GB" sz="1000" baseline="0" dirty="0" smtClean="0">
                          <a:latin typeface="Miriad pro"/>
                        </a:rPr>
                        <a:t>+ Wasn’t a huge group</a:t>
                      </a:r>
                    </a:p>
                    <a:p>
                      <a:r>
                        <a:rPr lang="en-GB" sz="1000" baseline="0" dirty="0" smtClean="0">
                          <a:latin typeface="Miriad pro"/>
                        </a:rPr>
                        <a:t>+ Not very influential</a:t>
                      </a:r>
                      <a:endParaRPr lang="en-GB" sz="10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57426">
                <a:tc>
                  <a:txBody>
                    <a:bodyPr/>
                    <a:lstStyle/>
                    <a:p>
                      <a:pPr algn="ctr"/>
                      <a:r>
                        <a:rPr lang="en-GB" sz="1000" dirty="0" smtClean="0">
                          <a:latin typeface="Miriad pro"/>
                        </a:rPr>
                        <a:t>Army</a:t>
                      </a:r>
                      <a:r>
                        <a:rPr lang="en-GB" sz="1000" baseline="0" dirty="0" smtClean="0">
                          <a:latin typeface="Miriad pro"/>
                        </a:rPr>
                        <a:t> Officers</a:t>
                      </a:r>
                      <a:endParaRPr lang="en-GB" sz="10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1000" dirty="0" smtClean="0">
                          <a:latin typeface="Miriad pro"/>
                        </a:rPr>
                        <a:t>+ Group of army officers</a:t>
                      </a:r>
                    </a:p>
                    <a:p>
                      <a:r>
                        <a:rPr lang="en-GB" sz="1000" dirty="0" smtClean="0">
                          <a:latin typeface="Miriad pro"/>
                        </a:rPr>
                        <a:t>+ Wanted to replace Hitler and seize power</a:t>
                      </a:r>
                    </a:p>
                    <a:p>
                      <a:r>
                        <a:rPr lang="en-GB" sz="1000" dirty="0" smtClean="0">
                          <a:latin typeface="Miriad pro"/>
                        </a:rPr>
                        <a:t>+ Attempted to assassinate Hitler</a:t>
                      </a:r>
                    </a:p>
                    <a:p>
                      <a:r>
                        <a:rPr lang="en-GB" sz="1000" dirty="0" smtClean="0">
                          <a:latin typeface="Miriad pro"/>
                        </a:rPr>
                        <a:t>+ 1943-1944</a:t>
                      </a:r>
                      <a:endParaRPr lang="en-GB" sz="10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1000" dirty="0" smtClean="0">
                          <a:latin typeface="Miriad pro"/>
                        </a:rPr>
                        <a:t>+ Got very close to Hitler</a:t>
                      </a:r>
                    </a:p>
                    <a:p>
                      <a:r>
                        <a:rPr lang="en-GB" sz="1000" baseline="0" dirty="0" smtClean="0">
                          <a:latin typeface="Miriad pro"/>
                        </a:rPr>
                        <a:t>+ Had a number of attempts</a:t>
                      </a:r>
                    </a:p>
                    <a:p>
                      <a:r>
                        <a:rPr lang="en-GB" sz="1000" baseline="0" dirty="0" smtClean="0">
                          <a:latin typeface="Miriad pro"/>
                        </a:rPr>
                        <a:t>+ Were nearly successful</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90846">
                <a:tc>
                  <a:txBody>
                    <a:bodyPr/>
                    <a:lstStyle/>
                    <a:p>
                      <a:pPr algn="ctr"/>
                      <a:r>
                        <a:rPr lang="en-GB" sz="1000" dirty="0" smtClean="0">
                          <a:latin typeface="Miriad pro"/>
                        </a:rPr>
                        <a:t>The Churches</a:t>
                      </a:r>
                      <a:endParaRPr lang="en-GB" sz="10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1000" dirty="0" smtClean="0">
                          <a:latin typeface="Miriad pro"/>
                        </a:rPr>
                        <a:t>+</a:t>
                      </a:r>
                      <a:r>
                        <a:rPr lang="en-GB" sz="1000" baseline="0" dirty="0" smtClean="0">
                          <a:latin typeface="Miriad pro"/>
                        </a:rPr>
                        <a:t> 22million Catholic people</a:t>
                      </a:r>
                    </a:p>
                    <a:p>
                      <a:r>
                        <a:rPr lang="en-GB" sz="1000" baseline="0" dirty="0" smtClean="0">
                          <a:latin typeface="Miriad pro"/>
                        </a:rPr>
                        <a:t>+ 40million Protestants</a:t>
                      </a:r>
                    </a:p>
                    <a:p>
                      <a:r>
                        <a:rPr lang="en-GB" sz="1000" baseline="0" dirty="0" smtClean="0">
                          <a:latin typeface="Miriad pro"/>
                        </a:rPr>
                        <a:t>+ Largest non-Nazi group</a:t>
                      </a:r>
                    </a:p>
                    <a:p>
                      <a:r>
                        <a:rPr lang="en-GB" sz="1000" baseline="0" dirty="0" smtClean="0">
                          <a:latin typeface="Miriad pro"/>
                        </a:rPr>
                        <a:t>+ Encouraged people not to mix politics and religion</a:t>
                      </a:r>
                    </a:p>
                    <a:p>
                      <a:r>
                        <a:rPr lang="en-GB" sz="1000" baseline="0" dirty="0" smtClean="0">
                          <a:latin typeface="Miriad pro"/>
                        </a:rPr>
                        <a:t>+ Baptisms, marriages, funerals</a:t>
                      </a:r>
                    </a:p>
                    <a:p>
                      <a:r>
                        <a:rPr lang="en-GB" sz="1000" baseline="0" dirty="0" smtClean="0">
                          <a:latin typeface="Miriad pro"/>
                        </a:rPr>
                        <a:t>+ 2/3 children attended a church school</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1000" dirty="0" smtClean="0">
                          <a:latin typeface="Miriad pro"/>
                        </a:rPr>
                        <a:t>+</a:t>
                      </a:r>
                      <a:r>
                        <a:rPr lang="en-GB" sz="1000" baseline="0" dirty="0" smtClean="0">
                          <a:latin typeface="Miriad pro"/>
                        </a:rPr>
                        <a:t> L</a:t>
                      </a:r>
                      <a:r>
                        <a:rPr lang="en-GB" sz="1000" dirty="0" smtClean="0">
                          <a:latin typeface="Miriad pro"/>
                        </a:rPr>
                        <a:t>ots of support</a:t>
                      </a:r>
                    </a:p>
                    <a:p>
                      <a:r>
                        <a:rPr lang="en-GB" sz="1000" dirty="0" smtClean="0">
                          <a:latin typeface="Miriad pro"/>
                        </a:rPr>
                        <a:t>+ Largest non-Nazi</a:t>
                      </a:r>
                      <a:r>
                        <a:rPr lang="en-GB" sz="1000" baseline="0" dirty="0" smtClean="0">
                          <a:latin typeface="Miriad pro"/>
                        </a:rPr>
                        <a:t> organisation</a:t>
                      </a:r>
                    </a:p>
                    <a:p>
                      <a:r>
                        <a:rPr lang="en-GB" sz="1000" baseline="0" dirty="0" smtClean="0">
                          <a:latin typeface="Miriad pro"/>
                        </a:rPr>
                        <a:t>+ Strong willed (faith) and therefore extremely determined</a:t>
                      </a:r>
                    </a:p>
                    <a:p>
                      <a:endParaRPr lang="en-GB" sz="10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960221">
                <a:tc>
                  <a:txBody>
                    <a:bodyPr/>
                    <a:lstStyle/>
                    <a:p>
                      <a:pPr algn="ctr"/>
                      <a:r>
                        <a:rPr lang="en-GB" sz="1000" dirty="0" smtClean="0">
                          <a:latin typeface="Miriad pro"/>
                        </a:rPr>
                        <a:t>Former Political Opponents</a:t>
                      </a:r>
                      <a:endParaRPr lang="en-GB" sz="10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GB" sz="1000" dirty="0" smtClean="0">
                          <a:latin typeface="Miriad pro"/>
                        </a:rPr>
                        <a:t>+ Socialist Party+</a:t>
                      </a:r>
                      <a:r>
                        <a:rPr lang="en-GB" sz="1000" baseline="0" dirty="0" smtClean="0">
                          <a:latin typeface="Miriad pro"/>
                        </a:rPr>
                        <a:t> Communist Party+ trade unionists</a:t>
                      </a:r>
                    </a:p>
                    <a:p>
                      <a:pPr algn="l"/>
                      <a:r>
                        <a:rPr lang="en-GB" sz="1000" baseline="0" dirty="0" smtClean="0">
                          <a:latin typeface="Miriad pro"/>
                        </a:rPr>
                        <a:t>+ Huge organisation- millions</a:t>
                      </a:r>
                    </a:p>
                    <a:p>
                      <a:pPr algn="l"/>
                      <a:r>
                        <a:rPr lang="en-GB" sz="1000" baseline="0" dirty="0" smtClean="0">
                          <a:latin typeface="Miriad pro"/>
                        </a:rPr>
                        <a:t>+ Wanted the restoration of democracy, free speech and workers’ democratic rights, workers’ revolution</a:t>
                      </a:r>
                    </a:p>
                    <a:p>
                      <a:pPr algn="l"/>
                      <a:r>
                        <a:rPr lang="en-GB" sz="1000" baseline="0" dirty="0" smtClean="0">
                          <a:latin typeface="Miriad pro"/>
                        </a:rPr>
                        <a:t>+ Secret meetings, strikes, leaflets and anti-Nazi graffiti</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l"/>
                      <a:r>
                        <a:rPr lang="en-GB" sz="1000" dirty="0" smtClean="0">
                          <a:latin typeface="Miriad pro"/>
                        </a:rPr>
                        <a:t>+</a:t>
                      </a:r>
                      <a:r>
                        <a:rPr lang="en-GB" sz="1000" baseline="0" dirty="0" smtClean="0">
                          <a:latin typeface="Miriad pro"/>
                        </a:rPr>
                        <a:t> Lots of support</a:t>
                      </a:r>
                    </a:p>
                    <a:p>
                      <a:pPr algn="l"/>
                      <a:r>
                        <a:rPr lang="en-GB" sz="1000" baseline="0" dirty="0" smtClean="0">
                          <a:latin typeface="Miriad pro"/>
                        </a:rPr>
                        <a:t>+ Didn’t do anything huge</a:t>
                      </a:r>
                    </a:p>
                    <a:p>
                      <a:pPr algn="l"/>
                      <a:r>
                        <a:rPr lang="en-GB" sz="1000" baseline="0" dirty="0" smtClean="0">
                          <a:latin typeface="Miriad pro"/>
                        </a:rPr>
                        <a:t>+ Not very successful</a:t>
                      </a:r>
                    </a:p>
                    <a:p>
                      <a:pPr algn="l"/>
                      <a:r>
                        <a:rPr lang="en-GB" sz="1000" baseline="0" dirty="0" smtClean="0">
                          <a:latin typeface="Miriad pro"/>
                        </a:rPr>
                        <a:t>+ Not really harmful</a:t>
                      </a:r>
                      <a:endParaRPr lang="en-GB" sz="10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TextBox 3"/>
          <p:cNvSpPr txBox="1"/>
          <p:nvPr/>
        </p:nvSpPr>
        <p:spPr>
          <a:xfrm>
            <a:off x="899592" y="260648"/>
            <a:ext cx="7344816" cy="276999"/>
          </a:xfrm>
          <a:prstGeom prst="rect">
            <a:avLst/>
          </a:prstGeom>
          <a:noFill/>
        </p:spPr>
        <p:txBody>
          <a:bodyPr wrap="square" rtlCol="0">
            <a:spAutoFit/>
          </a:bodyPr>
          <a:lstStyle/>
          <a:p>
            <a:pPr algn="ctr"/>
            <a:r>
              <a:rPr lang="en-GB" sz="1200" u="sng" dirty="0" smtClean="0">
                <a:latin typeface="Miriad Pro"/>
              </a:rPr>
              <a:t>Nazi Oppositions &amp; How Successful They Were</a:t>
            </a:r>
            <a:endParaRPr lang="en-GB" sz="1200" dirty="0">
              <a:latin typeface="Miriad Pro"/>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79512" y="260648"/>
            <a:ext cx="4320480" cy="6694140"/>
          </a:xfrm>
          <a:prstGeom prst="rect">
            <a:avLst/>
          </a:prstGeom>
        </p:spPr>
        <p:txBody>
          <a:bodyPr wrap="square">
            <a:spAutoFit/>
          </a:bodyPr>
          <a:lstStyle/>
          <a:p>
            <a:pPr algn="ctr"/>
            <a:r>
              <a:rPr lang="en-GB" sz="1100" u="sng" dirty="0" smtClean="0">
                <a:latin typeface="Miriad pro"/>
              </a:rPr>
              <a:t>Policies Introduced To Reduce Unemployment</a:t>
            </a:r>
          </a:p>
          <a:p>
            <a:endParaRPr lang="en-GB" sz="1100" dirty="0" smtClean="0">
              <a:latin typeface="Miriad pro"/>
            </a:endParaRPr>
          </a:p>
          <a:p>
            <a:r>
              <a:rPr lang="en-GB" sz="1100" dirty="0" smtClean="0">
                <a:latin typeface="Miriad pro"/>
              </a:rPr>
              <a:t>1933- 6,014,000</a:t>
            </a:r>
          </a:p>
          <a:p>
            <a:r>
              <a:rPr lang="en-GB" sz="1100" dirty="0" smtClean="0">
                <a:latin typeface="Miriad pro"/>
              </a:rPr>
              <a:t>1934- 3,773,000</a:t>
            </a:r>
          </a:p>
          <a:p>
            <a:r>
              <a:rPr lang="en-GB" sz="1100" dirty="0" smtClean="0">
                <a:latin typeface="Miriad pro"/>
              </a:rPr>
              <a:t>1935- 2,974,000</a:t>
            </a:r>
          </a:p>
          <a:p>
            <a:r>
              <a:rPr lang="en-GB" sz="1100" dirty="0" smtClean="0">
                <a:latin typeface="Miriad pro"/>
              </a:rPr>
              <a:t>1936- 2,520,000</a:t>
            </a:r>
          </a:p>
          <a:p>
            <a:r>
              <a:rPr lang="en-GB" sz="1100" dirty="0" smtClean="0">
                <a:latin typeface="Miriad pro"/>
              </a:rPr>
              <a:t>1937- 1,853,000</a:t>
            </a:r>
          </a:p>
          <a:p>
            <a:r>
              <a:rPr lang="en-GB" sz="1100" dirty="0" smtClean="0">
                <a:latin typeface="Miriad pro"/>
              </a:rPr>
              <a:t>1938- 1,052,000</a:t>
            </a:r>
          </a:p>
          <a:p>
            <a:r>
              <a:rPr lang="en-GB" sz="1100" dirty="0" smtClean="0">
                <a:latin typeface="Miriad pro"/>
              </a:rPr>
              <a:t>1939- 302,000</a:t>
            </a:r>
          </a:p>
          <a:p>
            <a:endParaRPr lang="en-GB" sz="1100" dirty="0" smtClean="0">
              <a:latin typeface="Miriad pro"/>
            </a:endParaRPr>
          </a:p>
          <a:p>
            <a:r>
              <a:rPr lang="en-GB" sz="1100" u="sng" dirty="0" smtClean="0">
                <a:latin typeface="Miriad pro"/>
              </a:rPr>
              <a:t>The Labour Service Corps</a:t>
            </a:r>
          </a:p>
          <a:p>
            <a:r>
              <a:rPr lang="en-GB" sz="1100" dirty="0" smtClean="0">
                <a:latin typeface="Miriad pro"/>
              </a:rPr>
              <a:t>+ A scheme to get young men into manual labour work.</a:t>
            </a:r>
          </a:p>
          <a:p>
            <a:r>
              <a:rPr lang="en-GB" sz="1100" dirty="0" smtClean="0">
                <a:latin typeface="Miriad pro"/>
              </a:rPr>
              <a:t>+ From 1935: compulsory for men between the ages of 18-25 to serve for 6 months.</a:t>
            </a:r>
          </a:p>
          <a:p>
            <a:r>
              <a:rPr lang="en-GB" sz="1100" dirty="0" smtClean="0">
                <a:latin typeface="Miriad pro"/>
              </a:rPr>
              <a:t>+ Workers lived in camps.</a:t>
            </a:r>
          </a:p>
          <a:p>
            <a:r>
              <a:rPr lang="en-GB" sz="1100" dirty="0" smtClean="0">
                <a:latin typeface="Miriad pro"/>
              </a:rPr>
              <a:t>+ Wore uniforms.</a:t>
            </a:r>
          </a:p>
          <a:p>
            <a:r>
              <a:rPr lang="en-GB" sz="1100" dirty="0" smtClean="0">
                <a:latin typeface="Miriad pro"/>
              </a:rPr>
              <a:t>+ Low pay.</a:t>
            </a:r>
          </a:p>
          <a:p>
            <a:r>
              <a:rPr lang="en-GB" sz="1100" dirty="0" smtClean="0">
                <a:latin typeface="Miriad pro"/>
              </a:rPr>
              <a:t>+ Had to take part in military drill and work.</a:t>
            </a:r>
          </a:p>
          <a:p>
            <a:r>
              <a:rPr lang="en-GB" sz="1100" u="sng" dirty="0" smtClean="0">
                <a:latin typeface="Miriad pro"/>
              </a:rPr>
              <a:t>Job Creation Scheme</a:t>
            </a:r>
          </a:p>
          <a:p>
            <a:r>
              <a:rPr lang="en-GB" sz="1100" dirty="0" smtClean="0">
                <a:latin typeface="Miriad pro"/>
              </a:rPr>
              <a:t>+ First spent billions on them.</a:t>
            </a:r>
          </a:p>
          <a:p>
            <a:r>
              <a:rPr lang="en-GB" sz="1100" dirty="0" smtClean="0">
                <a:latin typeface="Miriad pro"/>
              </a:rPr>
              <a:t>+ 1934-18.4billion </a:t>
            </a:r>
          </a:p>
          <a:p>
            <a:r>
              <a:rPr lang="en-GB" sz="1100" dirty="0" smtClean="0">
                <a:latin typeface="Miriad pro"/>
              </a:rPr>
              <a:t>+ 1939- 37.1billion</a:t>
            </a:r>
          </a:p>
          <a:p>
            <a:r>
              <a:rPr lang="en-GB" sz="1100" dirty="0" smtClean="0">
                <a:latin typeface="Miriad pro"/>
              </a:rPr>
              <a:t>+ Massive road building programme to provide Germany with 7,000km of motorway.</a:t>
            </a:r>
          </a:p>
          <a:p>
            <a:r>
              <a:rPr lang="en-GB" sz="1100" dirty="0" smtClean="0">
                <a:latin typeface="Miriad pro"/>
              </a:rPr>
              <a:t>+ Gave private firms some money- especially in the construction industry.</a:t>
            </a:r>
          </a:p>
          <a:p>
            <a:r>
              <a:rPr lang="en-GB" sz="1100" u="sng" dirty="0" smtClean="0">
                <a:latin typeface="Miriad pro"/>
              </a:rPr>
              <a:t>Invisible Unemployment</a:t>
            </a:r>
          </a:p>
          <a:p>
            <a:r>
              <a:rPr lang="en-GB" sz="1100" dirty="0" smtClean="0">
                <a:latin typeface="Miriad pro"/>
              </a:rPr>
              <a:t>+ Hid some figures to make unemployment rates look better.</a:t>
            </a:r>
          </a:p>
          <a:p>
            <a:r>
              <a:rPr lang="en-GB" sz="1100" dirty="0" smtClean="0">
                <a:latin typeface="Miriad pro"/>
              </a:rPr>
              <a:t>+ Didn’t include certain people: </a:t>
            </a:r>
          </a:p>
          <a:p>
            <a:r>
              <a:rPr lang="en-GB" sz="1100" dirty="0" smtClean="0">
                <a:latin typeface="Miriad pro"/>
              </a:rPr>
              <a:t>- Jews who had been sacked from work</a:t>
            </a:r>
          </a:p>
          <a:p>
            <a:r>
              <a:rPr lang="en-GB" sz="1100" dirty="0" smtClean="0">
                <a:latin typeface="Miriad pro"/>
              </a:rPr>
              <a:t>- Unmarried men under the age of 25 in the National Labour - Scheme</a:t>
            </a:r>
          </a:p>
          <a:p>
            <a:r>
              <a:rPr lang="en-GB" sz="1100" dirty="0" smtClean="0">
                <a:latin typeface="Miriad pro"/>
              </a:rPr>
              <a:t>- Women who had been dismissed from work</a:t>
            </a:r>
          </a:p>
          <a:p>
            <a:r>
              <a:rPr lang="en-GB" sz="1100" dirty="0" smtClean="0">
                <a:latin typeface="Miriad pro"/>
              </a:rPr>
              <a:t>- Women who left work to marry</a:t>
            </a:r>
          </a:p>
          <a:p>
            <a:pPr>
              <a:buFontTx/>
              <a:buChar char="-"/>
            </a:pPr>
            <a:r>
              <a:rPr lang="en-GB" sz="1100" dirty="0" smtClean="0">
                <a:latin typeface="Miriad pro"/>
              </a:rPr>
              <a:t>Nazi opponents in concentration camps</a:t>
            </a:r>
          </a:p>
          <a:p>
            <a:r>
              <a:rPr lang="en-GB" sz="1100" dirty="0" smtClean="0">
                <a:latin typeface="Miriad pro"/>
              </a:rPr>
              <a:t>+ Figures included part-time workers as full-time employees.</a:t>
            </a:r>
          </a:p>
          <a:p>
            <a:endParaRPr lang="en-GB" sz="1100" dirty="0" smtClean="0">
              <a:latin typeface="Miriad pro"/>
            </a:endParaRPr>
          </a:p>
          <a:p>
            <a:endParaRPr lang="en-GB" sz="1100" u="sng" dirty="0" smtClean="0">
              <a:latin typeface="Miriad pro"/>
            </a:endParaRPr>
          </a:p>
        </p:txBody>
      </p:sp>
      <p:sp>
        <p:nvSpPr>
          <p:cNvPr id="8" name="Rectangle 7"/>
          <p:cNvSpPr/>
          <p:nvPr/>
        </p:nvSpPr>
        <p:spPr>
          <a:xfrm>
            <a:off x="4572000"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4572000" y="188641"/>
            <a:ext cx="4320480" cy="6863417"/>
          </a:xfrm>
          <a:prstGeom prst="rect">
            <a:avLst/>
          </a:prstGeom>
        </p:spPr>
        <p:txBody>
          <a:bodyPr wrap="square">
            <a:spAutoFit/>
          </a:bodyPr>
          <a:lstStyle/>
          <a:p>
            <a:r>
              <a:rPr lang="en-GB" sz="1100" u="sng" dirty="0" smtClean="0">
                <a:latin typeface="Miriad pro"/>
              </a:rPr>
              <a:t>Rearmament</a:t>
            </a:r>
          </a:p>
          <a:p>
            <a:r>
              <a:rPr lang="en-GB" sz="1100" dirty="0" smtClean="0">
                <a:latin typeface="Miriad pro"/>
              </a:rPr>
              <a:t>+ Determined to build up armed forces (in preparation for the future).</a:t>
            </a:r>
          </a:p>
          <a:p>
            <a:r>
              <a:rPr lang="en-GB" sz="1100" dirty="0" smtClean="0">
                <a:latin typeface="Miriad pro"/>
              </a:rPr>
              <a:t>+ In turn, this reduced unemployment.</a:t>
            </a:r>
          </a:p>
          <a:p>
            <a:r>
              <a:rPr lang="en-GB" sz="1100" u="sng" dirty="0" smtClean="0">
                <a:latin typeface="Miriad pro"/>
              </a:rPr>
              <a:t>Extra</a:t>
            </a:r>
          </a:p>
          <a:p>
            <a:r>
              <a:rPr lang="en-GB" sz="1100" dirty="0" smtClean="0">
                <a:latin typeface="Miriad pro"/>
              </a:rPr>
              <a:t>+ 1933: army of 100,000</a:t>
            </a:r>
          </a:p>
          <a:p>
            <a:r>
              <a:rPr lang="en-GB" sz="1100" dirty="0" smtClean="0">
                <a:latin typeface="Miriad pro"/>
              </a:rPr>
              <a:t>+ 1939: army of 1,400,000</a:t>
            </a:r>
          </a:p>
          <a:p>
            <a:r>
              <a:rPr lang="en-GB" sz="1100" dirty="0" smtClean="0">
                <a:latin typeface="Miriad pro"/>
              </a:rPr>
              <a:t>+ Heavy industry increased to meet the needs of rearmament.</a:t>
            </a:r>
          </a:p>
          <a:p>
            <a:r>
              <a:rPr lang="en-GB" sz="1100" dirty="0" smtClean="0">
                <a:latin typeface="Miriad pro"/>
              </a:rPr>
              <a:t>+ Coal and chemicals doubled from 1933-1939</a:t>
            </a:r>
          </a:p>
          <a:p>
            <a:r>
              <a:rPr lang="en-GB" sz="1100" dirty="0" smtClean="0">
                <a:latin typeface="Miriad pro"/>
              </a:rPr>
              <a:t>+ Oil, iron and steel trebled</a:t>
            </a:r>
          </a:p>
          <a:p>
            <a:r>
              <a:rPr lang="en-GB" sz="1100" dirty="0" smtClean="0">
                <a:latin typeface="Miriad pro"/>
              </a:rPr>
              <a:t>+ Billions were spent on making tanks, aircrafts and ships</a:t>
            </a:r>
          </a:p>
          <a:p>
            <a:r>
              <a:rPr lang="en-GB" sz="1100" dirty="0" smtClean="0">
                <a:latin typeface="Miriad pro"/>
              </a:rPr>
              <a:t>+ 1933: 3.5billion on rearmament</a:t>
            </a:r>
          </a:p>
          <a:p>
            <a:r>
              <a:rPr lang="en-GB" sz="1100" dirty="0" smtClean="0">
                <a:latin typeface="Miriad pro"/>
              </a:rPr>
              <a:t>+ 1939: 2.6billion on rearmament</a:t>
            </a:r>
          </a:p>
          <a:p>
            <a:r>
              <a:rPr lang="en-GB" sz="1100" u="sng" dirty="0" smtClean="0">
                <a:latin typeface="Miriad pro"/>
              </a:rPr>
              <a:t>The KDF: Strength Through Joy Movement</a:t>
            </a:r>
          </a:p>
          <a:p>
            <a:r>
              <a:rPr lang="en-GB" sz="1100" dirty="0" smtClean="0">
                <a:latin typeface="Miriad pro"/>
              </a:rPr>
              <a:t>+ Set up in Nazi Germany to ensure that all parts of a worker’s free time was well spent. </a:t>
            </a:r>
          </a:p>
          <a:p>
            <a:r>
              <a:rPr lang="en-GB" sz="1100" dirty="0" smtClean="0">
                <a:latin typeface="Miriad pro"/>
              </a:rPr>
              <a:t>+ It organized after-work activities, holidays and leisure time. </a:t>
            </a:r>
          </a:p>
          <a:p>
            <a:r>
              <a:rPr lang="en-GB" sz="1100" dirty="0" smtClean="0">
                <a:latin typeface="Miriad pro"/>
              </a:rPr>
              <a:t>+ Had two main purposes: to make sure that no one had too much time to get involved in activities against the state and to make it so that within Nazi Germany, workers were grateful to the Nazis for giving them opportunities, like activities and holidays.</a:t>
            </a:r>
          </a:p>
          <a:p>
            <a:r>
              <a:rPr lang="en-GB" sz="1100" dirty="0" smtClean="0">
                <a:latin typeface="Miriad pro"/>
              </a:rPr>
              <a:t>+ Before the Nazis, they would not have been able to afford it all.</a:t>
            </a:r>
          </a:p>
          <a:p>
            <a:r>
              <a:rPr lang="en-GB" sz="1100" u="sng" dirty="0" smtClean="0">
                <a:latin typeface="Miriad pro"/>
              </a:rPr>
              <a:t>Better Or Worse Off?</a:t>
            </a:r>
          </a:p>
          <a:p>
            <a:r>
              <a:rPr lang="en-GB" sz="1100" dirty="0" smtClean="0">
                <a:latin typeface="Miriad pro"/>
              </a:rPr>
              <a:t>+ Wages rose (Avg. 1932: 86marks- 1938: 109marks)</a:t>
            </a:r>
          </a:p>
          <a:p>
            <a:r>
              <a:rPr lang="en-GB" sz="1100" dirty="0" smtClean="0">
                <a:latin typeface="Miriad pro"/>
              </a:rPr>
              <a:t>+ Organised the improvements of working conditions- Beauty Of Work</a:t>
            </a:r>
          </a:p>
          <a:p>
            <a:r>
              <a:rPr lang="en-GB" sz="1100" dirty="0" smtClean="0">
                <a:latin typeface="Miriad pro"/>
              </a:rPr>
              <a:t>+ Opportunities to take part in activities and to go on trips</a:t>
            </a:r>
          </a:p>
          <a:p>
            <a:r>
              <a:rPr lang="en-GB" sz="1100" dirty="0" smtClean="0">
                <a:latin typeface="Miriad pro"/>
              </a:rPr>
              <a:t>+ Volkswagen Scheme- Opportunity to get a car through payment instalments</a:t>
            </a:r>
          </a:p>
          <a:p>
            <a:pPr>
              <a:buFontTx/>
              <a:buChar char="-"/>
            </a:pPr>
            <a:r>
              <a:rPr lang="en-GB" sz="1100" dirty="0" smtClean="0">
                <a:latin typeface="Miriad pro"/>
              </a:rPr>
              <a:t>Nazis stopped helping many people once they had power</a:t>
            </a:r>
          </a:p>
          <a:p>
            <a:pPr>
              <a:buFontTx/>
              <a:buChar char="-"/>
            </a:pPr>
            <a:r>
              <a:rPr lang="en-GB" sz="1100" dirty="0" smtClean="0">
                <a:latin typeface="Miriad pro"/>
              </a:rPr>
              <a:t> People never did get the Volkswagen they were promised</a:t>
            </a:r>
          </a:p>
          <a:p>
            <a:pPr>
              <a:buFontTx/>
              <a:buChar char="-"/>
            </a:pPr>
            <a:r>
              <a:rPr lang="en-GB" sz="1100" dirty="0" smtClean="0">
                <a:latin typeface="Miriad pro"/>
              </a:rPr>
              <a:t> Cost of living rose</a:t>
            </a:r>
          </a:p>
          <a:p>
            <a:pPr>
              <a:buFontTx/>
              <a:buChar char="-"/>
            </a:pPr>
            <a:r>
              <a:rPr lang="en-GB" sz="1100" dirty="0" smtClean="0">
                <a:latin typeface="Miriad pro"/>
              </a:rPr>
              <a:t> Had to work longer hours</a:t>
            </a:r>
          </a:p>
          <a:p>
            <a:pPr>
              <a:buFontTx/>
              <a:buChar char="-"/>
            </a:pPr>
            <a:r>
              <a:rPr lang="en-GB" sz="1100" dirty="0" smtClean="0">
                <a:latin typeface="Miriad pro"/>
              </a:rPr>
              <a:t> Labour Front Camps- Early get up, long days, military drill and work, tiring, bad pay, too much physical activity and little free time</a:t>
            </a:r>
          </a:p>
          <a:p>
            <a:pPr>
              <a:buFontTx/>
              <a:buChar char="-"/>
            </a:pPr>
            <a:r>
              <a:rPr lang="en-GB" sz="1100" dirty="0" smtClean="0">
                <a:latin typeface="Miriad pro"/>
              </a:rPr>
              <a:t> People could rarely afford the better trips and activities</a:t>
            </a:r>
          </a:p>
          <a:p>
            <a:pPr>
              <a:buFontTx/>
              <a:buChar char="-"/>
            </a:pPr>
            <a:r>
              <a:rPr lang="en-GB" sz="1100" dirty="0" smtClean="0">
                <a:latin typeface="Miriad pro"/>
              </a:rPr>
              <a:t> No trade unions: couldn’t protest, negotiate for better pay. They could simply be sent to concentration camps</a:t>
            </a:r>
          </a:p>
          <a:p>
            <a:endParaRPr lang="en-GB" sz="1100" dirty="0" smtClean="0">
              <a:latin typeface="Miriad pro"/>
            </a:endParaRPr>
          </a:p>
          <a:p>
            <a:endParaRPr lang="en-GB" sz="1100" u="sng" dirty="0" smtClean="0">
              <a:latin typeface="Miriad pro"/>
            </a:endParaRPr>
          </a:p>
        </p:txBody>
      </p:sp>
      <p:sp>
        <p:nvSpPr>
          <p:cNvPr id="6" name="Right Brace 5"/>
          <p:cNvSpPr/>
          <p:nvPr/>
        </p:nvSpPr>
        <p:spPr>
          <a:xfrm>
            <a:off x="1547664" y="692696"/>
            <a:ext cx="216024" cy="1080120"/>
          </a:xfrm>
          <a:prstGeom prst="rightBrace">
            <a:avLst/>
          </a:prstGeom>
          <a:noFill/>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Rectangle 6"/>
          <p:cNvSpPr/>
          <p:nvPr/>
        </p:nvSpPr>
        <p:spPr>
          <a:xfrm>
            <a:off x="1835696" y="980728"/>
            <a:ext cx="1440160" cy="600164"/>
          </a:xfrm>
          <a:prstGeom prst="rect">
            <a:avLst/>
          </a:prstGeom>
        </p:spPr>
        <p:txBody>
          <a:bodyPr wrap="square">
            <a:spAutoFit/>
          </a:bodyPr>
          <a:lstStyle/>
          <a:p>
            <a:pPr algn="ctr"/>
            <a:r>
              <a:rPr lang="en-GB" sz="1100" dirty="0" smtClean="0">
                <a:latin typeface="Miriad pro"/>
              </a:rPr>
              <a:t>The reduction in unemployment from 1933 to 1939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79512" y="188640"/>
            <a:ext cx="4320480" cy="6863417"/>
          </a:xfrm>
          <a:prstGeom prst="rect">
            <a:avLst/>
          </a:prstGeom>
        </p:spPr>
        <p:txBody>
          <a:bodyPr wrap="square">
            <a:spAutoFit/>
          </a:bodyPr>
          <a:lstStyle/>
          <a:p>
            <a:pPr algn="ctr"/>
            <a:r>
              <a:rPr lang="en-GB" sz="1100" u="sng" dirty="0" smtClean="0">
                <a:latin typeface="Miriad pro"/>
              </a:rPr>
              <a:t>The Effects Of Policies On School Children</a:t>
            </a:r>
          </a:p>
          <a:p>
            <a:r>
              <a:rPr lang="en-GB" sz="1100" dirty="0" smtClean="0">
                <a:latin typeface="Miriad pro"/>
              </a:rPr>
              <a:t>+ Aryans and non-Aryans split</a:t>
            </a:r>
          </a:p>
          <a:p>
            <a:r>
              <a:rPr lang="en-GB" sz="1100" dirty="0" smtClean="0">
                <a:latin typeface="Miriad pro"/>
              </a:rPr>
              <a:t>+ Jewish children were humiliated</a:t>
            </a:r>
          </a:p>
          <a:p>
            <a:r>
              <a:rPr lang="en-GB" sz="1100" dirty="0" smtClean="0">
                <a:latin typeface="Miriad pro"/>
              </a:rPr>
              <a:t>+ Jews described horribly by teachers + schoolbooks + pictures etc.</a:t>
            </a:r>
          </a:p>
          <a:p>
            <a:r>
              <a:rPr lang="en-GB" sz="1100" dirty="0" smtClean="0">
                <a:latin typeface="Miriad pro"/>
              </a:rPr>
              <a:t>+ Jewish children expelled</a:t>
            </a:r>
          </a:p>
          <a:p>
            <a:r>
              <a:rPr lang="en-GB" sz="1100" dirty="0" smtClean="0">
                <a:latin typeface="Miriad pro"/>
              </a:rPr>
              <a:t>+ Stereotypical vision of Jewish people was displayed</a:t>
            </a:r>
          </a:p>
          <a:p>
            <a:r>
              <a:rPr lang="en-GB" sz="1100" u="sng" dirty="0" smtClean="0">
                <a:latin typeface="Miriad pro"/>
              </a:rPr>
              <a:t>This Led To:</a:t>
            </a:r>
          </a:p>
          <a:p>
            <a:r>
              <a:rPr lang="en-GB" sz="1100" dirty="0" smtClean="0">
                <a:latin typeface="Miriad pro"/>
              </a:rPr>
              <a:t>+ Children scared of Jews </a:t>
            </a:r>
          </a:p>
          <a:p>
            <a:r>
              <a:rPr lang="en-GB" sz="1100" dirty="0" smtClean="0">
                <a:latin typeface="Miriad pro"/>
              </a:rPr>
              <a:t>+ Jewish children left feeling humiliated</a:t>
            </a:r>
          </a:p>
          <a:p>
            <a:r>
              <a:rPr lang="en-GB" sz="1100" dirty="0" smtClean="0">
                <a:latin typeface="Miriad pro"/>
              </a:rPr>
              <a:t>+ Aryans and non-Aryans wouldn’t have mixed as much</a:t>
            </a:r>
          </a:p>
          <a:p>
            <a:r>
              <a:rPr lang="en-GB" sz="1100" dirty="0" smtClean="0">
                <a:latin typeface="Miriad pro"/>
              </a:rPr>
              <a:t>+ Awful images of Jews were printed in childrens’ heads- scaring them and left them having certain views and expectations</a:t>
            </a:r>
          </a:p>
          <a:p>
            <a:r>
              <a:rPr lang="en-GB" sz="1100" u="sng" dirty="0" smtClean="0">
                <a:latin typeface="Miriad pro"/>
              </a:rPr>
              <a:t>The Labour Service Corps</a:t>
            </a:r>
          </a:p>
          <a:p>
            <a:r>
              <a:rPr lang="en-GB" sz="1100" dirty="0" smtClean="0">
                <a:latin typeface="Miriad pro"/>
              </a:rPr>
              <a:t>+ A scheme to get young men into manual labour work.</a:t>
            </a:r>
          </a:p>
          <a:p>
            <a:r>
              <a:rPr lang="en-GB" sz="1100" dirty="0" smtClean="0">
                <a:latin typeface="Miriad pro"/>
              </a:rPr>
              <a:t>+ From 1935: compulsory for men between the ages of 18-25 to serve for 6 months.</a:t>
            </a:r>
          </a:p>
          <a:p>
            <a:r>
              <a:rPr lang="en-GB" sz="1100" dirty="0" smtClean="0">
                <a:latin typeface="Miriad pro"/>
              </a:rPr>
              <a:t>+ Workers lived in camps and wore uniforms.</a:t>
            </a:r>
          </a:p>
          <a:p>
            <a:r>
              <a:rPr lang="en-GB" sz="1100" dirty="0" smtClean="0">
                <a:latin typeface="Miriad pro"/>
              </a:rPr>
              <a:t>+ Low pay.</a:t>
            </a:r>
          </a:p>
          <a:p>
            <a:r>
              <a:rPr lang="en-GB" sz="1100" dirty="0" smtClean="0">
                <a:latin typeface="Miriad pro"/>
              </a:rPr>
              <a:t>+ Had to take part in military drill and work.</a:t>
            </a:r>
          </a:p>
          <a:p>
            <a:r>
              <a:rPr lang="en-GB" sz="1100" u="sng" dirty="0" smtClean="0">
                <a:latin typeface="Miriad pro"/>
              </a:rPr>
              <a:t>Job Creation Scheme</a:t>
            </a:r>
          </a:p>
          <a:p>
            <a:r>
              <a:rPr lang="en-GB" sz="1100" dirty="0" smtClean="0">
                <a:latin typeface="Miriad pro"/>
              </a:rPr>
              <a:t>+ First spent billions on them.</a:t>
            </a:r>
          </a:p>
          <a:p>
            <a:r>
              <a:rPr lang="en-GB" sz="1100" dirty="0" smtClean="0">
                <a:latin typeface="Miriad pro"/>
              </a:rPr>
              <a:t>+ 1934-18.4billion </a:t>
            </a:r>
          </a:p>
          <a:p>
            <a:r>
              <a:rPr lang="en-GB" sz="1100" dirty="0" smtClean="0">
                <a:latin typeface="Miriad pro"/>
              </a:rPr>
              <a:t>+ 1939- 37.1billion</a:t>
            </a:r>
          </a:p>
          <a:p>
            <a:r>
              <a:rPr lang="en-GB" sz="1100" dirty="0" smtClean="0">
                <a:latin typeface="Miriad pro"/>
              </a:rPr>
              <a:t>+ Massive road building programme to provide Germany with 7,000km of motorway.</a:t>
            </a:r>
          </a:p>
          <a:p>
            <a:r>
              <a:rPr lang="en-GB" sz="1100" dirty="0" smtClean="0">
                <a:latin typeface="Miriad pro"/>
              </a:rPr>
              <a:t>+ Gave private firms some money- especially in the construction industry.</a:t>
            </a:r>
          </a:p>
          <a:p>
            <a:r>
              <a:rPr lang="en-GB" sz="1100" u="sng" dirty="0" smtClean="0">
                <a:latin typeface="Miriad pro"/>
              </a:rPr>
              <a:t>Invisible Unemployment</a:t>
            </a:r>
          </a:p>
          <a:p>
            <a:r>
              <a:rPr lang="en-GB" sz="1100" dirty="0" smtClean="0">
                <a:latin typeface="Miriad pro"/>
              </a:rPr>
              <a:t>+ Hid some figures to make unemployment rates look better.</a:t>
            </a:r>
          </a:p>
          <a:p>
            <a:r>
              <a:rPr lang="en-GB" sz="1100" dirty="0" smtClean="0">
                <a:latin typeface="Miriad pro"/>
              </a:rPr>
              <a:t>+ Didn’t include certain people: </a:t>
            </a:r>
          </a:p>
          <a:p>
            <a:r>
              <a:rPr lang="en-GB" sz="1100" dirty="0" smtClean="0">
                <a:latin typeface="Miriad pro"/>
              </a:rPr>
              <a:t>- Jews who had been sacked from work</a:t>
            </a:r>
          </a:p>
          <a:p>
            <a:r>
              <a:rPr lang="en-GB" sz="1100" dirty="0" smtClean="0">
                <a:latin typeface="Miriad pro"/>
              </a:rPr>
              <a:t>- Unmarried men under the age of 25 in the National Labour - Scheme</a:t>
            </a:r>
          </a:p>
          <a:p>
            <a:r>
              <a:rPr lang="en-GB" sz="1100" dirty="0" smtClean="0">
                <a:latin typeface="Miriad pro"/>
              </a:rPr>
              <a:t>- Women who had been dismissed from work</a:t>
            </a:r>
          </a:p>
          <a:p>
            <a:r>
              <a:rPr lang="en-GB" sz="1100" dirty="0" smtClean="0">
                <a:latin typeface="Miriad pro"/>
              </a:rPr>
              <a:t>- Women who left work to marry</a:t>
            </a:r>
          </a:p>
          <a:p>
            <a:pPr>
              <a:buFontTx/>
              <a:buChar char="-"/>
            </a:pPr>
            <a:r>
              <a:rPr lang="en-GB" sz="1100" dirty="0" smtClean="0">
                <a:latin typeface="Miriad pro"/>
              </a:rPr>
              <a:t>Nazi opponents in concentration camps</a:t>
            </a:r>
          </a:p>
          <a:p>
            <a:r>
              <a:rPr lang="en-GB" sz="1100" dirty="0" smtClean="0">
                <a:latin typeface="Miriad pro"/>
              </a:rPr>
              <a:t>+ Figures included part-time workers as full-time employees.</a:t>
            </a:r>
          </a:p>
          <a:p>
            <a:endParaRPr lang="en-GB" sz="1100" dirty="0" smtClean="0">
              <a:latin typeface="Miriad pro"/>
            </a:endParaRPr>
          </a:p>
          <a:p>
            <a:endParaRPr lang="en-GB" sz="1100" u="sng" dirty="0" smtClean="0">
              <a:latin typeface="Miriad pro"/>
            </a:endParaRPr>
          </a:p>
        </p:txBody>
      </p:sp>
      <p:sp>
        <p:nvSpPr>
          <p:cNvPr id="8" name="Rectangle 7"/>
          <p:cNvSpPr/>
          <p:nvPr/>
        </p:nvSpPr>
        <p:spPr>
          <a:xfrm>
            <a:off x="4572000"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4572000" y="188641"/>
            <a:ext cx="4320480" cy="8386911"/>
          </a:xfrm>
          <a:prstGeom prst="rect">
            <a:avLst/>
          </a:prstGeom>
        </p:spPr>
        <p:txBody>
          <a:bodyPr wrap="square">
            <a:spAutoFit/>
          </a:bodyPr>
          <a:lstStyle/>
          <a:p>
            <a:r>
              <a:rPr lang="en-GB" sz="1100" u="sng" dirty="0" smtClean="0">
                <a:latin typeface="Miriad pro"/>
              </a:rPr>
              <a:t>How Nazi Policies Affected Jewish People</a:t>
            </a:r>
          </a:p>
          <a:p>
            <a:r>
              <a:rPr lang="en-GB" sz="1100" dirty="0" smtClean="0">
                <a:latin typeface="Miriad pro"/>
              </a:rPr>
              <a:t>+ Destruction of shops and businesses + Decrease in customers</a:t>
            </a:r>
          </a:p>
          <a:p>
            <a:r>
              <a:rPr lang="en-GB" sz="1100" dirty="0" smtClean="0">
                <a:latin typeface="Miriad pro"/>
              </a:rPr>
              <a:t>+ Civil servants sacked</a:t>
            </a:r>
          </a:p>
          <a:p>
            <a:r>
              <a:rPr lang="en-GB" sz="1100" dirty="0" smtClean="0">
                <a:latin typeface="Miriad pro"/>
              </a:rPr>
              <a:t>+ Banned from doing professional jobs</a:t>
            </a:r>
          </a:p>
          <a:p>
            <a:r>
              <a:rPr lang="en-GB" sz="1100" dirty="0" smtClean="0">
                <a:latin typeface="Miriad pro"/>
              </a:rPr>
              <a:t>+ ‘Jude’ written on the windows of Jewish businesses to put people off</a:t>
            </a:r>
          </a:p>
          <a:p>
            <a:r>
              <a:rPr lang="en-GB" sz="1100" dirty="0" smtClean="0">
                <a:latin typeface="Miriad pro"/>
              </a:rPr>
              <a:t>+ No Jews allowed to do Government jobs</a:t>
            </a:r>
          </a:p>
          <a:p>
            <a:r>
              <a:rPr lang="en-GB" sz="1100" dirty="0" smtClean="0">
                <a:latin typeface="Miriad pro"/>
              </a:rPr>
              <a:t>+ No Jews in the army</a:t>
            </a:r>
          </a:p>
          <a:p>
            <a:r>
              <a:rPr lang="en-GB" sz="1100" dirty="0" smtClean="0">
                <a:latin typeface="Miriad pro"/>
              </a:rPr>
              <a:t>+ Jews couldn’t vote</a:t>
            </a:r>
          </a:p>
          <a:p>
            <a:r>
              <a:rPr lang="en-GB" sz="1100" dirty="0" smtClean="0">
                <a:latin typeface="Miriad pro"/>
              </a:rPr>
              <a:t>+ Had to register all of their possessions</a:t>
            </a:r>
          </a:p>
          <a:p>
            <a:r>
              <a:rPr lang="en-GB" sz="1100" dirty="0" smtClean="0">
                <a:latin typeface="Miriad pro"/>
              </a:rPr>
              <a:t>+ ‘J’ on their passports</a:t>
            </a:r>
          </a:p>
          <a:p>
            <a:r>
              <a:rPr lang="en-GB" sz="1100" dirty="0" smtClean="0">
                <a:latin typeface="Miriad pro"/>
              </a:rPr>
              <a:t>+ Councils banned them from certain places</a:t>
            </a:r>
          </a:p>
          <a:p>
            <a:r>
              <a:rPr lang="en-GB" sz="1100" dirty="0" smtClean="0">
                <a:latin typeface="Miriad pro"/>
              </a:rPr>
              <a:t>+ Jewish children banned from schools and universities</a:t>
            </a:r>
          </a:p>
          <a:p>
            <a:r>
              <a:rPr lang="en-GB" sz="1100" dirty="0" smtClean="0">
                <a:latin typeface="Miriad pro"/>
              </a:rPr>
              <a:t>+ School textbooks + teacher influences</a:t>
            </a:r>
          </a:p>
          <a:p>
            <a:r>
              <a:rPr lang="en-GB" sz="1100" dirty="0" smtClean="0">
                <a:latin typeface="Miriad pro"/>
              </a:rPr>
              <a:t>+ No Jews allowed in restaurants</a:t>
            </a:r>
          </a:p>
          <a:p>
            <a:r>
              <a:rPr lang="en-GB" sz="1100" dirty="0" smtClean="0">
                <a:latin typeface="Miriad pro"/>
              </a:rPr>
              <a:t>+ ‘</a:t>
            </a:r>
            <a:r>
              <a:rPr lang="en-GB" sz="1100" dirty="0" err="1" smtClean="0">
                <a:latin typeface="Miriad pro"/>
              </a:rPr>
              <a:t>Isreal</a:t>
            </a:r>
            <a:r>
              <a:rPr lang="en-GB" sz="1100" dirty="0" smtClean="0">
                <a:latin typeface="Miriad pro"/>
              </a:rPr>
              <a:t>’ put before Jewish mens’ names and ‘Sarah’ put before Jewish womens’ names</a:t>
            </a:r>
          </a:p>
          <a:p>
            <a:endParaRPr lang="en-GB" sz="1100" dirty="0" smtClean="0">
              <a:latin typeface="Miriad pro"/>
            </a:endParaRPr>
          </a:p>
          <a:p>
            <a:r>
              <a:rPr lang="en-GB" sz="1100" u="sng" dirty="0" smtClean="0">
                <a:latin typeface="Miriad pro"/>
              </a:rPr>
              <a:t>The Nuremberg Laws: </a:t>
            </a:r>
          </a:p>
          <a:p>
            <a:r>
              <a:rPr lang="en-GB" sz="1100" dirty="0" smtClean="0">
                <a:latin typeface="Miriad pro"/>
              </a:rPr>
              <a:t>+ No Jews allowed to be German citizens</a:t>
            </a:r>
          </a:p>
          <a:p>
            <a:r>
              <a:rPr lang="en-GB" sz="1100" dirty="0" smtClean="0">
                <a:latin typeface="Miriad pro"/>
              </a:rPr>
              <a:t>+ German blood- German citizenship</a:t>
            </a:r>
          </a:p>
          <a:p>
            <a:r>
              <a:rPr lang="en-GB" sz="1100" dirty="0" smtClean="0">
                <a:latin typeface="Miriad pro"/>
              </a:rPr>
              <a:t>+ No relationships allowed between Jews and non-Jews</a:t>
            </a:r>
          </a:p>
          <a:p>
            <a:r>
              <a:rPr lang="en-GB" sz="1100" u="sng" dirty="0" smtClean="0">
                <a:latin typeface="Miriad pro"/>
              </a:rPr>
              <a:t>Deportation 1939:</a:t>
            </a:r>
          </a:p>
          <a:p>
            <a:r>
              <a:rPr lang="en-GB" sz="1100" dirty="0" smtClean="0">
                <a:latin typeface="Miriad pro"/>
              </a:rPr>
              <a:t>+ Lots of people felt they needed to leave Germany because life was so bad</a:t>
            </a:r>
          </a:p>
          <a:p>
            <a:r>
              <a:rPr lang="en-GB" sz="1100" dirty="0" smtClean="0">
                <a:latin typeface="Miriad pro"/>
              </a:rPr>
              <a:t>+ Germany made it very difficult to leave- took all of their possessions of them if they wanted to leave</a:t>
            </a:r>
          </a:p>
          <a:p>
            <a:r>
              <a:rPr lang="en-GB" sz="1100" dirty="0" smtClean="0">
                <a:latin typeface="Miriad pro"/>
              </a:rPr>
              <a:t>+ Many were forced to leave to (people who the Nazis did not like)</a:t>
            </a:r>
          </a:p>
          <a:p>
            <a:r>
              <a:rPr lang="en-GB" sz="1100" u="sng" dirty="0" smtClean="0">
                <a:latin typeface="Miriad pro"/>
              </a:rPr>
              <a:t>Kristallnacht ht ‘Night Of The Broken Glass</a:t>
            </a:r>
          </a:p>
          <a:p>
            <a:r>
              <a:rPr lang="en-GB" sz="1100" dirty="0" smtClean="0">
                <a:latin typeface="Miriad pro"/>
              </a:rPr>
              <a:t>+ 9</a:t>
            </a:r>
            <a:r>
              <a:rPr lang="en-GB" sz="1100" baseline="30000" dirty="0" smtClean="0">
                <a:latin typeface="Miriad pro"/>
              </a:rPr>
              <a:t>th</a:t>
            </a:r>
            <a:r>
              <a:rPr lang="en-GB" sz="1100" dirty="0" smtClean="0">
                <a:latin typeface="Miriad pro"/>
              </a:rPr>
              <a:t> November 1938 an angry young Jewish student  shot a German diplomat in Paris.</a:t>
            </a:r>
          </a:p>
          <a:p>
            <a:r>
              <a:rPr lang="en-GB" sz="1100" dirty="0" smtClean="0">
                <a:latin typeface="Miriad pro"/>
              </a:rPr>
              <a:t>+ As revenge, Nazi leaders encouraged people to attack German Jews and smash up their shops, homes and synagogues.</a:t>
            </a:r>
          </a:p>
          <a:p>
            <a:r>
              <a:rPr lang="en-GB" sz="1100" dirty="0" smtClean="0">
                <a:latin typeface="Miriad pro"/>
              </a:rPr>
              <a:t>+ Police were told not to intervene.</a:t>
            </a:r>
          </a:p>
          <a:p>
            <a:r>
              <a:rPr lang="en-GB" sz="1100" dirty="0" smtClean="0">
                <a:latin typeface="Miriad pro"/>
              </a:rPr>
              <a:t>+ 91 Jews were dead</a:t>
            </a:r>
          </a:p>
          <a:p>
            <a:r>
              <a:rPr lang="en-GB" sz="1100" dirty="0" smtClean="0">
                <a:latin typeface="Miriad pro"/>
              </a:rPr>
              <a:t>+ Many streets littered with broken glass.</a:t>
            </a:r>
          </a:p>
          <a:p>
            <a:r>
              <a:rPr lang="en-GB" sz="1100" dirty="0" smtClean="0">
                <a:latin typeface="Miriad pro"/>
              </a:rPr>
              <a:t>+ The following months: 30,000 Jews were arrested and sent to concentration camps- life was about to get a whole lot worse!</a:t>
            </a:r>
          </a:p>
          <a:p>
            <a:endParaRPr lang="en-GB" sz="1100" dirty="0" smtClean="0">
              <a:latin typeface="Miriad pro"/>
            </a:endParaRPr>
          </a:p>
          <a:p>
            <a:endParaRPr lang="en-GB" sz="1100" u="sng" dirty="0" smtClean="0">
              <a:latin typeface="Miriad pro"/>
            </a:endParaRPr>
          </a:p>
          <a:p>
            <a:endParaRPr lang="en-GB" sz="1100" dirty="0" smtClean="0">
              <a:latin typeface="Miriad pro"/>
            </a:endParaRPr>
          </a:p>
          <a:p>
            <a:endParaRPr lang="en-GB" sz="1100" dirty="0" smtClean="0">
              <a:latin typeface="Miriad pro"/>
            </a:endParaRPr>
          </a:p>
          <a:p>
            <a:endParaRPr lang="en-GB" sz="1100" dirty="0" smtClean="0">
              <a:latin typeface="Miriad pro"/>
            </a:endParaRPr>
          </a:p>
          <a:p>
            <a:endParaRPr lang="en-GB" sz="1100" dirty="0" smtClean="0">
              <a:latin typeface="Miriad pro"/>
            </a:endParaRPr>
          </a:p>
          <a:p>
            <a:endParaRPr lang="en-GB" sz="1100" dirty="0" smtClean="0">
              <a:latin typeface="Miriad pro"/>
            </a:endParaRPr>
          </a:p>
          <a:p>
            <a:endParaRPr lang="en-GB" sz="1100" dirty="0" smtClean="0">
              <a:latin typeface="Miriad pro"/>
            </a:endParaRPr>
          </a:p>
          <a:p>
            <a:endParaRPr lang="en-GB" sz="1100" dirty="0" smtClean="0">
              <a:latin typeface="Miriad pro"/>
            </a:endParaRPr>
          </a:p>
          <a:p>
            <a:endParaRPr lang="en-GB" sz="1100" dirty="0" smtClean="0">
              <a:latin typeface="Miriad pro"/>
            </a:endParaRPr>
          </a:p>
          <a:p>
            <a:endParaRPr lang="en-GB" sz="1100" u="sng" dirty="0" smtClean="0">
              <a:latin typeface="Miriad pro"/>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79512" y="260648"/>
            <a:ext cx="4320480" cy="5001369"/>
          </a:xfrm>
          <a:prstGeom prst="rect">
            <a:avLst/>
          </a:prstGeom>
        </p:spPr>
        <p:txBody>
          <a:bodyPr wrap="square">
            <a:spAutoFit/>
          </a:bodyPr>
          <a:lstStyle/>
          <a:p>
            <a:pPr algn="ctr"/>
            <a:r>
              <a:rPr lang="en-GB" sz="1100" u="sng" dirty="0" smtClean="0">
                <a:latin typeface="Miriad pro"/>
              </a:rPr>
              <a:t>Other Groups Which Were Persecuted</a:t>
            </a:r>
          </a:p>
          <a:p>
            <a:r>
              <a:rPr lang="en-GB" sz="1100" u="sng" dirty="0" smtClean="0">
                <a:latin typeface="Miriad pro"/>
              </a:rPr>
              <a:t>Sterilisation Law:</a:t>
            </a:r>
          </a:p>
          <a:p>
            <a:r>
              <a:rPr lang="en-GB" sz="1100" dirty="0" smtClean="0">
                <a:latin typeface="Miriad pro"/>
              </a:rPr>
              <a:t>+ Allowed Nazis to sterilise (stop them from being able to have children) people with certain illnesses, like mental illnesses, hereditary diseases and physical disabilities. ‘Simple mindedness’ and ‘chronic alcoholism’.</a:t>
            </a:r>
          </a:p>
          <a:p>
            <a:r>
              <a:rPr lang="en-GB" sz="1100" dirty="0" smtClean="0">
                <a:latin typeface="Miriad pro"/>
              </a:rPr>
              <a:t>+ 1934-1945: nearly 700,000 men and women compulsorily sterilised.</a:t>
            </a:r>
          </a:p>
          <a:p>
            <a:r>
              <a:rPr lang="en-GB" sz="1100" u="sng" dirty="0" smtClean="0">
                <a:latin typeface="Miriad pro"/>
              </a:rPr>
              <a:t>Concentration Camps:</a:t>
            </a:r>
            <a:br>
              <a:rPr lang="en-GB" sz="1100" u="sng" dirty="0" smtClean="0">
                <a:latin typeface="Miriad pro"/>
              </a:rPr>
            </a:br>
            <a:r>
              <a:rPr lang="en-GB" sz="1100" dirty="0" smtClean="0">
                <a:latin typeface="Miriad pro"/>
              </a:rPr>
              <a:t>+ ‘Undesirables’ sent to concentration camps</a:t>
            </a:r>
          </a:p>
          <a:p>
            <a:r>
              <a:rPr lang="en-GB" sz="1100" dirty="0" smtClean="0">
                <a:latin typeface="Miriad pro"/>
              </a:rPr>
              <a:t>+ Prostitutes, homosexuals and juvenile delinquents</a:t>
            </a:r>
          </a:p>
          <a:p>
            <a:r>
              <a:rPr lang="en-GB" sz="1100" dirty="0" smtClean="0">
                <a:latin typeface="Miriad pro"/>
              </a:rPr>
              <a:t>+ 1938: Gypsies, tramps and beggars added to the list</a:t>
            </a:r>
          </a:p>
          <a:p>
            <a:r>
              <a:rPr lang="en-GB" sz="1100" u="sng" dirty="0" smtClean="0">
                <a:latin typeface="Miriad pro"/>
              </a:rPr>
              <a:t>Euthanasia Camps:</a:t>
            </a:r>
          </a:p>
          <a:p>
            <a:r>
              <a:rPr lang="en-GB" sz="1100" dirty="0" smtClean="0">
                <a:latin typeface="Miriad pro"/>
              </a:rPr>
              <a:t>+ From 1939: Nazis started to secretly exterminate the mentally ill in the euthanasia campaigns.</a:t>
            </a:r>
          </a:p>
          <a:p>
            <a:r>
              <a:rPr lang="en-GB" sz="1100" dirty="0" smtClean="0">
                <a:latin typeface="Miriad pro"/>
              </a:rPr>
              <a:t>+ Roughly 6,000 disabled babies, children and teenagers were murdered by starvation or lethal injection</a:t>
            </a:r>
          </a:p>
          <a:p>
            <a:r>
              <a:rPr lang="en-GB" sz="1100" u="sng" dirty="0" smtClean="0">
                <a:latin typeface="Miriad pro"/>
              </a:rPr>
              <a:t>Gypsies</a:t>
            </a:r>
          </a:p>
          <a:p>
            <a:r>
              <a:rPr lang="en-GB" sz="1100" dirty="0" smtClean="0">
                <a:latin typeface="Miriad pro"/>
              </a:rPr>
              <a:t>+ Around 30,000 in Germany</a:t>
            </a:r>
          </a:p>
          <a:p>
            <a:r>
              <a:rPr lang="en-GB" sz="1100" dirty="0" smtClean="0">
                <a:latin typeface="Miriad pro"/>
              </a:rPr>
              <a:t>+ Disliked because they were non-Aryan, threat to racial purity, homeless and workshy</a:t>
            </a:r>
          </a:p>
          <a:p>
            <a:r>
              <a:rPr lang="en-GB" sz="1100" dirty="0" smtClean="0">
                <a:latin typeface="Miriad pro"/>
              </a:rPr>
              <a:t>+ 1935: Nazis banned Germans and gypsies from marrying</a:t>
            </a:r>
          </a:p>
          <a:p>
            <a:r>
              <a:rPr lang="en-GB" sz="1100" dirty="0" smtClean="0">
                <a:latin typeface="Miriad pro"/>
              </a:rPr>
              <a:t>+ 3 years later: Decree for the ‘Struggle against the Gypsy Plague’ was issued- All Gypsies had to register with authorities.</a:t>
            </a:r>
          </a:p>
          <a:p>
            <a:endParaRPr lang="en-GB" sz="1100" dirty="0" smtClean="0">
              <a:latin typeface="Miriad pro"/>
            </a:endParaRPr>
          </a:p>
          <a:p>
            <a:r>
              <a:rPr lang="en-GB" sz="1100" dirty="0" smtClean="0">
                <a:latin typeface="Miriad pro"/>
              </a:rPr>
              <a:t>Nazis wanted ideal Germans who were ‘socially useful’. They had a job and contributed to the state. </a:t>
            </a:r>
          </a:p>
          <a:p>
            <a:endParaRPr lang="en-GB" sz="1100" dirty="0" smtClean="0">
              <a:latin typeface="Miriad pro"/>
            </a:endParaRPr>
          </a:p>
          <a:p>
            <a:endParaRPr lang="en-GB" sz="1100" u="sng" dirty="0" smtClean="0">
              <a:latin typeface="Miriad pro"/>
            </a:endParaRPr>
          </a:p>
        </p:txBody>
      </p:sp>
      <p:sp>
        <p:nvSpPr>
          <p:cNvPr id="8" name="Rectangle 7"/>
          <p:cNvSpPr/>
          <p:nvPr/>
        </p:nvSpPr>
        <p:spPr>
          <a:xfrm>
            <a:off x="4572000"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6" name="Straight Connector 5"/>
          <p:cNvCxnSpPr/>
          <p:nvPr/>
        </p:nvCxnSpPr>
        <p:spPr>
          <a:xfrm>
            <a:off x="179512" y="5013176"/>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Part two: Germany and the </a:t>
            </a:r>
            <a:r>
              <a:rPr lang="en-GB" b="1" dirty="0" smtClean="0"/>
              <a:t>Depression</a:t>
            </a:r>
            <a:endParaRPr lang="en-GB" dirty="0"/>
          </a:p>
        </p:txBody>
      </p:sp>
      <p:sp>
        <p:nvSpPr>
          <p:cNvPr id="3" name="Content Placeholder 2"/>
          <p:cNvSpPr>
            <a:spLocks noGrp="1"/>
          </p:cNvSpPr>
          <p:nvPr>
            <p:ph idx="1"/>
          </p:nvPr>
        </p:nvSpPr>
        <p:spPr>
          <a:xfrm>
            <a:off x="215516" y="1628800"/>
            <a:ext cx="8712968" cy="4958011"/>
          </a:xfrm>
        </p:spPr>
        <p:txBody>
          <a:bodyPr>
            <a:normAutofit fontScale="92500"/>
          </a:bodyPr>
          <a:lstStyle/>
          <a:p>
            <a:pPr lvl="0"/>
            <a:r>
              <a:rPr lang="en-GB" dirty="0" smtClean="0"/>
              <a:t>The </a:t>
            </a:r>
            <a:r>
              <a:rPr lang="en-GB" dirty="0"/>
              <a:t>impact of the Depression: growth in support for the Nazis and other extremist parties (1928–1932), including the role of the SA; Hitler’s appeal.</a:t>
            </a:r>
          </a:p>
          <a:p>
            <a:pPr lvl="0"/>
            <a:r>
              <a:rPr lang="en-GB" dirty="0"/>
              <a:t>The failure of Weimar democracy: election results; the role of Papen and Hindenburg and Hitler’s appointment as Chancellor.</a:t>
            </a:r>
          </a:p>
          <a:p>
            <a:pPr lvl="0"/>
            <a:r>
              <a:rPr lang="en-GB" dirty="0"/>
              <a:t>The establishment of Hitler’s dictatorship: the Reichstag Fire; the Enabling Act; elimination of political opposition; trade unions; Rohm and the Night of the Long Knives; Hitler becomes Führer.</a:t>
            </a:r>
          </a:p>
          <a:p>
            <a:endParaRPr lang="en-GB" dirty="0"/>
          </a:p>
        </p:txBody>
      </p:sp>
    </p:spTree>
    <p:extLst>
      <p:ext uri="{BB962C8B-B14F-4D97-AF65-F5344CB8AC3E}">
        <p14:creationId xmlns:p14="http://schemas.microsoft.com/office/powerpoint/2010/main" val="3383043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Part three: The experiences of Germans under the </a:t>
            </a:r>
            <a:r>
              <a:rPr lang="en-GB" b="1" dirty="0" smtClean="0"/>
              <a:t>Nazis</a:t>
            </a:r>
            <a:endParaRPr lang="en-GB" dirty="0"/>
          </a:p>
        </p:txBody>
      </p:sp>
      <p:sp>
        <p:nvSpPr>
          <p:cNvPr id="3" name="Content Placeholder 2"/>
          <p:cNvSpPr>
            <a:spLocks noGrp="1"/>
          </p:cNvSpPr>
          <p:nvPr>
            <p:ph idx="1"/>
          </p:nvPr>
        </p:nvSpPr>
        <p:spPr>
          <a:xfrm>
            <a:off x="179512" y="1600200"/>
            <a:ext cx="8784976" cy="4997152"/>
          </a:xfrm>
        </p:spPr>
        <p:txBody>
          <a:bodyPr>
            <a:normAutofit fontScale="85000" lnSpcReduction="20000"/>
          </a:bodyPr>
          <a:lstStyle/>
          <a:p>
            <a:pPr lvl="0"/>
            <a:r>
              <a:rPr lang="en-GB" dirty="0" smtClean="0"/>
              <a:t>Economic </a:t>
            </a:r>
            <a:r>
              <a:rPr lang="en-GB" dirty="0"/>
              <a:t>changes: benefits and drawbacks; employment; public works programmes; rearmament; self-sufficiency; the impact of war on the economy and the German people, including bombing, rationing, labour shortages, refugees.</a:t>
            </a:r>
          </a:p>
          <a:p>
            <a:pPr lvl="0"/>
            <a:r>
              <a:rPr lang="en-GB" dirty="0"/>
              <a:t>Social policy and practice: reasons for policies, practices and their impact on women, young people and youth groups; education; control of churches and religion; Aryan ideas, racial policy and persecution; the Final Solution.</a:t>
            </a:r>
          </a:p>
          <a:p>
            <a:pPr lvl="0"/>
            <a:r>
              <a:rPr lang="en-GB" dirty="0"/>
              <a:t>Control: Goebbels, the use of propaganda and censorship; Nazi culture; repression and the police state and the roles of Himmler, the SS and Gestapo; opposition and resistance, including White Rose group, Swing Youth, Edelweiss Pirates and July 1944 bomb plot.</a:t>
            </a:r>
          </a:p>
          <a:p>
            <a:endParaRPr lang="en-GB" dirty="0"/>
          </a:p>
        </p:txBody>
      </p:sp>
    </p:spTree>
    <p:extLst>
      <p:ext uri="{BB962C8B-B14F-4D97-AF65-F5344CB8AC3E}">
        <p14:creationId xmlns:p14="http://schemas.microsoft.com/office/powerpoint/2010/main" val="262393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Germany in 1890</a:t>
            </a:r>
            <a:endParaRPr lang="en-GB" dirty="0"/>
          </a:p>
        </p:txBody>
      </p:sp>
      <p:sp>
        <p:nvSpPr>
          <p:cNvPr id="3" name="Content Placeholder 2"/>
          <p:cNvSpPr>
            <a:spLocks noGrp="1"/>
          </p:cNvSpPr>
          <p:nvPr>
            <p:ph idx="1"/>
          </p:nvPr>
        </p:nvSpPr>
        <p:spPr>
          <a:xfrm>
            <a:off x="251520" y="1268760"/>
            <a:ext cx="8640960" cy="5400600"/>
          </a:xfrm>
        </p:spPr>
        <p:txBody>
          <a:bodyPr>
            <a:normAutofit fontScale="77500" lnSpcReduction="20000"/>
          </a:bodyPr>
          <a:lstStyle/>
          <a:p>
            <a:r>
              <a:rPr lang="en-GB" dirty="0"/>
              <a:t>Before 1870 Germany did not exist – a small collection of states were loosely linked by a common language and culture – the largest was </a:t>
            </a:r>
            <a:r>
              <a:rPr lang="en-GB" b="1" dirty="0"/>
              <a:t>Prussia</a:t>
            </a:r>
            <a:r>
              <a:rPr lang="en-GB" dirty="0"/>
              <a:t> who wanted to unite all of these states to become more powerful.</a:t>
            </a:r>
          </a:p>
          <a:p>
            <a:r>
              <a:rPr lang="en-GB" dirty="0"/>
              <a:t>By 1871 Prussia was </a:t>
            </a:r>
            <a:r>
              <a:rPr lang="en-GB" b="1" dirty="0"/>
              <a:t>unified</a:t>
            </a:r>
            <a:r>
              <a:rPr lang="en-GB" dirty="0"/>
              <a:t> and the new nation of Germany was formed and the King of Prussia became the new German Emperor – the </a:t>
            </a:r>
            <a:r>
              <a:rPr lang="en-GB" b="1" dirty="0"/>
              <a:t>Kaiser</a:t>
            </a:r>
            <a:r>
              <a:rPr lang="en-GB" dirty="0"/>
              <a:t>.</a:t>
            </a:r>
          </a:p>
          <a:p>
            <a:r>
              <a:rPr lang="en-GB" dirty="0"/>
              <a:t>The country shared a belief in </a:t>
            </a:r>
            <a:r>
              <a:rPr lang="en-GB" b="1" dirty="0"/>
              <a:t>Militarism</a:t>
            </a:r>
            <a:r>
              <a:rPr lang="en-GB" dirty="0"/>
              <a:t> (to have a strong army) and the Kaiser was it’s supreme commander. </a:t>
            </a:r>
          </a:p>
          <a:p>
            <a:r>
              <a:rPr lang="en-GB" dirty="0"/>
              <a:t>In 1888 Wilhelm became Kaiser – he wanted to make Germany as great as Britain with a big army and empire. He began </a:t>
            </a:r>
            <a:r>
              <a:rPr lang="en-GB" b="1" dirty="0"/>
              <a:t>industrialisation</a:t>
            </a:r>
            <a:r>
              <a:rPr lang="en-GB" dirty="0"/>
              <a:t> (building up Germany's industries and factories).</a:t>
            </a:r>
          </a:p>
          <a:p>
            <a:r>
              <a:rPr lang="en-GB" dirty="0"/>
              <a:t>By 1913 Germany was producing as much coal and steel as Britain and most of Europe's electrical goods and chemicals.</a:t>
            </a:r>
          </a:p>
          <a:p>
            <a:endParaRPr lang="en-GB" dirty="0"/>
          </a:p>
        </p:txBody>
      </p:sp>
    </p:spTree>
    <p:extLst>
      <p:ext uri="{BB962C8B-B14F-4D97-AF65-F5344CB8AC3E}">
        <p14:creationId xmlns:p14="http://schemas.microsoft.com/office/powerpoint/2010/main" val="4179381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0"/>
            <a:ext cx="8229600" cy="764704"/>
          </a:xfrm>
        </p:spPr>
        <p:txBody>
          <a:bodyPr>
            <a:normAutofit/>
          </a:bodyPr>
          <a:lstStyle/>
          <a:p>
            <a:r>
              <a:rPr lang="en-GB" sz="4000" dirty="0" smtClean="0"/>
              <a:t>Was Kaiser Wilhelm Autocratic?</a:t>
            </a:r>
            <a:endParaRPr lang="en-GB" sz="4000" dirty="0"/>
          </a:p>
        </p:txBody>
      </p:sp>
      <p:sp>
        <p:nvSpPr>
          <p:cNvPr id="3" name="Content Placeholder 2"/>
          <p:cNvSpPr>
            <a:spLocks noGrp="1"/>
          </p:cNvSpPr>
          <p:nvPr>
            <p:ph idx="1"/>
          </p:nvPr>
        </p:nvSpPr>
        <p:spPr>
          <a:xfrm>
            <a:off x="251520" y="620688"/>
            <a:ext cx="8712968" cy="5805264"/>
          </a:xfrm>
        </p:spPr>
        <p:txBody>
          <a:bodyPr>
            <a:noAutofit/>
          </a:bodyPr>
          <a:lstStyle/>
          <a:p>
            <a:pPr marL="0" indent="0">
              <a:buNone/>
            </a:pPr>
            <a:r>
              <a:rPr lang="en-US" sz="1350" dirty="0"/>
              <a:t>His position was that of a constitutional monarch – a King with a government. He was Head of State, but he could not send instructions to the Reichstag (Parliament), nor declare war, nor raise taxes, nor make laws. Instead Germany had an elected Parliament with a Chancellor (something like a Prime Minister but not a President) and a series of local government </a:t>
            </a:r>
            <a:r>
              <a:rPr lang="en-US" sz="1350" dirty="0" err="1"/>
              <a:t>organisations</a:t>
            </a:r>
            <a:r>
              <a:rPr lang="en-US" sz="1350" dirty="0"/>
              <a:t>, like councils. However, the Kaiser chose what the Reichstag debated and he also chose who should be Chancellor. The Army was under the control of the Imperial High Command which advised the Kaiser. A similar structure existed for the Imperial Navy. </a:t>
            </a:r>
            <a:br>
              <a:rPr lang="en-US" sz="1350" dirty="0"/>
            </a:br>
            <a:r>
              <a:rPr lang="en-US" sz="1350" dirty="0"/>
              <a:t/>
            </a:r>
            <a:br>
              <a:rPr lang="en-US" sz="1350" dirty="0"/>
            </a:br>
            <a:r>
              <a:rPr lang="en-US" sz="1350" dirty="0"/>
              <a:t>Kaiser Wilhelm II was regarded by most Germans as a father figure although he was quite young when he ascended the throne in 1888, at the age of 29. However, the high regard that most people had for his late father, the first Kaiser of the new Germany, meant that he followed a difficult act, so to speak. People wanted him to be a </a:t>
            </a:r>
            <a:r>
              <a:rPr lang="en-US" sz="1350" dirty="0" err="1" smtClean="0"/>
              <a:t>modernising</a:t>
            </a:r>
            <a:r>
              <a:rPr lang="en-US" sz="1350" dirty="0" smtClean="0"/>
              <a:t> </a:t>
            </a:r>
            <a:r>
              <a:rPr lang="en-US" sz="1350" dirty="0"/>
              <a:t>influence in social and national affairs. </a:t>
            </a:r>
            <a:br>
              <a:rPr lang="en-US" sz="1350" dirty="0"/>
            </a:br>
            <a:r>
              <a:rPr lang="en-US" sz="1350" dirty="0"/>
              <a:t/>
            </a:r>
            <a:br>
              <a:rPr lang="en-US" sz="1350" dirty="0"/>
            </a:br>
            <a:r>
              <a:rPr lang="en-US" sz="1350" dirty="0"/>
              <a:t>Almost immediately in his reign, the Chancellor Bismarck introduced legislation to limit trade unions and to prevent the formation of anything like a socialist movement, and certainly not a socialist party. After some months of debate in the Reichstag, and with the Kaiser, Bismarck was dismissed. This was seen by most Germans as a positive move away from Prussian militarism and towards a more modern social structure, similar to other European monarchies. Wilhelm seemed to have a more conciliatory attitude towards working people and their difficulties, he wanted to bring people together. In particular, he took sides with miners during a serious strike in 1889. He approved social security legislation, medical aid arrangements and a retirement pension scheme that was far ahead of anything else in Europe at the time. </a:t>
            </a:r>
            <a:br>
              <a:rPr lang="en-US" sz="1350" dirty="0"/>
            </a:br>
            <a:r>
              <a:rPr lang="en-US" sz="1350" dirty="0"/>
              <a:t/>
            </a:r>
            <a:br>
              <a:rPr lang="en-US" sz="1350" dirty="0"/>
            </a:br>
            <a:r>
              <a:rPr lang="en-US" sz="1350" dirty="0"/>
              <a:t>Then things began to change. Wilhelm seemed to become more reactionary and conservative in his approach to social problems and towards Germany's place in the world. Wilhelm wanted Germany to have "a place in the sun", he wanted it to be great and establish </a:t>
            </a:r>
            <a:r>
              <a:rPr lang="en-US" sz="1350" dirty="0" smtClean="0"/>
              <a:t>colonies around </a:t>
            </a:r>
            <a:r>
              <a:rPr lang="en-US" sz="1350" dirty="0"/>
              <a:t>the world by taking over other countries such as those held by the United Kingdom and France. Also, he promoted (could not order) a massive expansion of the German military, especially the navy. </a:t>
            </a:r>
            <a:br>
              <a:rPr lang="en-US" sz="1350" dirty="0"/>
            </a:br>
            <a:r>
              <a:rPr lang="en-US" sz="1350" dirty="0"/>
              <a:t/>
            </a:r>
            <a:br>
              <a:rPr lang="en-US" sz="1350" dirty="0"/>
            </a:br>
            <a:r>
              <a:rPr lang="en-US" sz="1350" dirty="0"/>
              <a:t>At that point, the German people viewed him with pride as a builder of a German Empire, but also with some fear and trepidation as a King trying to be a dictator. As the century came to an end, he was promoting increasing expenditure on military expansion at the expense of social spending and community improvement. He was refusing to sign laws to improve everyday life, but willingly signing off massive spending on ships and guns. </a:t>
            </a:r>
            <a:endParaRPr lang="en-GB" sz="1350" dirty="0"/>
          </a:p>
        </p:txBody>
      </p:sp>
    </p:spTree>
    <p:extLst>
      <p:ext uri="{BB962C8B-B14F-4D97-AF65-F5344CB8AC3E}">
        <p14:creationId xmlns:p14="http://schemas.microsoft.com/office/powerpoint/2010/main" val="424374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1987"/>
            <a:ext cx="8229600" cy="1143000"/>
          </a:xfrm>
        </p:spPr>
        <p:txBody>
          <a:bodyPr>
            <a:normAutofit/>
          </a:bodyPr>
          <a:lstStyle/>
          <a:p>
            <a:r>
              <a:rPr lang="en-GB" sz="3600" dirty="0" smtClean="0"/>
              <a:t>Industrialisation &amp; Socialisation</a:t>
            </a:r>
            <a:endParaRPr lang="en-GB" sz="3600" dirty="0"/>
          </a:p>
        </p:txBody>
      </p:sp>
      <p:sp>
        <p:nvSpPr>
          <p:cNvPr id="3" name="Content Placeholder 2"/>
          <p:cNvSpPr>
            <a:spLocks noGrp="1"/>
          </p:cNvSpPr>
          <p:nvPr>
            <p:ph idx="1"/>
          </p:nvPr>
        </p:nvSpPr>
        <p:spPr>
          <a:xfrm>
            <a:off x="251520" y="764704"/>
            <a:ext cx="8784976" cy="5832648"/>
          </a:xfrm>
        </p:spPr>
        <p:txBody>
          <a:bodyPr>
            <a:noAutofit/>
          </a:bodyPr>
          <a:lstStyle/>
          <a:p>
            <a:r>
              <a:rPr lang="en-GB" sz="1550" b="1" dirty="0"/>
              <a:t>Industrialisation</a:t>
            </a:r>
            <a:r>
              <a:rPr lang="en-GB" sz="1550" dirty="0"/>
              <a:t> = growth in the amount of factories </a:t>
            </a:r>
          </a:p>
          <a:p>
            <a:r>
              <a:rPr lang="en-GB" sz="1550" dirty="0"/>
              <a:t>The amount of factories and industry grew quickly under Kaiser Wilhelm II. For example, in 1880 Germany had only been making half the amount of steel Britain had, but by 1914 it was producing twice as much as Britain. Germany was also making one-third of the world’s electrical goods and its telephone system was more advanced than any other country. The engineering company’s like Bosch and Siemens were known worldwide and Germany was trading with lots of other countries.</a:t>
            </a:r>
          </a:p>
          <a:p>
            <a:r>
              <a:rPr lang="en-GB" sz="1550" dirty="0"/>
              <a:t>The population grew from just over 40million in 1871 to nearly 68 million in 1914 – this meant that there were more workers to work in the factories.</a:t>
            </a:r>
          </a:p>
          <a:p>
            <a:r>
              <a:rPr lang="en-GB" sz="1550" dirty="0"/>
              <a:t>Kaiser Wilhelm II and the rich people of Germany were very happy at the growth in industry and factories as it meant Germany was making more money and was becoming a very rich country. Kaiser Wilhelm II started spending this money on the army and navy – building lots of new weapons and ships.</a:t>
            </a:r>
          </a:p>
          <a:p>
            <a:r>
              <a:rPr lang="en-GB" sz="1550" dirty="0"/>
              <a:t>The business and factory owners became very rich and powerful and they did not want to lose their money or power. However, many of the workers in the factories were becoming unhappy as they weren’t paid a lot and they had to work long hours in horrible conditions as the factories were unsafe. Lots of workers joined trade unions and organised strikes and protests to try and change things.</a:t>
            </a:r>
          </a:p>
          <a:p>
            <a:r>
              <a:rPr lang="en-GB" sz="1550" dirty="0"/>
              <a:t>Many workers joined a new political party called the </a:t>
            </a:r>
            <a:r>
              <a:rPr lang="en-GB" sz="1550" b="1" dirty="0"/>
              <a:t>Social Democratic Party</a:t>
            </a:r>
            <a:r>
              <a:rPr lang="en-GB" sz="1550" dirty="0"/>
              <a:t> (SPD) who believed in socialism.</a:t>
            </a:r>
          </a:p>
          <a:p>
            <a:r>
              <a:rPr lang="en-GB" sz="1550" b="1" dirty="0"/>
              <a:t>Socialism</a:t>
            </a:r>
            <a:r>
              <a:rPr lang="en-GB" sz="1550" dirty="0"/>
              <a:t> = the wealth of a country should be spread equally among the people, not kept by the rich. </a:t>
            </a:r>
          </a:p>
          <a:p>
            <a:r>
              <a:rPr lang="en-GB" sz="1550" dirty="0"/>
              <a:t>The SPD hoped the Kaiser might share some of his power to let the Reichstag/parliament make some more decisions and give more money to the people and improving the rights and wages of the workers. Some Socialists wanted to rebel against the Kaiser and start revolution to take over Germany. Therefore, the rise in socialism was a big problem for the Kaiser as his rich businessmen friends did not want to lose money but the Kaiser faced a rebellion by the workers and could lose his job as Kaiser.</a:t>
            </a:r>
          </a:p>
          <a:p>
            <a:endParaRPr lang="en-GB" sz="1550" dirty="0"/>
          </a:p>
        </p:txBody>
      </p:sp>
    </p:spTree>
    <p:extLst>
      <p:ext uri="{BB962C8B-B14F-4D97-AF65-F5344CB8AC3E}">
        <p14:creationId xmlns:p14="http://schemas.microsoft.com/office/powerpoint/2010/main" val="114619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02630"/>
            <a:ext cx="8856984" cy="706090"/>
          </a:xfrm>
        </p:spPr>
        <p:txBody>
          <a:bodyPr>
            <a:noAutofit/>
          </a:bodyPr>
          <a:lstStyle/>
          <a:p>
            <a:r>
              <a:rPr lang="en-GB" sz="2800" b="1" u="sng" dirty="0"/>
              <a:t>Prussian Militarism and Navy Laws in Germany </a:t>
            </a:r>
            <a:r>
              <a:rPr lang="en-GB" sz="2800" b="1" u="sng" dirty="0" smtClean="0"/>
              <a:t>1890-1914</a:t>
            </a:r>
            <a:endParaRPr lang="en-GB" sz="2800" dirty="0"/>
          </a:p>
        </p:txBody>
      </p:sp>
      <p:sp>
        <p:nvSpPr>
          <p:cNvPr id="3" name="Content Placeholder 2"/>
          <p:cNvSpPr>
            <a:spLocks noGrp="1"/>
          </p:cNvSpPr>
          <p:nvPr>
            <p:ph idx="1"/>
          </p:nvPr>
        </p:nvSpPr>
        <p:spPr>
          <a:xfrm>
            <a:off x="179512" y="908720"/>
            <a:ext cx="8712968" cy="5251722"/>
          </a:xfrm>
        </p:spPr>
        <p:txBody>
          <a:bodyPr>
            <a:noAutofit/>
          </a:bodyPr>
          <a:lstStyle/>
          <a:p>
            <a:r>
              <a:rPr lang="en-GB" sz="1600" dirty="0" smtClean="0"/>
              <a:t>Kaiser </a:t>
            </a:r>
            <a:r>
              <a:rPr lang="en-GB" sz="1600" dirty="0"/>
              <a:t>Wilhelm II wanted to have a powerful navy to match the huge and powerful British navy. One of Wilhelm’s admirals agreed (</a:t>
            </a:r>
            <a:r>
              <a:rPr lang="en-GB" sz="1600" b="1" dirty="0"/>
              <a:t>Admiral von Tirpitz</a:t>
            </a:r>
            <a:r>
              <a:rPr lang="en-GB" sz="1600" dirty="0"/>
              <a:t>) who argued Germany needed large battleships to rival the British navy and if Germany had a large ship building program it would scare the British government and then the British would be more likely to let the Germans take over other smaller countries to build German colonies (new countries that Germany would own). Therefore, Admiral von Tirpitz became State Secretary of the Navy for Germany in 1897 and passed several laws called the </a:t>
            </a:r>
            <a:r>
              <a:rPr lang="en-GB" sz="1600" b="1" dirty="0"/>
              <a:t>Navy Laws</a:t>
            </a:r>
            <a:r>
              <a:rPr lang="en-GB" sz="1600" dirty="0"/>
              <a:t>. These new Navy Laws affected the lives of millions of Germans as well as the relationship between Britain and Germany as they </a:t>
            </a:r>
            <a:r>
              <a:rPr lang="en-GB" sz="1600" b="1" dirty="0"/>
              <a:t>wanted to make Germany great by increasing the size of the navy</a:t>
            </a:r>
            <a:r>
              <a:rPr lang="en-GB" sz="1600" dirty="0" smtClean="0"/>
              <a:t>.</a:t>
            </a:r>
            <a:endParaRPr lang="en-GB" sz="1600" dirty="0"/>
          </a:p>
          <a:p>
            <a:r>
              <a:rPr lang="en-GB" sz="1600" dirty="0"/>
              <a:t>The </a:t>
            </a:r>
            <a:r>
              <a:rPr lang="en-GB" sz="1600" b="1" dirty="0"/>
              <a:t>First Navy Law</a:t>
            </a:r>
            <a:r>
              <a:rPr lang="en-GB" sz="1600" dirty="0"/>
              <a:t> was passed in 1898 even though the Social Democratic Party (SPD) did not like it. The law allowed seven new battleships to be built in three years to add to the twelve Germany already had. It would not be as many as the British had but it was a start to the German navy becoming much stronger</a:t>
            </a:r>
            <a:r>
              <a:rPr lang="en-GB" sz="1600" dirty="0" smtClean="0"/>
              <a:t>.</a:t>
            </a:r>
            <a:endParaRPr lang="en-GB" sz="1600" dirty="0"/>
          </a:p>
          <a:p>
            <a:r>
              <a:rPr lang="en-GB" sz="1600" dirty="0"/>
              <a:t>In 1900 the </a:t>
            </a:r>
            <a:r>
              <a:rPr lang="en-GB" sz="1600" b="1" dirty="0"/>
              <a:t>Second Navy Law</a:t>
            </a:r>
            <a:r>
              <a:rPr lang="en-GB" sz="1600" dirty="0"/>
              <a:t> was passed and it increased the amount of battleships to 38. It was clear the Germans were not just looking to defend their coastline but were hoping to become a big naval force to rival Britain. In Germany this increase in battleships encouraged people to feel proud of Germany but also they started to fear and hate the British as they were competing with them</a:t>
            </a:r>
            <a:r>
              <a:rPr lang="en-GB" sz="1600" dirty="0" smtClean="0"/>
              <a:t>.</a:t>
            </a:r>
            <a:endParaRPr lang="en-GB" sz="1600" dirty="0"/>
          </a:p>
          <a:p>
            <a:r>
              <a:rPr lang="en-GB" sz="1600" dirty="0"/>
              <a:t>In the early 1900s </a:t>
            </a:r>
            <a:r>
              <a:rPr lang="en-GB" sz="1600" b="1" dirty="0"/>
              <a:t>more navy laws</a:t>
            </a:r>
            <a:r>
              <a:rPr lang="en-GB" sz="1600" dirty="0"/>
              <a:t> were passed to increase the size of the German navy, Britain was now competing with Germany to increase the size of their navy and a </a:t>
            </a:r>
            <a:r>
              <a:rPr lang="en-GB" sz="1600" b="1" dirty="0"/>
              <a:t>naval arms race</a:t>
            </a:r>
            <a:r>
              <a:rPr lang="en-GB" sz="1600" dirty="0"/>
              <a:t> started, as they were both racing/competing to have more weapons</a:t>
            </a:r>
            <a:r>
              <a:rPr lang="en-GB" sz="1600" dirty="0" smtClean="0"/>
              <a:t>.</a:t>
            </a:r>
            <a:endParaRPr lang="en-GB" sz="1600" dirty="0"/>
          </a:p>
          <a:p>
            <a:r>
              <a:rPr lang="en-GB" sz="1600" b="1" dirty="0"/>
              <a:t>Kaiser Wilhelm was very enthusiastic</a:t>
            </a:r>
            <a:r>
              <a:rPr lang="en-GB" sz="1600" dirty="0"/>
              <a:t> and thoroughly supported the increase in the German navy as he believed it would make Germany strong.</a:t>
            </a:r>
          </a:p>
          <a:p>
            <a:endParaRPr lang="en-GB" sz="1600" dirty="0"/>
          </a:p>
        </p:txBody>
      </p:sp>
    </p:spTree>
    <p:extLst>
      <p:ext uri="{BB962C8B-B14F-4D97-AF65-F5344CB8AC3E}">
        <p14:creationId xmlns:p14="http://schemas.microsoft.com/office/powerpoint/2010/main" val="1297040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49"/>
            <a:ext cx="8229600" cy="632737"/>
          </a:xfrm>
        </p:spPr>
        <p:txBody>
          <a:bodyPr>
            <a:normAutofit fontScale="90000"/>
          </a:bodyPr>
          <a:lstStyle/>
          <a:p>
            <a:r>
              <a:rPr lang="en-GB" sz="3600" dirty="0"/>
              <a:t>Impact of World War One</a:t>
            </a:r>
          </a:p>
        </p:txBody>
      </p:sp>
      <p:sp>
        <p:nvSpPr>
          <p:cNvPr id="3" name="Content Placeholder 2"/>
          <p:cNvSpPr>
            <a:spLocks noGrp="1"/>
          </p:cNvSpPr>
          <p:nvPr>
            <p:ph idx="1"/>
          </p:nvPr>
        </p:nvSpPr>
        <p:spPr>
          <a:xfrm>
            <a:off x="179512" y="623000"/>
            <a:ext cx="8784976" cy="6046360"/>
          </a:xfrm>
        </p:spPr>
        <p:txBody>
          <a:bodyPr>
            <a:normAutofit/>
          </a:bodyPr>
          <a:lstStyle/>
          <a:p>
            <a:r>
              <a:rPr lang="en-GB" sz="1520" dirty="0"/>
              <a:t>In August 1914 Germany and Austria went to war with Britain, France, Russia and other countries. </a:t>
            </a:r>
          </a:p>
          <a:p>
            <a:r>
              <a:rPr lang="en-GB" sz="1520" dirty="0"/>
              <a:t>When war broke out it was very popular in Germany as people were patriotic and thought it would end quickly.</a:t>
            </a:r>
          </a:p>
          <a:p>
            <a:r>
              <a:rPr lang="en-GB" sz="1520" dirty="0"/>
              <a:t>Instead soldiers were worn down by bombs, poisonous gas and machine guns and ordinary Germans started to suffer too.</a:t>
            </a:r>
          </a:p>
          <a:p>
            <a:r>
              <a:rPr lang="en-GB" sz="1520" dirty="0"/>
              <a:t>The war, and therefore, Kaiser Wilhelm started to become very unpopular with the German people. </a:t>
            </a:r>
            <a:r>
              <a:rPr lang="en-GB" sz="1520" dirty="0" smtClean="0"/>
              <a:t>The </a:t>
            </a:r>
            <a:r>
              <a:rPr lang="en-GB" sz="1520" dirty="0"/>
              <a:t>German Revolution or </a:t>
            </a:r>
            <a:r>
              <a:rPr lang="en-GB" sz="1520" b="1" dirty="0"/>
              <a:t>October Revolution</a:t>
            </a:r>
            <a:r>
              <a:rPr lang="en-GB" sz="1520" dirty="0"/>
              <a:t> was a rebellion (protest) of the German people at the end of the First World War that meant </a:t>
            </a:r>
            <a:r>
              <a:rPr lang="en-GB" sz="1520" b="1" dirty="0"/>
              <a:t>Germany's government</a:t>
            </a:r>
            <a:r>
              <a:rPr lang="en-GB" sz="1520" dirty="0"/>
              <a:t> was replaced with a </a:t>
            </a:r>
            <a:r>
              <a:rPr lang="en-GB" sz="1520" b="1" dirty="0"/>
              <a:t>republic</a:t>
            </a:r>
            <a:r>
              <a:rPr lang="en-GB" sz="1520" dirty="0"/>
              <a:t>. The revolution lasted from October 1918 until August 1919 when the new republic was made (a new type of government where people vote for people to be their leaders) the name of this new government was the </a:t>
            </a:r>
            <a:r>
              <a:rPr lang="en-GB" sz="1520" b="1" dirty="0"/>
              <a:t>Weimar Republic</a:t>
            </a:r>
            <a:r>
              <a:rPr lang="en-GB" sz="1520" dirty="0" smtClean="0"/>
              <a:t>.</a:t>
            </a:r>
            <a:endParaRPr lang="en-GB" sz="1520" dirty="0"/>
          </a:p>
          <a:p>
            <a:r>
              <a:rPr lang="en-GB" sz="1520" dirty="0"/>
              <a:t>The revolution started because Germany was losing the First World War and lots of people were unhappy in Germany because they had very little food. The first people to rebel were the German Navy because the Kaiser wanted them to fight a big battle with the British Royal Navy. The battle never took place. Instead of following the Kaiser’s orders to begin to fight the British, German sailors led a rebellion in the naval ports of Wilhelmshaven on 29 October 1918, followed by the Kiel rebellion in the first days of November. These rebellions spread across Germany as the people started to rebel and ultimately led to the start of a new type of government called a republic on 9 November 1918. Shortly after, </a:t>
            </a:r>
            <a:r>
              <a:rPr lang="en-GB" sz="1520" b="1" dirty="0"/>
              <a:t>Kaiser Wilhelm </a:t>
            </a:r>
            <a:r>
              <a:rPr lang="en-GB" sz="1520" b="1" dirty="0" smtClean="0"/>
              <a:t>II</a:t>
            </a:r>
            <a:r>
              <a:rPr lang="en-GB" sz="1520" b="1" dirty="0"/>
              <a:t> </a:t>
            </a:r>
            <a:r>
              <a:rPr lang="en-GB" sz="1520" b="1" dirty="0" smtClean="0"/>
              <a:t>abdicated </a:t>
            </a:r>
            <a:r>
              <a:rPr lang="en-GB" sz="1520" dirty="0"/>
              <a:t>(stood down as King) and fled the country</a:t>
            </a:r>
            <a:r>
              <a:rPr lang="en-GB" sz="1520" dirty="0" smtClean="0"/>
              <a:t>.</a:t>
            </a:r>
            <a:endParaRPr lang="en-GB" sz="1520" dirty="0"/>
          </a:p>
          <a:p>
            <a:r>
              <a:rPr lang="en-GB" sz="1520" dirty="0"/>
              <a:t>The </a:t>
            </a:r>
            <a:r>
              <a:rPr lang="en-GB" sz="1520" b="1" dirty="0"/>
              <a:t>Social Democratic Party</a:t>
            </a:r>
            <a:r>
              <a:rPr lang="en-GB" sz="1520" dirty="0"/>
              <a:t> (SPD) decided to start a new national assembly that would make a new government where people could vote for their leaders. They decided to call their new government the </a:t>
            </a:r>
            <a:r>
              <a:rPr lang="en-GB" sz="1520" b="1" dirty="0"/>
              <a:t>Weimar Republic</a:t>
            </a:r>
            <a:r>
              <a:rPr lang="en-GB" sz="1520" dirty="0"/>
              <a:t>. Elections for the new Weimar National Assembly were held on 19 January 1919. The revolution ended on 11 August 1919, when the </a:t>
            </a:r>
            <a:r>
              <a:rPr lang="en-GB" sz="1520" b="1" dirty="0"/>
              <a:t>Weimar Constitution </a:t>
            </a:r>
            <a:r>
              <a:rPr lang="en-GB" sz="1520" dirty="0"/>
              <a:t>(the new rules on how the government would work)</a:t>
            </a:r>
            <a:r>
              <a:rPr lang="en-GB" sz="1520" b="1" dirty="0"/>
              <a:t> </a:t>
            </a:r>
            <a:r>
              <a:rPr lang="en-GB" sz="1520" dirty="0"/>
              <a:t>started.</a:t>
            </a:r>
          </a:p>
          <a:p>
            <a:endParaRPr lang="en-GB" sz="1520" dirty="0"/>
          </a:p>
        </p:txBody>
      </p:sp>
    </p:spTree>
    <p:extLst>
      <p:ext uri="{BB962C8B-B14F-4D97-AF65-F5344CB8AC3E}">
        <p14:creationId xmlns:p14="http://schemas.microsoft.com/office/powerpoint/2010/main" val="1039737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TotalTime>
  <Words>7566</Words>
  <Application>Microsoft Office PowerPoint</Application>
  <PresentationFormat>On-screen Show (4:3)</PresentationFormat>
  <Paragraphs>713</Paragraphs>
  <Slides>23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Miriad Pro</vt:lpstr>
      <vt:lpstr>Miriad Pro</vt:lpstr>
      <vt:lpstr>Myriad pro</vt:lpstr>
      <vt:lpstr>Wingdings</vt:lpstr>
      <vt:lpstr>Office Theme</vt:lpstr>
      <vt:lpstr>1B Germany, 1890–1945: Democracy and dictatorship</vt:lpstr>
      <vt:lpstr>Part one: Germany and the growth of democracy</vt:lpstr>
      <vt:lpstr>Part two: Germany and the Depression</vt:lpstr>
      <vt:lpstr>Part three: The experiences of Germans under the Nazis</vt:lpstr>
      <vt:lpstr>Germany in 1890</vt:lpstr>
      <vt:lpstr>Was Kaiser Wilhelm Autocratic?</vt:lpstr>
      <vt:lpstr>Industrialisation &amp; Socialisation</vt:lpstr>
      <vt:lpstr>Prussian Militarism and Navy Laws in Germany 1890-1914</vt:lpstr>
      <vt:lpstr>Impact of World War One</vt:lpstr>
      <vt:lpstr>The new Weimar Republic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Charlotte</dc:creator>
  <cp:lastModifiedBy>Emily Griffin</cp:lastModifiedBy>
  <cp:revision>23</cp:revision>
  <dcterms:created xsi:type="dcterms:W3CDTF">2014-01-15T17:45:11Z</dcterms:created>
  <dcterms:modified xsi:type="dcterms:W3CDTF">2017-06-09T06:55:55Z</dcterms:modified>
</cp:coreProperties>
</file>