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20" r:id="rId2"/>
    <p:sldId id="256" r:id="rId3"/>
    <p:sldId id="318" r:id="rId4"/>
    <p:sldId id="296" r:id="rId5"/>
    <p:sldId id="302" r:id="rId6"/>
    <p:sldId id="310" r:id="rId7"/>
    <p:sldId id="315" r:id="rId8"/>
    <p:sldId id="313" r:id="rId9"/>
    <p:sldId id="299" r:id="rId10"/>
    <p:sldId id="312" r:id="rId11"/>
    <p:sldId id="314" r:id="rId12"/>
    <p:sldId id="294" r:id="rId13"/>
    <p:sldId id="322" r:id="rId14"/>
    <p:sldId id="321" r:id="rId15"/>
    <p:sldId id="32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B4B"/>
    <a:srgbClr val="FF6161"/>
    <a:srgbClr val="FF99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6910AA-CA45-438C-BCE3-802B81E93C1A}" type="datetimeFigureOut">
              <a:rPr lang="en-GB" smtClean="0"/>
              <a:pPr/>
              <a:t>20/03/2019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77A0A1-55E5-4DB8-A6ED-430F3BF2449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4676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7A0A1-55E5-4DB8-A6ED-430F3BF24496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5492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4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 userDrawn="1"/>
        </p:nvSpPr>
        <p:spPr>
          <a:xfrm>
            <a:off x="8059881" y="457200"/>
            <a:ext cx="1084119" cy="1447800"/>
          </a:xfrm>
          <a:prstGeom prst="rect">
            <a:avLst/>
          </a:prstGeom>
          <a:solidFill>
            <a:srgbClr val="92D050">
              <a:alpha val="44000"/>
            </a:srgbClr>
          </a:solidFill>
          <a:ln>
            <a:solidFill>
              <a:schemeClr val="tx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sz="1200" dirty="0"/>
              <a:t>1. To identify the gains and limitations of minority rights campaigns 1960-80</a:t>
            </a:r>
          </a:p>
        </p:txBody>
      </p:sp>
      <p:sp>
        <p:nvSpPr>
          <p:cNvPr id="8" name="Content Placeholder 2"/>
          <p:cNvSpPr txBox="1">
            <a:spLocks/>
          </p:cNvSpPr>
          <p:nvPr userDrawn="1"/>
        </p:nvSpPr>
        <p:spPr>
          <a:xfrm>
            <a:off x="8059878" y="1917700"/>
            <a:ext cx="1084119" cy="947738"/>
          </a:xfrm>
          <a:prstGeom prst="rect">
            <a:avLst/>
          </a:prstGeom>
          <a:solidFill>
            <a:schemeClr val="accent6">
              <a:lumMod val="75000"/>
              <a:alpha val="25000"/>
            </a:schemeClr>
          </a:solidFill>
          <a:ln>
            <a:solidFill>
              <a:schemeClr val="tx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sz="1200" dirty="0"/>
              <a:t>2. To weigh up the extent to which success was achieved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927" y="-1"/>
            <a:ext cx="8052953" cy="457201"/>
          </a:xfrm>
          <a:prstGeom prst="rect">
            <a:avLst/>
          </a:prstGeom>
          <a:solidFill>
            <a:schemeClr val="tx2">
              <a:lumMod val="20000"/>
              <a:lumOff val="80000"/>
              <a:alpha val="71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52500" lnSpcReduction="20000"/>
          </a:bodyPr>
          <a:lstStyle/>
          <a:p>
            <a:pPr algn="ctr"/>
            <a:r>
              <a:rPr lang="en-GB" sz="2800" u="sng" dirty="0"/>
              <a:t>How accurate is it to say that minority rights campaigns achieved considerable success in the years 1960–80?</a:t>
            </a:r>
          </a:p>
        </p:txBody>
      </p:sp>
      <p:sp>
        <p:nvSpPr>
          <p:cNvPr id="10" name="Content Placeholder 2"/>
          <p:cNvSpPr txBox="1">
            <a:spLocks/>
          </p:cNvSpPr>
          <p:nvPr userDrawn="1"/>
        </p:nvSpPr>
        <p:spPr>
          <a:xfrm>
            <a:off x="8059881" y="0"/>
            <a:ext cx="1097975" cy="457200"/>
          </a:xfrm>
          <a:prstGeom prst="rect">
            <a:avLst/>
          </a:prstGeom>
          <a:solidFill>
            <a:schemeClr val="bg1">
              <a:alpha val="42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8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LOs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</p:txBody>
      </p:sp>
      <p:sp>
        <p:nvSpPr>
          <p:cNvPr id="11" name="Content Placeholder 2"/>
          <p:cNvSpPr txBox="1">
            <a:spLocks/>
          </p:cNvSpPr>
          <p:nvPr userDrawn="1"/>
        </p:nvSpPr>
        <p:spPr>
          <a:xfrm>
            <a:off x="8059877" y="2865438"/>
            <a:ext cx="1084119" cy="1447800"/>
          </a:xfrm>
          <a:prstGeom prst="rect">
            <a:avLst/>
          </a:prstGeom>
          <a:solidFill>
            <a:srgbClr val="C00000">
              <a:alpha val="33000"/>
            </a:srgbClr>
          </a:solidFill>
          <a:ln>
            <a:solidFill>
              <a:schemeClr val="tx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sz="1200" dirty="0"/>
              <a:t>3. To compare and contrast the areas of success for each group to identify patterns </a:t>
            </a:r>
          </a:p>
        </p:txBody>
      </p:sp>
      <p:pic>
        <p:nvPicPr>
          <p:cNvPr id="12" name="Picture 3" descr="C:\Users\User\AppData\Local\Microsoft\Windows\Temporary Internet Files\Content.IE5\6SN8KSO3\MC900383586[1].wmf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659091" y="41355"/>
            <a:ext cx="509737" cy="683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Documents and Settings\MR\Local Settings\Temporary Internet Files\Content.IE5\RF3KTYH8\MC900383576[1].wmf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 rot="1864105">
            <a:off x="94778" y="52574"/>
            <a:ext cx="331458" cy="459447"/>
          </a:xfrm>
          <a:prstGeom prst="rect">
            <a:avLst/>
          </a:prstGeom>
          <a:noFill/>
        </p:spPr>
      </p:pic>
      <p:sp>
        <p:nvSpPr>
          <p:cNvPr id="14" name="Content Placeholder 2"/>
          <p:cNvSpPr txBox="1">
            <a:spLocks/>
          </p:cNvSpPr>
          <p:nvPr userDrawn="1"/>
        </p:nvSpPr>
        <p:spPr>
          <a:xfrm>
            <a:off x="8059877" y="4313238"/>
            <a:ext cx="1097979" cy="2544762"/>
          </a:xfrm>
          <a:prstGeom prst="rect">
            <a:avLst/>
          </a:prstGeom>
          <a:solidFill>
            <a:srgbClr val="7030A0">
              <a:alpha val="31000"/>
            </a:srgbClr>
          </a:solidFill>
          <a:ln>
            <a:solidFill>
              <a:schemeClr val="tx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sz="1600" b="1" u="sng" dirty="0"/>
              <a:t>Keywords</a:t>
            </a:r>
          </a:p>
          <a:p>
            <a:pPr marL="0" indent="0">
              <a:buFont typeface="Arial" pitchFamily="34" charset="0"/>
              <a:buNone/>
            </a:pPr>
            <a:r>
              <a:rPr lang="en-GB" sz="1600" b="1" u="none" dirty="0"/>
              <a:t>Kerner</a:t>
            </a:r>
          </a:p>
          <a:p>
            <a:pPr marL="0" indent="0">
              <a:buFont typeface="Arial" pitchFamily="34" charset="0"/>
              <a:buNone/>
            </a:pPr>
            <a:r>
              <a:rPr lang="en-GB" sz="1600" b="1" u="none" dirty="0"/>
              <a:t>Bakke</a:t>
            </a:r>
          </a:p>
          <a:p>
            <a:pPr marL="0" indent="0">
              <a:buFont typeface="Arial" pitchFamily="34" charset="0"/>
              <a:buNone/>
            </a:pPr>
            <a:r>
              <a:rPr lang="en-GB" sz="1600" b="1" u="none" dirty="0"/>
              <a:t>Affirmative action</a:t>
            </a:r>
          </a:p>
          <a:p>
            <a:pPr marL="0" indent="0">
              <a:buFont typeface="Arial" pitchFamily="34" charset="0"/>
              <a:buNone/>
            </a:pPr>
            <a:r>
              <a:rPr lang="en-GB" sz="1600" b="1" u="none" dirty="0"/>
              <a:t>Non-intervention</a:t>
            </a:r>
          </a:p>
          <a:p>
            <a:pPr marL="0" indent="0">
              <a:buFont typeface="Arial" pitchFamily="34" charset="0"/>
              <a:buNone/>
            </a:pPr>
            <a:r>
              <a:rPr lang="en-GB" sz="1600" b="1" u="none" dirty="0"/>
              <a:t>Alcatraz</a:t>
            </a:r>
          </a:p>
          <a:p>
            <a:pPr marL="0" indent="0">
              <a:buFont typeface="Arial" pitchFamily="34" charset="0"/>
              <a:buNone/>
            </a:pPr>
            <a:r>
              <a:rPr lang="en-GB" sz="1600" b="1" u="none" dirty="0"/>
              <a:t>Trail of Broken Treaties</a:t>
            </a:r>
          </a:p>
          <a:p>
            <a:pPr marL="0" indent="0">
              <a:buFont typeface="Arial" pitchFamily="34" charset="0"/>
              <a:buNone/>
            </a:pPr>
            <a:endParaRPr lang="en-GB" sz="1800" b="1" u="non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0B7B474-6FF2-4B15-A1DC-CDB658B8E5D3}"/>
              </a:ext>
            </a:extLst>
          </p:cNvPr>
          <p:cNvSpPr txBox="1"/>
          <p:nvPr/>
        </p:nvSpPr>
        <p:spPr>
          <a:xfrm>
            <a:off x="235040" y="2911139"/>
            <a:ext cx="7597118" cy="255454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200" b="1" dirty="0"/>
              <a:t>Do Now: Recap</a:t>
            </a:r>
          </a:p>
          <a:p>
            <a:endParaRPr lang="en-GB" sz="3200" b="1" dirty="0"/>
          </a:p>
          <a:p>
            <a:r>
              <a:rPr lang="en-GB" sz="3200" b="1" dirty="0"/>
              <a:t>Be prepared to feedback your responses to the 5 focus questions from Foner. </a:t>
            </a:r>
          </a:p>
          <a:p>
            <a:endParaRPr lang="en-GB" sz="3200" b="1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1B82A4A-8600-4F9E-8D1F-2FAF0E7EE1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85" y="590742"/>
            <a:ext cx="683380" cy="683380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9972118-2B08-49FB-B78D-B9D2B94D7D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02991" y="786268"/>
            <a:ext cx="2042838" cy="683379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algn="ctr"/>
            <a:fld id="{98B03907-9B36-45BC-884E-65B2099BCCE3}" type="datetime2">
              <a:rPr lang="en-GB" sz="2000" u="sng">
                <a:solidFill>
                  <a:schemeClr val="tx1"/>
                </a:solidFill>
              </a:rPr>
              <a:pPr algn="ctr"/>
              <a:t>Wednesday, 20 March 2019</a:t>
            </a:fld>
            <a:endParaRPr lang="en-GB" sz="1100" u="sng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EFDEA6-2F11-4CBD-A37B-4AC5DF554AEF}"/>
              </a:ext>
            </a:extLst>
          </p:cNvPr>
          <p:cNvSpPr txBox="1"/>
          <p:nvPr/>
        </p:nvSpPr>
        <p:spPr>
          <a:xfrm>
            <a:off x="3450325" y="1799076"/>
            <a:ext cx="3110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rgbClr val="008000"/>
                </a:solidFill>
                <a:cs typeface="Arial"/>
              </a:rPr>
              <a:t>Correct in green pen.</a:t>
            </a:r>
          </a:p>
        </p:txBody>
      </p:sp>
      <p:pic>
        <p:nvPicPr>
          <p:cNvPr id="9" name="Picture 8" descr="Hopstarter-Soft-Scraps-Pen-Green.ico">
            <a:extLst>
              <a:ext uri="{FF2B5EF4-FFF2-40B4-BE49-F238E27FC236}">
                <a16:creationId xmlns:a16="http://schemas.microsoft.com/office/drawing/2014/main" id="{5F7FDB75-4DD9-466C-B30F-0B74806039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181" y="1469647"/>
            <a:ext cx="1129648" cy="1129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998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7C6D8-E1A7-4187-A9EC-03F5DC76B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240" y="1219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How far do you agree that Hispanics had made significant gains in their fight for civil rights by 1980? [20]</a:t>
            </a:r>
            <a:br>
              <a:rPr lang="en-GB" dirty="0"/>
            </a:br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BEA62A5-9D9E-457D-B3D0-409777ED38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4459703"/>
              </p:ext>
            </p:extLst>
          </p:nvPr>
        </p:nvGraphicFramePr>
        <p:xfrm>
          <a:off x="403860" y="2743200"/>
          <a:ext cx="7391400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5700">
                  <a:extLst>
                    <a:ext uri="{9D8B030D-6E8A-4147-A177-3AD203B41FA5}">
                      <a16:colId xmlns:a16="http://schemas.microsoft.com/office/drawing/2014/main" val="2551083159"/>
                    </a:ext>
                  </a:extLst>
                </a:gridCol>
                <a:gridCol w="3695700">
                  <a:extLst>
                    <a:ext uri="{9D8B030D-6E8A-4147-A177-3AD203B41FA5}">
                      <a16:colId xmlns:a16="http://schemas.microsoft.com/office/drawing/2014/main" val="2071433803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Gains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Limitations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19293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2762291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6319812B-B214-495E-B8E0-7E3BA86F3EDE}"/>
              </a:ext>
            </a:extLst>
          </p:cNvPr>
          <p:cNvSpPr txBox="1">
            <a:spLocks/>
          </p:cNvSpPr>
          <p:nvPr/>
        </p:nvSpPr>
        <p:spPr>
          <a:xfrm>
            <a:off x="235550" y="4878558"/>
            <a:ext cx="7559709" cy="91791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00" u="sng" dirty="0"/>
              <a:t>Task: </a:t>
            </a:r>
            <a:endParaRPr lang="en-GB" sz="2800" dirty="0"/>
          </a:p>
          <a:p>
            <a:pPr algn="l"/>
            <a:r>
              <a:rPr lang="en-GB" sz="2800" dirty="0"/>
              <a:t>This time, use the </a:t>
            </a:r>
            <a:r>
              <a:rPr lang="en-GB" sz="2800" i="1" dirty="0"/>
              <a:t>Sanders </a:t>
            </a:r>
            <a:r>
              <a:rPr lang="en-GB" sz="2800" dirty="0"/>
              <a:t>handout.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D38B509-C159-420F-8224-A786CDAF53A4}"/>
              </a:ext>
            </a:extLst>
          </p:cNvPr>
          <p:cNvSpPr txBox="1">
            <a:spLocks/>
          </p:cNvSpPr>
          <p:nvPr/>
        </p:nvSpPr>
        <p:spPr>
          <a:xfrm>
            <a:off x="235550" y="5986975"/>
            <a:ext cx="7559709" cy="91791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00" u="sng" dirty="0"/>
              <a:t>Challenge:</a:t>
            </a:r>
          </a:p>
          <a:p>
            <a:pPr algn="l"/>
            <a:r>
              <a:rPr lang="en-GB" sz="2800" b="1" dirty="0"/>
              <a:t>Add further similarities and differences to your Venn diagram </a:t>
            </a:r>
          </a:p>
        </p:txBody>
      </p:sp>
    </p:spTree>
    <p:extLst>
      <p:ext uri="{BB962C8B-B14F-4D97-AF65-F5344CB8AC3E}">
        <p14:creationId xmlns:p14="http://schemas.microsoft.com/office/powerpoint/2010/main" val="227322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1" y="1295400"/>
            <a:ext cx="7317746" cy="4724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609600"/>
            <a:ext cx="175368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/>
              <a:t>Black Civil Rights experiences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62256" y="698584"/>
            <a:ext cx="175368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/>
              <a:t>Hispanic and Native American experiences</a:t>
            </a:r>
          </a:p>
        </p:txBody>
      </p:sp>
    </p:spTree>
    <p:extLst>
      <p:ext uri="{BB962C8B-B14F-4D97-AF65-F5344CB8AC3E}">
        <p14:creationId xmlns:p14="http://schemas.microsoft.com/office/powerpoint/2010/main" val="138941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1794" y="2181255"/>
            <a:ext cx="2393123" cy="1066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Agree</a:t>
            </a:r>
          </a:p>
        </p:txBody>
      </p:sp>
      <p:pic>
        <p:nvPicPr>
          <p:cNvPr id="10242" name="Picture 2" descr="http://www.depfencing.co.uk/wp-content/uploads/2013/04/White-Picket-Fence-0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69897"/>
            <a:ext cx="2190750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depfencing.co.uk/wp-content/uploads/2013/04/White-Picket-Fence-0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3769897"/>
            <a:ext cx="2190750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depfencing.co.uk/wp-content/uploads/2013/04/White-Picket-Fence-0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3769897"/>
            <a:ext cx="2190750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depfencing.co.uk/wp-content/uploads/2013/04/White-Picket-Fence-00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07"/>
          <a:stretch/>
        </p:blipFill>
        <p:spPr bwMode="auto">
          <a:xfrm>
            <a:off x="6572250" y="3757197"/>
            <a:ext cx="1504950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4600" y="3248055"/>
            <a:ext cx="388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You cannot sit on the fence!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9530" y="5321300"/>
            <a:ext cx="2379492" cy="1066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Disagree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506719" y="5334000"/>
            <a:ext cx="2379492" cy="1066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Strongly Disagree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455919" y="2181255"/>
            <a:ext cx="2379492" cy="1066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Strongly Agree</a:t>
            </a:r>
          </a:p>
        </p:txBody>
      </p:sp>
      <p:sp>
        <p:nvSpPr>
          <p:cNvPr id="2" name="Rectangle 1"/>
          <p:cNvSpPr/>
          <p:nvPr/>
        </p:nvSpPr>
        <p:spPr>
          <a:xfrm>
            <a:off x="188143" y="609600"/>
            <a:ext cx="7644911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“Black Civil Rights campaigns achieved considerable success in the years 1960–80”. How far do you agree with this statement?</a:t>
            </a:r>
          </a:p>
        </p:txBody>
      </p:sp>
    </p:spTree>
    <p:extLst>
      <p:ext uri="{BB962C8B-B14F-4D97-AF65-F5344CB8AC3E}">
        <p14:creationId xmlns:p14="http://schemas.microsoft.com/office/powerpoint/2010/main" val="187899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319812B-B214-495E-B8E0-7E3BA86F3EDE}"/>
              </a:ext>
            </a:extLst>
          </p:cNvPr>
          <p:cNvSpPr txBox="1">
            <a:spLocks/>
          </p:cNvSpPr>
          <p:nvPr/>
        </p:nvSpPr>
        <p:spPr>
          <a:xfrm>
            <a:off x="319705" y="706047"/>
            <a:ext cx="7559709" cy="218955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00" u="sng" dirty="0"/>
              <a:t>Task: </a:t>
            </a:r>
          </a:p>
          <a:p>
            <a:pPr algn="l"/>
            <a:endParaRPr lang="en-GB" sz="2800" dirty="0"/>
          </a:p>
          <a:p>
            <a:pPr algn="l"/>
            <a:r>
              <a:rPr lang="en-GB" sz="2800" dirty="0"/>
              <a:t>This time, use the summary hand out to ADD to your existing notes in a different colour. </a:t>
            </a:r>
          </a:p>
          <a:p>
            <a:pPr algn="l"/>
            <a:endParaRPr lang="en-GB" sz="2800" dirty="0"/>
          </a:p>
          <a:p>
            <a:pPr algn="l"/>
            <a:r>
              <a:rPr lang="en-GB" sz="2800" dirty="0"/>
              <a:t>Why is this useful?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D38B509-C159-420F-8224-A786CDAF53A4}"/>
              </a:ext>
            </a:extLst>
          </p:cNvPr>
          <p:cNvSpPr txBox="1">
            <a:spLocks/>
          </p:cNvSpPr>
          <p:nvPr/>
        </p:nvSpPr>
        <p:spPr>
          <a:xfrm>
            <a:off x="319705" y="3276600"/>
            <a:ext cx="7559709" cy="3200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00" u="sng" dirty="0"/>
              <a:t>Challenge:</a:t>
            </a:r>
          </a:p>
          <a:p>
            <a:pPr algn="l"/>
            <a:r>
              <a:rPr lang="en-GB" sz="2800" b="1" dirty="0"/>
              <a:t>Colour code / code with letters similarities and differences in:</a:t>
            </a:r>
          </a:p>
          <a:p>
            <a:pPr algn="l"/>
            <a:endParaRPr lang="en-GB" sz="2800" b="1" dirty="0"/>
          </a:p>
          <a:p>
            <a:pPr marL="457200" indent="-457200" algn="l">
              <a:buFontTx/>
              <a:buChar char="-"/>
            </a:pPr>
            <a:r>
              <a:rPr lang="en-GB" sz="2800" b="1" dirty="0"/>
              <a:t>Economic status</a:t>
            </a:r>
          </a:p>
          <a:p>
            <a:pPr marL="457200" indent="-457200" algn="l">
              <a:buFontTx/>
              <a:buChar char="-"/>
            </a:pPr>
            <a:r>
              <a:rPr lang="en-GB" sz="2800" b="1" dirty="0"/>
              <a:t>Political status and recognition</a:t>
            </a:r>
          </a:p>
          <a:p>
            <a:pPr marL="457200" indent="-457200" algn="l">
              <a:buFontTx/>
              <a:buChar char="-"/>
            </a:pPr>
            <a:r>
              <a:rPr lang="en-GB" sz="2800" b="1" dirty="0"/>
              <a:t>Legal gains / discrimination</a:t>
            </a:r>
          </a:p>
          <a:p>
            <a:pPr marL="457200" indent="-457200" algn="l">
              <a:buFontTx/>
              <a:buChar char="-"/>
            </a:pPr>
            <a:r>
              <a:rPr lang="en-GB" sz="2800" b="1" dirty="0"/>
              <a:t>Social gains / problems </a:t>
            </a:r>
          </a:p>
        </p:txBody>
      </p:sp>
    </p:spTree>
    <p:extLst>
      <p:ext uri="{BB962C8B-B14F-4D97-AF65-F5344CB8AC3E}">
        <p14:creationId xmlns:p14="http://schemas.microsoft.com/office/powerpoint/2010/main" val="121382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7D416-EE88-4A10-8BF9-E7C9AB05C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64268" y="334963"/>
            <a:ext cx="8229600" cy="1143000"/>
          </a:xfrm>
        </p:spPr>
        <p:txBody>
          <a:bodyPr/>
          <a:lstStyle/>
          <a:p>
            <a:r>
              <a:rPr lang="en-GB" dirty="0"/>
              <a:t>June 2018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673229-DB6F-4AAC-A833-CD09433BEA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176AF2-3A30-46F6-84B6-014E5C634A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00" t="20356" r="24167" b="9980"/>
          <a:stretch/>
        </p:blipFill>
        <p:spPr>
          <a:xfrm>
            <a:off x="152400" y="1539081"/>
            <a:ext cx="7812932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07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C2D77-B32A-433D-8F8D-473CC2C7B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Sample material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567D4D-B91D-4B5A-969C-76A6A4D780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34290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Use the mark scheme to plan your answer.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Homework: Create a </a:t>
            </a:r>
            <a:r>
              <a:rPr lang="en-GB" u="sng" dirty="0"/>
              <a:t>detailed</a:t>
            </a:r>
            <a:r>
              <a:rPr lang="en-GB" dirty="0"/>
              <a:t> plan for this question. </a:t>
            </a:r>
          </a:p>
          <a:p>
            <a:pPr marL="0" indent="0">
              <a:buNone/>
            </a:pPr>
            <a:r>
              <a:rPr lang="en-GB" dirty="0" err="1" smtClean="0"/>
              <a:t>Foner</a:t>
            </a:r>
            <a:r>
              <a:rPr lang="en-GB" dirty="0" smtClean="0"/>
              <a:t> reading. Be prepared to answer the 5 focus questions. </a:t>
            </a:r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8C5A373-EC34-4FBC-BACE-27616A3383F9}"/>
              </a:ext>
            </a:extLst>
          </p:cNvPr>
          <p:cNvSpPr txBox="1">
            <a:spLocks/>
          </p:cNvSpPr>
          <p:nvPr/>
        </p:nvSpPr>
        <p:spPr>
          <a:xfrm>
            <a:off x="1066800" y="1417638"/>
            <a:ext cx="6096000" cy="157660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u="sng" dirty="0"/>
              <a:t>How accurate is it to say that minority rights campaigns achieved considerable success in the years 1960–80? [20]</a:t>
            </a:r>
          </a:p>
        </p:txBody>
      </p:sp>
    </p:spTree>
    <p:extLst>
      <p:ext uri="{BB962C8B-B14F-4D97-AF65-F5344CB8AC3E}">
        <p14:creationId xmlns:p14="http://schemas.microsoft.com/office/powerpoint/2010/main" val="289229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304800" y="5001491"/>
            <a:ext cx="6986737" cy="609600"/>
          </a:xfrm>
          <a:prstGeom prst="rect">
            <a:avLst/>
          </a:prstGeom>
          <a:solidFill>
            <a:srgbClr val="FF4B4B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dirty="0"/>
              <a:t>3. To compare and contrast the areas of success for each group to identify patterns 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04800" y="4391891"/>
            <a:ext cx="6986737" cy="609600"/>
          </a:xfrm>
          <a:prstGeom prst="rect">
            <a:avLst/>
          </a:prstGeom>
          <a:solidFill>
            <a:srgbClr val="FF9953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dirty="0"/>
              <a:t>2. To weigh up the extent to which success was achieved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19553" y="694347"/>
            <a:ext cx="6096000" cy="157660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u="sng" dirty="0"/>
              <a:t>How accurate is it to say that minority rights campaigns achieved considerable success in the years 1960–80? [20]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04800" y="3810000"/>
            <a:ext cx="6986737" cy="6096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dirty="0"/>
              <a:t>1. To identify the gains and limitations of minority rights campaigns 1960-80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429000" y="3352800"/>
            <a:ext cx="1266824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tx1"/>
                </a:solidFill>
              </a:rPr>
              <a:t>LOs:</a:t>
            </a:r>
          </a:p>
        </p:txBody>
      </p:sp>
      <p:pic>
        <p:nvPicPr>
          <p:cNvPr id="10" name="Picture 3" descr="C:\Users\User\AppData\Local\Microsoft\Windows\Temporary Internet Files\Content.IE5\6SN8KSO3\MC90038358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81799" y="5400838"/>
            <a:ext cx="914400" cy="1226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Documents and Settings\MR\Local Settings\Temporary Internet Files\Content.IE5\RF3KTYH8\MC90038357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64105">
            <a:off x="171008" y="859497"/>
            <a:ext cx="1041226" cy="1443284"/>
          </a:xfrm>
          <a:prstGeom prst="rect">
            <a:avLst/>
          </a:prstGeom>
          <a:noFill/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F9C16225-3BC0-4A1C-9A56-4DFD620A620A}"/>
              </a:ext>
            </a:extLst>
          </p:cNvPr>
          <p:cNvCxnSpPr/>
          <p:nvPr/>
        </p:nvCxnSpPr>
        <p:spPr>
          <a:xfrm flipV="1">
            <a:off x="1012908" y="2337443"/>
            <a:ext cx="457200" cy="3809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E6B3462A-7BD4-4EBB-AE73-F513747637B5}"/>
              </a:ext>
            </a:extLst>
          </p:cNvPr>
          <p:cNvSpPr txBox="1"/>
          <p:nvPr/>
        </p:nvSpPr>
        <p:spPr>
          <a:xfrm>
            <a:off x="457200" y="2628901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/>
              <a:t>underlined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948794-711F-4B13-969E-A550B7B04BD5}"/>
              </a:ext>
            </a:extLst>
          </p:cNvPr>
          <p:cNvSpPr txBox="1"/>
          <p:nvPr/>
        </p:nvSpPr>
        <p:spPr>
          <a:xfrm>
            <a:off x="5638799" y="247063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/>
              <a:t>It’s a question, so it needs a ?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BB1F146-08B2-4AF0-AB51-E58E99FA51E6}"/>
              </a:ext>
            </a:extLst>
          </p:cNvPr>
          <p:cNvCxnSpPr>
            <a:cxnSpLocks/>
          </p:cNvCxnSpPr>
          <p:nvPr/>
        </p:nvCxnSpPr>
        <p:spPr>
          <a:xfrm flipH="1" flipV="1">
            <a:off x="6477000" y="2187816"/>
            <a:ext cx="472509" cy="381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118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23" y="1700043"/>
            <a:ext cx="7536811" cy="48658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696770"/>
            <a:ext cx="175368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/>
              <a:t>Black Civil Rights experiences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06959" y="696769"/>
            <a:ext cx="175368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/>
              <a:t>Hispanic, Native American experiences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1160E32-2947-4F6D-8D1A-50E5BEEB7093}"/>
              </a:ext>
            </a:extLst>
          </p:cNvPr>
          <p:cNvSpPr txBox="1">
            <a:spLocks/>
          </p:cNvSpPr>
          <p:nvPr/>
        </p:nvSpPr>
        <p:spPr>
          <a:xfrm>
            <a:off x="154745" y="1212263"/>
            <a:ext cx="7696200" cy="5078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u="sng" dirty="0"/>
              <a:t>What are the similarities and differences we identified in the 1960s?</a:t>
            </a:r>
          </a:p>
        </p:txBody>
      </p:sp>
    </p:spTree>
    <p:extLst>
      <p:ext uri="{BB962C8B-B14F-4D97-AF65-F5344CB8AC3E}">
        <p14:creationId xmlns:p14="http://schemas.microsoft.com/office/powerpoint/2010/main" val="153024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E892A-F283-4BB7-AE70-73F2BE30B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75574-2C49-4F2D-A33F-FCB1522899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0B64A3-A133-4455-8003-73D55B0349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230" t="39865" r="10436" b="8257"/>
          <a:stretch/>
        </p:blipFill>
        <p:spPr>
          <a:xfrm>
            <a:off x="76200" y="751766"/>
            <a:ext cx="7894943" cy="336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8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u="sng" dirty="0"/>
              <a:t>Political and legal status</a:t>
            </a:r>
            <a:endParaRPr lang="en-GB" dirty="0"/>
          </a:p>
          <a:p>
            <a:pPr marL="0" indent="0">
              <a:buNone/>
            </a:pPr>
            <a:endParaRPr lang="en-GB" u="sng" dirty="0"/>
          </a:p>
          <a:p>
            <a:pPr marL="0" indent="0">
              <a:buNone/>
            </a:pPr>
            <a:endParaRPr lang="en-GB" u="sng" dirty="0"/>
          </a:p>
          <a:p>
            <a:pPr marL="0" indent="0">
              <a:buNone/>
            </a:pPr>
            <a:r>
              <a:rPr lang="en-GB" u="sng" dirty="0"/>
              <a:t>social status</a:t>
            </a:r>
            <a:r>
              <a:rPr lang="en-GB" dirty="0"/>
              <a:t> </a:t>
            </a:r>
          </a:p>
          <a:p>
            <a:pPr marL="0" indent="0">
              <a:buNone/>
            </a:pPr>
            <a:endParaRPr lang="en-GB" u="sng" dirty="0"/>
          </a:p>
          <a:p>
            <a:pPr marL="0" indent="0">
              <a:buNone/>
            </a:pPr>
            <a:endParaRPr lang="en-GB" u="sng" dirty="0"/>
          </a:p>
          <a:p>
            <a:pPr marL="0" indent="0">
              <a:buNone/>
            </a:pPr>
            <a:r>
              <a:rPr lang="en-GB" u="sng" dirty="0"/>
              <a:t>economic status</a:t>
            </a:r>
            <a:r>
              <a:rPr lang="en-GB" dirty="0"/>
              <a:t> </a:t>
            </a:r>
          </a:p>
        </p:txBody>
      </p:sp>
      <p:pic>
        <p:nvPicPr>
          <p:cNvPr id="4098" name="Picture 2" descr="http://sweetclipart.com/multisite/sweetclipart/files/gave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143155"/>
            <a:ext cx="2286000" cy="1277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clipartbest.com/cliparts/aTe/pxX/aTepxXqT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354" y="2438400"/>
            <a:ext cx="2141670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http://images.clipartpanda.com/giving-money-clipart-dT7e5Lzbc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669" y="4516531"/>
            <a:ext cx="2912216" cy="183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07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6A832-D874-4D3D-A560-5B36D5F23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6200" y="436098"/>
            <a:ext cx="8229600" cy="1143000"/>
          </a:xfrm>
        </p:spPr>
        <p:txBody>
          <a:bodyPr/>
          <a:lstStyle/>
          <a:p>
            <a:r>
              <a:rPr lang="en-GB" u="sng" dirty="0"/>
              <a:t>Native American Campaigns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8E5ABF-F03C-48B9-8FDC-ABA24C1022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614267"/>
            <a:ext cx="7315200" cy="4807635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n-GB" sz="2400" dirty="0"/>
              <a:t>Litigation e.g. Montana Northern Cheyenne reservation renegotiation of mineral rights, Washington ‘fish-in’. </a:t>
            </a:r>
          </a:p>
          <a:p>
            <a:endParaRPr lang="en-GB" sz="2400" dirty="0"/>
          </a:p>
          <a:p>
            <a:r>
              <a:rPr lang="en-GB" sz="2400" dirty="0"/>
              <a:t>Red Power – when AIM monitored police, NA in jail by 60%; 1967 ‘reoccupation’ of Alcatraz island; 1973 Wounded Knee Pine Ridge occupation </a:t>
            </a:r>
          </a:p>
          <a:p>
            <a:endParaRPr lang="en-GB" sz="2400" dirty="0"/>
          </a:p>
          <a:p>
            <a:r>
              <a:rPr lang="en-GB" sz="2400" dirty="0"/>
              <a:t>‘Indian Bill of Rights’ within 1968 CRA</a:t>
            </a:r>
          </a:p>
          <a:p>
            <a:endParaRPr lang="en-GB" sz="2400" dirty="0"/>
          </a:p>
          <a:p>
            <a:r>
              <a:rPr lang="en-GB" sz="2400" dirty="0"/>
              <a:t>Johnson’s War on Poverty may have encouraged dependency</a:t>
            </a:r>
          </a:p>
          <a:p>
            <a:endParaRPr lang="en-GB" sz="2400" dirty="0"/>
          </a:p>
          <a:p>
            <a:r>
              <a:rPr lang="en-GB" sz="2400" dirty="0"/>
              <a:t>Still amongst poorest Americans 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25253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7C6D8-E1A7-4187-A9EC-03F5DC76B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240" y="1219200"/>
            <a:ext cx="8229600" cy="1143000"/>
          </a:xfrm>
        </p:spPr>
        <p:txBody>
          <a:bodyPr>
            <a:noAutofit/>
          </a:bodyPr>
          <a:lstStyle/>
          <a:p>
            <a:r>
              <a:rPr lang="en-GB" sz="3600" dirty="0"/>
              <a:t>How far do you agree that Native Americans had made significant gains in their fight for civil rights by 1980? [20]</a:t>
            </a:r>
            <a:br>
              <a:rPr lang="en-GB" sz="3600" dirty="0"/>
            </a:br>
            <a:endParaRPr lang="en-GB" sz="36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BEA62A5-9D9E-457D-B3D0-409777ED38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9785329"/>
              </p:ext>
            </p:extLst>
          </p:nvPr>
        </p:nvGraphicFramePr>
        <p:xfrm>
          <a:off x="373380" y="2362200"/>
          <a:ext cx="7391400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5700">
                  <a:extLst>
                    <a:ext uri="{9D8B030D-6E8A-4147-A177-3AD203B41FA5}">
                      <a16:colId xmlns:a16="http://schemas.microsoft.com/office/drawing/2014/main" val="2551083159"/>
                    </a:ext>
                  </a:extLst>
                </a:gridCol>
                <a:gridCol w="3695700">
                  <a:extLst>
                    <a:ext uri="{9D8B030D-6E8A-4147-A177-3AD203B41FA5}">
                      <a16:colId xmlns:a16="http://schemas.microsoft.com/office/drawing/2014/main" val="2071433803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Gains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Limitations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19293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2762291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6319812B-B214-495E-B8E0-7E3BA86F3EDE}"/>
              </a:ext>
            </a:extLst>
          </p:cNvPr>
          <p:cNvSpPr txBox="1">
            <a:spLocks/>
          </p:cNvSpPr>
          <p:nvPr/>
        </p:nvSpPr>
        <p:spPr>
          <a:xfrm>
            <a:off x="235551" y="5200991"/>
            <a:ext cx="7559709" cy="135572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00" u="sng" dirty="0"/>
              <a:t>Task: </a:t>
            </a:r>
            <a:endParaRPr lang="en-GB" sz="2800" dirty="0"/>
          </a:p>
          <a:p>
            <a:pPr algn="l"/>
            <a:r>
              <a:rPr lang="en-GB" sz="2800" dirty="0"/>
              <a:t>Use the A4 handout to list examples of success / lack of success.</a:t>
            </a:r>
          </a:p>
        </p:txBody>
      </p:sp>
    </p:spTree>
    <p:extLst>
      <p:ext uri="{BB962C8B-B14F-4D97-AF65-F5344CB8AC3E}">
        <p14:creationId xmlns:p14="http://schemas.microsoft.com/office/powerpoint/2010/main" val="164937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map of usa">
            <a:extLst>
              <a:ext uri="{FF2B5EF4-FFF2-40B4-BE49-F238E27FC236}">
                <a16:creationId xmlns:a16="http://schemas.microsoft.com/office/drawing/2014/main" id="{53A65F64-8AB9-4DB8-B3D0-F7419E51A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013738"/>
            <a:ext cx="4938932" cy="300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20DC58E-FC5D-4BDA-96B0-28ADFCF2BB23}"/>
              </a:ext>
            </a:extLst>
          </p:cNvPr>
          <p:cNvSpPr txBox="1"/>
          <p:nvPr/>
        </p:nvSpPr>
        <p:spPr>
          <a:xfrm>
            <a:off x="152400" y="685800"/>
            <a:ext cx="411480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Hispanic = Spanish speaking background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9B58FD-AC1F-4859-B92D-D4AECF383C14}"/>
              </a:ext>
            </a:extLst>
          </p:cNvPr>
          <p:cNvSpPr txBox="1"/>
          <p:nvPr/>
        </p:nvSpPr>
        <p:spPr>
          <a:xfrm>
            <a:off x="4876802" y="896176"/>
            <a:ext cx="2666998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Puerto Ricans = Poor areas of Northern cities, especially Chicago and NYC.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E42ED9-BE6D-45EC-A96D-AE11734ADC36}"/>
              </a:ext>
            </a:extLst>
          </p:cNvPr>
          <p:cNvSpPr txBox="1"/>
          <p:nvPr/>
        </p:nvSpPr>
        <p:spPr>
          <a:xfrm>
            <a:off x="6430110" y="4509754"/>
            <a:ext cx="1295398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Cubans = Florida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BFF8C9-8E94-4063-83A3-B3EBEB61EB83}"/>
              </a:ext>
            </a:extLst>
          </p:cNvPr>
          <p:cNvSpPr txBox="1"/>
          <p:nvPr/>
        </p:nvSpPr>
        <p:spPr>
          <a:xfrm>
            <a:off x="152400" y="4419600"/>
            <a:ext cx="5791200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Mexicans = Texas and California, often working on the land. The bracero programme of 1942-64 guaranteed incoming the same wages as existing workers, guaranteed levels of housing and working conditions and work for a period of time. 4.6m contracts signed. </a:t>
            </a:r>
          </a:p>
          <a:p>
            <a:r>
              <a:rPr lang="en-GB" i="1" dirty="0"/>
              <a:t>This did not always work, and the fact that Mexican immigrants accepted lower wages encouraged resentment amongst existing labourers. </a:t>
            </a:r>
          </a:p>
        </p:txBody>
      </p:sp>
    </p:spTree>
    <p:extLst>
      <p:ext uri="{BB962C8B-B14F-4D97-AF65-F5344CB8AC3E}">
        <p14:creationId xmlns:p14="http://schemas.microsoft.com/office/powerpoint/2010/main" val="1269515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id="{00ECDCEA-68AC-43E3-BD25-1ABCDD3F0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2692572"/>
            <a:ext cx="7409938" cy="3891467"/>
          </a:xfrm>
          <a:solidFill>
            <a:schemeClr val="accent1">
              <a:lumMod val="20000"/>
              <a:lumOff val="80000"/>
              <a:alpha val="74901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GB" altLang="en-US" sz="1800" dirty="0"/>
              <a:t>The black civil rights movement inspired other ethnic minorities to push for better civil rights.</a:t>
            </a:r>
          </a:p>
          <a:p>
            <a:r>
              <a:rPr lang="en-GB" altLang="en-US" sz="1800" dirty="0"/>
              <a:t>Chavez was an American of Mexican ancestry and like many had been a migrant farm worker.</a:t>
            </a:r>
          </a:p>
          <a:p>
            <a:r>
              <a:rPr lang="en-GB" altLang="en-US" sz="1800" dirty="0"/>
              <a:t>He created the United Farm Workers union in 1965 and helped organise a strike against grape growers in California.</a:t>
            </a:r>
          </a:p>
          <a:p>
            <a:r>
              <a:rPr lang="en-GB" altLang="en-US" sz="1800" dirty="0"/>
              <a:t>Like MLK he supported non-violent methods and led supporters on a 300mi march to the state capitol to protest for more civil rights.</a:t>
            </a:r>
          </a:p>
          <a:p>
            <a:r>
              <a:rPr lang="en-GB" altLang="en-US" sz="1800" dirty="0"/>
              <a:t>Part of the problem was that Mexican-Americans were less educated than blacks, many did not speak English and were illegal immigrants.</a:t>
            </a:r>
          </a:p>
          <a:p>
            <a:r>
              <a:rPr lang="en-GB" altLang="en-US" sz="1800" dirty="0"/>
              <a:t>His actions led to better rights and a greater pride in Mexican-American culture and Catholicism.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8E26A9D-7AAD-41EE-9170-43B38AFCA943}"/>
              </a:ext>
            </a:extLst>
          </p:cNvPr>
          <p:cNvSpPr/>
          <p:nvPr/>
        </p:nvSpPr>
        <p:spPr>
          <a:xfrm>
            <a:off x="1143000" y="667435"/>
            <a:ext cx="26414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3600" dirty="0"/>
              <a:t>Cesar Chavez</a:t>
            </a:r>
          </a:p>
        </p:txBody>
      </p:sp>
      <p:pic>
        <p:nvPicPr>
          <p:cNvPr id="4098" name="Picture 2" descr="Image result for cesar chavez">
            <a:extLst>
              <a:ext uri="{FF2B5EF4-FFF2-40B4-BE49-F238E27FC236}">
                <a16:creationId xmlns:a16="http://schemas.microsoft.com/office/drawing/2014/main" id="{428B8049-9846-4978-97D2-9E7F62511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667435"/>
            <a:ext cx="1691203" cy="1691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1159</TotalTime>
  <Words>643</Words>
  <Application>Microsoft Office PowerPoint</Application>
  <PresentationFormat>On-screen Show (4:3)</PresentationFormat>
  <Paragraphs>104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Native American Campaigns</vt:lpstr>
      <vt:lpstr>How far do you agree that Native Americans had made significant gains in their fight for civil rights by 1980? [20] </vt:lpstr>
      <vt:lpstr>PowerPoint Presentation</vt:lpstr>
      <vt:lpstr>PowerPoint Presentation</vt:lpstr>
      <vt:lpstr>How far do you agree that Hispanics had made significant gains in their fight for civil rights by 1980? [20] </vt:lpstr>
      <vt:lpstr>PowerPoint Presentation</vt:lpstr>
      <vt:lpstr>PowerPoint Presentation</vt:lpstr>
      <vt:lpstr>PowerPoint Presentation</vt:lpstr>
      <vt:lpstr>June 2018</vt:lpstr>
      <vt:lpstr>Sample material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Starter </dc:title>
  <dc:creator>User</dc:creator>
  <cp:lastModifiedBy>Any Authorised User</cp:lastModifiedBy>
  <cp:revision>74</cp:revision>
  <dcterms:created xsi:type="dcterms:W3CDTF">2006-08-16T00:00:00Z</dcterms:created>
  <dcterms:modified xsi:type="dcterms:W3CDTF">2019-03-20T18:41:14Z</dcterms:modified>
</cp:coreProperties>
</file>