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4" r:id="rId2"/>
    <p:sldId id="258" r:id="rId3"/>
    <p:sldId id="275" r:id="rId4"/>
    <p:sldId id="256" r:id="rId5"/>
    <p:sldId id="276" r:id="rId6"/>
    <p:sldId id="260" r:id="rId7"/>
    <p:sldId id="277" r:id="rId8"/>
    <p:sldId id="262" r:id="rId9"/>
    <p:sldId id="280" r:id="rId10"/>
    <p:sldId id="27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91" autoAdjust="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554ADE-9AC9-4AA7-85DA-D79FEFD71790}" type="datetimeFigureOut">
              <a:rPr lang="en-GB" smtClean="0"/>
              <a:t>30/10/2019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096D51-6C6E-4898-BC97-7B1DDD3F8AC5}" type="slidenum">
              <a:rPr lang="en-GB" smtClean="0"/>
              <a:t>‹#›</a:t>
            </a:fld>
            <a:endParaRPr lang="en-GB"/>
          </a:p>
        </p:txBody>
      </p:sp>
    </p:spTree>
    <p:extLst>
      <p:ext uri="{BB962C8B-B14F-4D97-AF65-F5344CB8AC3E}">
        <p14:creationId xmlns:p14="http://schemas.microsoft.com/office/powerpoint/2010/main" val="873448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096D51-6C6E-4898-BC97-7B1DDD3F8AC5}" type="slidenum">
              <a:rPr lang="en-GB" smtClean="0"/>
              <a:t>4</a:t>
            </a:fld>
            <a:endParaRPr lang="en-GB"/>
          </a:p>
        </p:txBody>
      </p:sp>
    </p:spTree>
    <p:extLst>
      <p:ext uri="{BB962C8B-B14F-4D97-AF65-F5344CB8AC3E}">
        <p14:creationId xmlns:p14="http://schemas.microsoft.com/office/powerpoint/2010/main" val="1530120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B5C6A0-37EB-46BC-AA3B-3181365E38AE}" type="datetimeFigureOut">
              <a:rPr lang="en-GB" smtClean="0"/>
              <a:t>30/10/2019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929620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5C6A0-37EB-46BC-AA3B-3181365E38AE}" type="datetimeFigureOut">
              <a:rPr lang="en-GB" smtClean="0"/>
              <a:t>30/10/2019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54158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5C6A0-37EB-46BC-AA3B-3181365E38AE}" type="datetimeFigureOut">
              <a:rPr lang="en-GB" smtClean="0"/>
              <a:t>30/10/2019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3400747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5C6A0-37EB-46BC-AA3B-3181365E38AE}" type="datetimeFigureOut">
              <a:rPr lang="en-GB" smtClean="0"/>
              <a:t>30/10/2019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235284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B5C6A0-37EB-46BC-AA3B-3181365E38AE}" type="datetimeFigureOut">
              <a:rPr lang="en-GB" smtClean="0"/>
              <a:t>30/10/2019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374382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B5C6A0-37EB-46BC-AA3B-3181365E38AE}" type="datetimeFigureOut">
              <a:rPr lang="en-GB" smtClean="0"/>
              <a:t>30/10/2019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3061268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B5C6A0-37EB-46BC-AA3B-3181365E38AE}" type="datetimeFigureOut">
              <a:rPr lang="en-GB" smtClean="0"/>
              <a:t>30/10/2019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269614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B5C6A0-37EB-46BC-AA3B-3181365E38AE}" type="datetimeFigureOut">
              <a:rPr lang="en-GB" smtClean="0"/>
              <a:t>30/10/2019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315398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5C6A0-37EB-46BC-AA3B-3181365E38AE}" type="datetimeFigureOut">
              <a:rPr lang="en-GB" smtClean="0"/>
              <a:t>30/10/2019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3693293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5C6A0-37EB-46BC-AA3B-3181365E38AE}" type="datetimeFigureOut">
              <a:rPr lang="en-GB" smtClean="0"/>
              <a:t>30/10/2019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185014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5C6A0-37EB-46BC-AA3B-3181365E38AE}" type="datetimeFigureOut">
              <a:rPr lang="en-GB" smtClean="0"/>
              <a:t>30/10/2019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CB32B8-19EB-49EC-A8F2-BB5584D3362F}" type="slidenum">
              <a:rPr lang="en-GB" smtClean="0"/>
              <a:t>‹#›</a:t>
            </a:fld>
            <a:endParaRPr lang="en-GB"/>
          </a:p>
        </p:txBody>
      </p:sp>
    </p:spTree>
    <p:extLst>
      <p:ext uri="{BB962C8B-B14F-4D97-AF65-F5344CB8AC3E}">
        <p14:creationId xmlns:p14="http://schemas.microsoft.com/office/powerpoint/2010/main" val="3496185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5C6A0-37EB-46BC-AA3B-3181365E38AE}" type="datetimeFigureOut">
              <a:rPr lang="en-GB" smtClean="0"/>
              <a:t>30/10/2019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B32B8-19EB-49EC-A8F2-BB5584D3362F}" type="slidenum">
              <a:rPr lang="en-GB" smtClean="0"/>
              <a:t>‹#›</a:t>
            </a:fld>
            <a:endParaRPr lang="en-GB"/>
          </a:p>
        </p:txBody>
      </p:sp>
    </p:spTree>
    <p:extLst>
      <p:ext uri="{BB962C8B-B14F-4D97-AF65-F5344CB8AC3E}">
        <p14:creationId xmlns:p14="http://schemas.microsoft.com/office/powerpoint/2010/main" val="3726284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2.png"/><Relationship Id="rId3" Type="http://schemas.openxmlformats.org/officeDocument/2006/relationships/image" Target="../media/image2.gif"/><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4.jpe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gif"/><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2.gif"/><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2.gif"/><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9512" y="536734"/>
          <a:ext cx="4248472" cy="6049303"/>
        </p:xfrm>
        <a:graphic>
          <a:graphicData uri="http://schemas.openxmlformats.org/drawingml/2006/table">
            <a:tbl>
              <a:tblPr firstRow="1" firstCol="1" bandRow="1">
                <a:tableStyleId>{5940675A-B579-460E-94D1-54222C63F5DA}</a:tableStyleId>
              </a:tblPr>
              <a:tblGrid>
                <a:gridCol w="383643">
                  <a:extLst>
                    <a:ext uri="{9D8B030D-6E8A-4147-A177-3AD203B41FA5}">
                      <a16:colId xmlns:a16="http://schemas.microsoft.com/office/drawing/2014/main" val="20000"/>
                    </a:ext>
                  </a:extLst>
                </a:gridCol>
                <a:gridCol w="3864829">
                  <a:extLst>
                    <a:ext uri="{9D8B030D-6E8A-4147-A177-3AD203B41FA5}">
                      <a16:colId xmlns:a16="http://schemas.microsoft.com/office/drawing/2014/main" val="20001"/>
                    </a:ext>
                  </a:extLst>
                </a:gridCol>
              </a:tblGrid>
              <a:tr h="216023">
                <a:tc gridSpan="2">
                  <a:txBody>
                    <a:bodyPr/>
                    <a:lstStyle/>
                    <a:p>
                      <a:pPr algn="l">
                        <a:lnSpc>
                          <a:spcPct val="115000"/>
                        </a:lnSpc>
                        <a:spcAft>
                          <a:spcPts val="0"/>
                        </a:spcAft>
                      </a:pPr>
                      <a:r>
                        <a:rPr lang="en-GB" sz="1400" b="1" dirty="0">
                          <a:effectLst/>
                        </a:rPr>
                        <a:t>Medieval Britain</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0"/>
                  </a:ext>
                </a:extLst>
              </a:tr>
              <a:tr h="428516">
                <a:tc>
                  <a:txBody>
                    <a:bodyPr/>
                    <a:lstStyle/>
                    <a:p>
                      <a:pPr algn="l">
                        <a:lnSpc>
                          <a:spcPct val="115000"/>
                        </a:lnSpc>
                        <a:spcAft>
                          <a:spcPts val="0"/>
                        </a:spcAft>
                      </a:pPr>
                      <a:r>
                        <a:rPr lang="en-GB" sz="1200">
                          <a:effectLst/>
                        </a:rPr>
                        <a:t>1</a:t>
                      </a:r>
                      <a:endParaRPr lang="en-GB" sz="120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dirty="0">
                          <a:effectLst/>
                        </a:rPr>
                        <a:t>Medieval Britain is the period between </a:t>
                      </a:r>
                      <a:r>
                        <a:rPr lang="en-GB" sz="1200" b="1" dirty="0">
                          <a:effectLst/>
                        </a:rPr>
                        <a:t>1250-1500</a:t>
                      </a:r>
                      <a:r>
                        <a:rPr lang="en-GB" sz="1200" dirty="0">
                          <a:effectLst/>
                        </a:rPr>
                        <a:t> also known as the 13</a:t>
                      </a:r>
                      <a:r>
                        <a:rPr lang="en-GB" sz="1200" baseline="30000" dirty="0">
                          <a:effectLst/>
                        </a:rPr>
                        <a:t>th</a:t>
                      </a:r>
                      <a:r>
                        <a:rPr lang="en-GB" sz="1200" dirty="0">
                          <a:effectLst/>
                        </a:rPr>
                        <a:t>-16</a:t>
                      </a:r>
                      <a:r>
                        <a:rPr lang="en-GB" sz="1200" baseline="30000" dirty="0">
                          <a:effectLst/>
                        </a:rPr>
                        <a:t>th</a:t>
                      </a:r>
                      <a:r>
                        <a:rPr lang="en-GB" sz="1200" dirty="0">
                          <a:effectLst/>
                        </a:rPr>
                        <a:t> century</a:t>
                      </a:r>
                      <a:r>
                        <a:rPr lang="en-GB" sz="1200" baseline="0" dirty="0">
                          <a:effectLst/>
                        </a:rPr>
                        <a:t> or the Middle Ages.</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1"/>
                  </a:ext>
                </a:extLst>
              </a:tr>
              <a:tr h="230740">
                <a:tc gridSpan="2">
                  <a:txBody>
                    <a:bodyPr/>
                    <a:lstStyle/>
                    <a:p>
                      <a:pPr algn="l">
                        <a:lnSpc>
                          <a:spcPct val="115000"/>
                        </a:lnSpc>
                        <a:spcAft>
                          <a:spcPts val="0"/>
                        </a:spcAft>
                      </a:pPr>
                      <a:r>
                        <a:rPr lang="en-GB" sz="1400" b="1" dirty="0">
                          <a:effectLst/>
                        </a:rPr>
                        <a:t>Key events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2"/>
                  </a:ext>
                </a:extLst>
              </a:tr>
              <a:tr h="428516">
                <a:tc>
                  <a:txBody>
                    <a:bodyPr/>
                    <a:lstStyle/>
                    <a:p>
                      <a:pPr algn="l">
                        <a:lnSpc>
                          <a:spcPct val="115000"/>
                        </a:lnSpc>
                        <a:spcAft>
                          <a:spcPts val="0"/>
                        </a:spcAft>
                      </a:pPr>
                      <a:r>
                        <a:rPr lang="en-GB" sz="1200" b="0">
                          <a:effectLst/>
                        </a:rPr>
                        <a:t>2</a:t>
                      </a:r>
                      <a:endParaRPr lang="en-GB" sz="1200" b="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rPr>
                        <a:t>1123</a:t>
                      </a:r>
                      <a:r>
                        <a:rPr lang="en-GB" sz="1200" b="0" dirty="0">
                          <a:effectLst/>
                        </a:rPr>
                        <a:t> Britain’s first hospital, St Bartholomew’s was set up in London </a:t>
                      </a:r>
                      <a:endParaRPr lang="en-GB" sz="1200" b="0" dirty="0">
                        <a:effectLst/>
                        <a:latin typeface="Calibri"/>
                        <a:ea typeface="Calibri"/>
                        <a:cs typeface="Times New Roman"/>
                      </a:endParaRPr>
                    </a:p>
                  </a:txBody>
                  <a:tcPr marL="48257" marR="48257" marT="0" marB="0"/>
                </a:tc>
                <a:extLst>
                  <a:ext uri="{0D108BD9-81ED-4DB2-BD59-A6C34878D82A}">
                    <a16:rowId xmlns:a16="http://schemas.microsoft.com/office/drawing/2014/main" val="10003"/>
                  </a:ext>
                </a:extLst>
              </a:tr>
              <a:tr h="214258">
                <a:tc>
                  <a:txBody>
                    <a:bodyPr/>
                    <a:lstStyle/>
                    <a:p>
                      <a:pPr algn="l">
                        <a:lnSpc>
                          <a:spcPct val="115000"/>
                        </a:lnSpc>
                        <a:spcAft>
                          <a:spcPts val="0"/>
                        </a:spcAft>
                      </a:pPr>
                      <a:r>
                        <a:rPr lang="en-GB" sz="1200">
                          <a:effectLst/>
                        </a:rPr>
                        <a:t>3</a:t>
                      </a:r>
                      <a:endParaRPr lang="en-GB" sz="120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rPr>
                        <a:t>1350 </a:t>
                      </a:r>
                      <a:r>
                        <a:rPr lang="en-GB" sz="1200" dirty="0">
                          <a:effectLst/>
                        </a:rPr>
                        <a:t>Average life expectancy is 35 years of age</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4"/>
                  </a:ext>
                </a:extLst>
              </a:tr>
              <a:tr h="214258">
                <a:tc>
                  <a:txBody>
                    <a:bodyPr/>
                    <a:lstStyle/>
                    <a:p>
                      <a:pPr algn="l">
                        <a:lnSpc>
                          <a:spcPct val="115000"/>
                        </a:lnSpc>
                        <a:spcAft>
                          <a:spcPts val="0"/>
                        </a:spcAft>
                      </a:pPr>
                      <a:r>
                        <a:rPr lang="en-GB" sz="1200">
                          <a:effectLst/>
                        </a:rPr>
                        <a:t>4</a:t>
                      </a:r>
                      <a:endParaRPr lang="en-GB" sz="120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rPr>
                        <a:t>1348-49 </a:t>
                      </a:r>
                      <a:r>
                        <a:rPr lang="en-GB" sz="1200" dirty="0">
                          <a:effectLst/>
                        </a:rPr>
                        <a:t>The Black Death kills 1/3 of England’s population</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5"/>
                  </a:ext>
                </a:extLst>
              </a:tr>
              <a:tr h="428516">
                <a:tc>
                  <a:txBody>
                    <a:bodyPr/>
                    <a:lstStyle/>
                    <a:p>
                      <a:pPr algn="l">
                        <a:lnSpc>
                          <a:spcPct val="115000"/>
                        </a:lnSpc>
                        <a:spcAft>
                          <a:spcPts val="0"/>
                        </a:spcAft>
                      </a:pPr>
                      <a:r>
                        <a:rPr lang="en-GB" sz="1200">
                          <a:effectLst/>
                        </a:rPr>
                        <a:t>5</a:t>
                      </a:r>
                      <a:endParaRPr lang="en-GB" sz="120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rPr>
                        <a:t>1388</a:t>
                      </a:r>
                      <a:r>
                        <a:rPr lang="en-GB" sz="1200" dirty="0">
                          <a:effectLst/>
                        </a:rPr>
                        <a:t> Parliament passes the first law requiring streets and rivers to be kept clean by the people</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6"/>
                  </a:ext>
                </a:extLst>
              </a:tr>
              <a:tr h="230740">
                <a:tc gridSpan="2">
                  <a:txBody>
                    <a:bodyPr/>
                    <a:lstStyle/>
                    <a:p>
                      <a:pPr algn="l">
                        <a:lnSpc>
                          <a:spcPct val="115000"/>
                        </a:lnSpc>
                        <a:spcAft>
                          <a:spcPts val="0"/>
                        </a:spcAft>
                      </a:pPr>
                      <a:r>
                        <a:rPr lang="en-GB" sz="1400" b="1" dirty="0">
                          <a:effectLst/>
                        </a:rPr>
                        <a:t>Key Concepts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7"/>
                  </a:ext>
                </a:extLst>
              </a:tr>
              <a:tr h="857033">
                <a:tc>
                  <a:txBody>
                    <a:bodyPr/>
                    <a:lstStyle/>
                    <a:p>
                      <a:pPr algn="l">
                        <a:lnSpc>
                          <a:spcPct val="115000"/>
                        </a:lnSpc>
                        <a:spcAft>
                          <a:spcPts val="0"/>
                        </a:spcAft>
                      </a:pPr>
                      <a:r>
                        <a:rPr lang="en-GB" sz="1200">
                          <a:effectLst/>
                        </a:rPr>
                        <a:t>6</a:t>
                      </a:r>
                      <a:endParaRPr lang="en-GB" sz="120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rPr>
                        <a:t>The Medieval Church </a:t>
                      </a:r>
                      <a:r>
                        <a:rPr lang="en-GB" sz="1200" dirty="0">
                          <a:effectLst/>
                        </a:rPr>
                        <a:t>–The official religion of medieval Britain was Roman Catholic. Daily life and power was dominated by the Church, they controlled education and many people feared God.</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8"/>
                  </a:ext>
                </a:extLst>
              </a:tr>
              <a:tr h="1714065">
                <a:tc>
                  <a:txBody>
                    <a:bodyPr/>
                    <a:lstStyle/>
                    <a:p>
                      <a:pPr algn="l">
                        <a:lnSpc>
                          <a:spcPct val="115000"/>
                        </a:lnSpc>
                        <a:spcAft>
                          <a:spcPts val="0"/>
                        </a:spcAft>
                      </a:pPr>
                      <a:r>
                        <a:rPr lang="en-GB" sz="1200">
                          <a:effectLst/>
                        </a:rPr>
                        <a:t>7</a:t>
                      </a:r>
                      <a:endParaRPr lang="en-GB" sz="120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rPr>
                        <a:t>The Four Humours. </a:t>
                      </a:r>
                      <a:r>
                        <a:rPr lang="en-GB" sz="1200" dirty="0">
                          <a:effectLst/>
                        </a:rPr>
                        <a:t>First suggested by Greek doctor Hippocrates. </a:t>
                      </a:r>
                      <a:r>
                        <a:rPr lang="en-GB" sz="1200" b="1" dirty="0">
                          <a:effectLst/>
                        </a:rPr>
                        <a:t>Black Bile, Yellow Bile, Blood and Phlegm. </a:t>
                      </a:r>
                      <a:r>
                        <a:rPr lang="en-GB" sz="1200" dirty="0">
                          <a:effectLst/>
                        </a:rPr>
                        <a:t>These humours linked to elements and seasons. Hippocrates believed that if these humours became unbalanced you would get ill. To get better, you needed to balance them. Galen, a Greek doctor working in Rome continued the theory and added his own ideas. His ‘</a:t>
                      </a:r>
                      <a:r>
                        <a:rPr lang="en-GB" sz="1200" b="1" dirty="0">
                          <a:effectLst/>
                        </a:rPr>
                        <a:t>Theory of Opposites</a:t>
                      </a:r>
                      <a:r>
                        <a:rPr lang="en-GB" sz="1200" dirty="0">
                          <a:effectLst/>
                        </a:rPr>
                        <a:t>’ to heal illness suggested using hot to cure cold.</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9"/>
                  </a:ext>
                </a:extLst>
              </a:tr>
              <a:tr h="1071291">
                <a:tc>
                  <a:txBody>
                    <a:bodyPr/>
                    <a:lstStyle/>
                    <a:p>
                      <a:pPr algn="l">
                        <a:lnSpc>
                          <a:spcPct val="115000"/>
                        </a:lnSpc>
                        <a:spcAft>
                          <a:spcPts val="0"/>
                        </a:spcAft>
                      </a:pPr>
                      <a:r>
                        <a:rPr lang="en-GB" sz="1200">
                          <a:effectLst/>
                        </a:rPr>
                        <a:t>8</a:t>
                      </a:r>
                      <a:endParaRPr lang="en-GB" sz="120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rPr>
                        <a:t>Medieval Power </a:t>
                      </a:r>
                      <a:r>
                        <a:rPr lang="en-GB" sz="1200" dirty="0">
                          <a:effectLst/>
                        </a:rPr>
                        <a:t>The emphasis in Medieval Britain was on authority. The King had total power, but the Church had considerable control. People followed authority and would not question the views of King/Church as it would mean risking their lives.</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10"/>
                  </a:ext>
                </a:extLst>
              </a:tr>
            </a:tbl>
          </a:graphicData>
        </a:graphic>
      </p:graphicFrame>
      <p:graphicFrame>
        <p:nvGraphicFramePr>
          <p:cNvPr id="5" name="Table 4"/>
          <p:cNvGraphicFramePr>
            <a:graphicFrameLocks noGrp="1"/>
          </p:cNvGraphicFramePr>
          <p:nvPr/>
        </p:nvGraphicFramePr>
        <p:xfrm>
          <a:off x="4572000" y="514728"/>
          <a:ext cx="4464495" cy="6176149"/>
        </p:xfrm>
        <a:graphic>
          <a:graphicData uri="http://schemas.openxmlformats.org/drawingml/2006/table">
            <a:tbl>
              <a:tblPr firstRow="1" firstCol="1" bandRow="1">
                <a:tableStyleId>{5940675A-B579-460E-94D1-54222C63F5DA}</a:tableStyleId>
              </a:tblPr>
              <a:tblGrid>
                <a:gridCol w="365942">
                  <a:extLst>
                    <a:ext uri="{9D8B030D-6E8A-4147-A177-3AD203B41FA5}">
                      <a16:colId xmlns:a16="http://schemas.microsoft.com/office/drawing/2014/main" val="20000"/>
                    </a:ext>
                  </a:extLst>
                </a:gridCol>
                <a:gridCol w="1002210">
                  <a:extLst>
                    <a:ext uri="{9D8B030D-6E8A-4147-A177-3AD203B41FA5}">
                      <a16:colId xmlns:a16="http://schemas.microsoft.com/office/drawing/2014/main" val="20001"/>
                    </a:ext>
                  </a:extLst>
                </a:gridCol>
                <a:gridCol w="3096343">
                  <a:extLst>
                    <a:ext uri="{9D8B030D-6E8A-4147-A177-3AD203B41FA5}">
                      <a16:colId xmlns:a16="http://schemas.microsoft.com/office/drawing/2014/main" val="20002"/>
                    </a:ext>
                  </a:extLst>
                </a:gridCol>
              </a:tblGrid>
              <a:tr h="255293">
                <a:tc gridSpan="3">
                  <a:txBody>
                    <a:bodyPr/>
                    <a:lstStyle/>
                    <a:p>
                      <a:pPr algn="l">
                        <a:lnSpc>
                          <a:spcPct val="115000"/>
                        </a:lnSpc>
                        <a:spcAft>
                          <a:spcPts val="0"/>
                        </a:spcAft>
                      </a:pPr>
                      <a:r>
                        <a:rPr lang="en-GB" sz="1400" b="1" dirty="0">
                          <a:effectLst/>
                        </a:rPr>
                        <a:t>Key Words</a:t>
                      </a:r>
                      <a:endParaRPr lang="en-GB" sz="1400" b="1" dirty="0">
                        <a:effectLst/>
                        <a:latin typeface="Calibri"/>
                        <a:ea typeface="Calibri"/>
                        <a:cs typeface="Times New Roman"/>
                      </a:endParaRPr>
                    </a:p>
                  </a:txBody>
                  <a:tcPr marL="53171" marR="5317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645006">
                <a:tc>
                  <a:txBody>
                    <a:bodyPr/>
                    <a:lstStyle/>
                    <a:p>
                      <a:pPr algn="l">
                        <a:lnSpc>
                          <a:spcPct val="115000"/>
                        </a:lnSpc>
                        <a:spcAft>
                          <a:spcPts val="0"/>
                        </a:spcAft>
                      </a:pPr>
                      <a:r>
                        <a:rPr lang="en-GB" sz="1200" dirty="0">
                          <a:effectLst/>
                        </a:rPr>
                        <a:t>9</a:t>
                      </a:r>
                    </a:p>
                    <a:p>
                      <a:pPr algn="l">
                        <a:lnSpc>
                          <a:spcPct val="115000"/>
                        </a:lnSpc>
                        <a:spcAft>
                          <a:spcPts val="0"/>
                        </a:spcAft>
                      </a:pPr>
                      <a:r>
                        <a:rPr lang="en-GB" sz="1200" dirty="0">
                          <a:effectLst/>
                        </a:rPr>
                        <a:t> </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Superstition</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A belief, not based on knowledge, but on the supernatural. For example</a:t>
                      </a:r>
                      <a:r>
                        <a:rPr lang="en-GB" sz="1200" baseline="0" dirty="0">
                          <a:effectLst/>
                        </a:rPr>
                        <a:t> </a:t>
                      </a:r>
                      <a:r>
                        <a:rPr lang="en-GB" sz="1200" dirty="0">
                          <a:effectLst/>
                        </a:rPr>
                        <a:t>witchcraft or astrology</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1"/>
                  </a:ext>
                </a:extLst>
              </a:tr>
              <a:tr h="215002">
                <a:tc>
                  <a:txBody>
                    <a:bodyPr/>
                    <a:lstStyle/>
                    <a:p>
                      <a:pPr algn="l">
                        <a:lnSpc>
                          <a:spcPct val="115000"/>
                        </a:lnSpc>
                        <a:spcAft>
                          <a:spcPts val="0"/>
                        </a:spcAft>
                      </a:pPr>
                      <a:r>
                        <a:rPr lang="en-GB" sz="1200" dirty="0">
                          <a:effectLst/>
                          <a:latin typeface="Calibri"/>
                          <a:ea typeface="Calibri"/>
                          <a:cs typeface="Times New Roman"/>
                        </a:rPr>
                        <a:t>10</a:t>
                      </a:r>
                    </a:p>
                  </a:txBody>
                  <a:tcPr marL="53171" marR="53171" marT="0" marB="0"/>
                </a:tc>
                <a:tc>
                  <a:txBody>
                    <a:bodyPr/>
                    <a:lstStyle/>
                    <a:p>
                      <a:pPr algn="l">
                        <a:lnSpc>
                          <a:spcPct val="115000"/>
                        </a:lnSpc>
                        <a:spcAft>
                          <a:spcPts val="0"/>
                        </a:spcAft>
                      </a:pPr>
                      <a:r>
                        <a:rPr lang="en-GB" sz="1200" b="1" dirty="0">
                          <a:effectLst/>
                        </a:rPr>
                        <a:t>Purging</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a:effectLst/>
                        </a:rPr>
                        <a:t>To rid the body of an ‘excess’ like blood or vomit</a:t>
                      </a:r>
                      <a:endParaRPr lang="en-GB" sz="1200">
                        <a:effectLst/>
                        <a:latin typeface="Calibri"/>
                        <a:ea typeface="Calibri"/>
                        <a:cs typeface="Times New Roman"/>
                      </a:endParaRPr>
                    </a:p>
                  </a:txBody>
                  <a:tcPr marL="53171" marR="53171" marT="0" marB="0"/>
                </a:tc>
                <a:extLst>
                  <a:ext uri="{0D108BD9-81ED-4DB2-BD59-A6C34878D82A}">
                    <a16:rowId xmlns:a16="http://schemas.microsoft.com/office/drawing/2014/main" val="10002"/>
                  </a:ext>
                </a:extLst>
              </a:tr>
              <a:tr h="215002">
                <a:tc>
                  <a:txBody>
                    <a:bodyPr/>
                    <a:lstStyle/>
                    <a:p>
                      <a:pPr algn="l">
                        <a:lnSpc>
                          <a:spcPct val="115000"/>
                        </a:lnSpc>
                        <a:spcAft>
                          <a:spcPts val="0"/>
                        </a:spcAft>
                      </a:pPr>
                      <a:r>
                        <a:rPr lang="en-GB" sz="1200" dirty="0">
                          <a:effectLst/>
                          <a:latin typeface="+mn-lt"/>
                          <a:ea typeface="+mn-ea"/>
                          <a:cs typeface="+mn-cs"/>
                        </a:rPr>
                        <a:t>11</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Leeching</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a:effectLst/>
                        </a:rPr>
                        <a:t>The use of leeches for bloodletting</a:t>
                      </a:r>
                      <a:endParaRPr lang="en-GB" sz="1200">
                        <a:effectLst/>
                        <a:latin typeface="Calibri"/>
                        <a:ea typeface="Calibri"/>
                        <a:cs typeface="Times New Roman"/>
                      </a:endParaRPr>
                    </a:p>
                  </a:txBody>
                  <a:tcPr marL="53171" marR="53171" marT="0" marB="0"/>
                </a:tc>
                <a:extLst>
                  <a:ext uri="{0D108BD9-81ED-4DB2-BD59-A6C34878D82A}">
                    <a16:rowId xmlns:a16="http://schemas.microsoft.com/office/drawing/2014/main" val="10003"/>
                  </a:ext>
                </a:extLst>
              </a:tr>
              <a:tr h="215002">
                <a:tc>
                  <a:txBody>
                    <a:bodyPr/>
                    <a:lstStyle/>
                    <a:p>
                      <a:pPr algn="l">
                        <a:lnSpc>
                          <a:spcPct val="115000"/>
                        </a:lnSpc>
                        <a:spcAft>
                          <a:spcPts val="0"/>
                        </a:spcAft>
                      </a:pPr>
                      <a:r>
                        <a:rPr lang="en-GB" sz="1200" dirty="0">
                          <a:effectLst/>
                          <a:latin typeface="+mn-lt"/>
                          <a:ea typeface="+mn-ea"/>
                          <a:cs typeface="+mn-cs"/>
                        </a:rPr>
                        <a:t>12</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a:effectLst/>
                        </a:rPr>
                        <a:t>Cupping</a:t>
                      </a:r>
                      <a:endParaRPr lang="en-GB" sz="1200" b="1">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a:effectLst/>
                        </a:rPr>
                        <a:t>Using glass cups to draw blood to the surface</a:t>
                      </a:r>
                      <a:endParaRPr lang="en-GB" sz="1200">
                        <a:effectLst/>
                        <a:latin typeface="Calibri"/>
                        <a:ea typeface="Calibri"/>
                        <a:cs typeface="Times New Roman"/>
                      </a:endParaRPr>
                    </a:p>
                  </a:txBody>
                  <a:tcPr marL="53171" marR="53171" marT="0" marB="0"/>
                </a:tc>
                <a:extLst>
                  <a:ext uri="{0D108BD9-81ED-4DB2-BD59-A6C34878D82A}">
                    <a16:rowId xmlns:a16="http://schemas.microsoft.com/office/drawing/2014/main" val="10004"/>
                  </a:ext>
                </a:extLst>
              </a:tr>
              <a:tr h="215002">
                <a:tc>
                  <a:txBody>
                    <a:bodyPr/>
                    <a:lstStyle/>
                    <a:p>
                      <a:pPr algn="l">
                        <a:lnSpc>
                          <a:spcPct val="115000"/>
                        </a:lnSpc>
                        <a:spcAft>
                          <a:spcPts val="0"/>
                        </a:spcAft>
                      </a:pPr>
                      <a:r>
                        <a:rPr lang="en-GB" sz="1200" dirty="0">
                          <a:effectLst/>
                        </a:rPr>
                        <a:t>13</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Fasting</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To avoid eating or drinking</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5"/>
                  </a:ext>
                </a:extLst>
              </a:tr>
              <a:tr h="430004">
                <a:tc>
                  <a:txBody>
                    <a:bodyPr/>
                    <a:lstStyle/>
                    <a:p>
                      <a:pPr algn="l">
                        <a:lnSpc>
                          <a:spcPct val="115000"/>
                        </a:lnSpc>
                        <a:spcAft>
                          <a:spcPts val="0"/>
                        </a:spcAft>
                      </a:pPr>
                      <a:r>
                        <a:rPr lang="en-GB" sz="1200">
                          <a:effectLst/>
                        </a:rPr>
                        <a:t>14</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Pilgrimage</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a:effectLst/>
                        </a:rPr>
                        <a:t>A journey to a religious shrine and relics to show your love of God and to cure an illness</a:t>
                      </a:r>
                      <a:endParaRPr lang="en-GB" sz="1200">
                        <a:effectLst/>
                        <a:latin typeface="Calibri"/>
                        <a:ea typeface="Calibri"/>
                        <a:cs typeface="Times New Roman"/>
                      </a:endParaRPr>
                    </a:p>
                  </a:txBody>
                  <a:tcPr marL="53171" marR="53171" marT="0" marB="0"/>
                </a:tc>
                <a:extLst>
                  <a:ext uri="{0D108BD9-81ED-4DB2-BD59-A6C34878D82A}">
                    <a16:rowId xmlns:a16="http://schemas.microsoft.com/office/drawing/2014/main" val="10006"/>
                  </a:ext>
                </a:extLst>
              </a:tr>
              <a:tr h="215002">
                <a:tc>
                  <a:txBody>
                    <a:bodyPr/>
                    <a:lstStyle/>
                    <a:p>
                      <a:pPr algn="l">
                        <a:lnSpc>
                          <a:spcPct val="115000"/>
                        </a:lnSpc>
                        <a:spcAft>
                          <a:spcPts val="0"/>
                        </a:spcAft>
                      </a:pPr>
                      <a:r>
                        <a:rPr lang="en-GB" sz="1200">
                          <a:effectLst/>
                        </a:rPr>
                        <a:t>15</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a:effectLst/>
                        </a:rPr>
                        <a:t>Mass</a:t>
                      </a:r>
                      <a:endParaRPr lang="en-GB" sz="1200" b="1">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a:effectLst/>
                        </a:rPr>
                        <a:t>Public worship in the Roman Catholic Church</a:t>
                      </a:r>
                      <a:endParaRPr lang="en-GB" sz="1200">
                        <a:effectLst/>
                        <a:latin typeface="Calibri"/>
                        <a:ea typeface="Calibri"/>
                        <a:cs typeface="Times New Roman"/>
                      </a:endParaRPr>
                    </a:p>
                  </a:txBody>
                  <a:tcPr marL="53171" marR="53171" marT="0" marB="0"/>
                </a:tc>
                <a:extLst>
                  <a:ext uri="{0D108BD9-81ED-4DB2-BD59-A6C34878D82A}">
                    <a16:rowId xmlns:a16="http://schemas.microsoft.com/office/drawing/2014/main" val="10007"/>
                  </a:ext>
                </a:extLst>
              </a:tr>
              <a:tr h="215002">
                <a:tc>
                  <a:txBody>
                    <a:bodyPr/>
                    <a:lstStyle/>
                    <a:p>
                      <a:pPr algn="l">
                        <a:lnSpc>
                          <a:spcPct val="115000"/>
                        </a:lnSpc>
                        <a:spcAft>
                          <a:spcPts val="0"/>
                        </a:spcAft>
                      </a:pPr>
                      <a:r>
                        <a:rPr lang="en-GB" sz="1200">
                          <a:effectLst/>
                        </a:rPr>
                        <a:t>16</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Astrology</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Study of the planets and their effect on humans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8"/>
                  </a:ext>
                </a:extLst>
              </a:tr>
              <a:tr h="215002">
                <a:tc>
                  <a:txBody>
                    <a:bodyPr/>
                    <a:lstStyle/>
                    <a:p>
                      <a:pPr algn="l">
                        <a:lnSpc>
                          <a:spcPct val="115000"/>
                        </a:lnSpc>
                        <a:spcAft>
                          <a:spcPts val="0"/>
                        </a:spcAft>
                      </a:pPr>
                      <a:r>
                        <a:rPr lang="en-GB" sz="1200">
                          <a:effectLst/>
                        </a:rPr>
                        <a:t>17</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Miasma</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a:effectLst/>
                        </a:rPr>
                        <a:t>Bad air which was blamed for spreading disease</a:t>
                      </a:r>
                      <a:endParaRPr lang="en-GB" sz="1200">
                        <a:effectLst/>
                        <a:latin typeface="Calibri"/>
                        <a:ea typeface="Calibri"/>
                        <a:cs typeface="Times New Roman"/>
                      </a:endParaRPr>
                    </a:p>
                  </a:txBody>
                  <a:tcPr marL="53171" marR="53171" marT="0" marB="0"/>
                </a:tc>
                <a:extLst>
                  <a:ext uri="{0D108BD9-81ED-4DB2-BD59-A6C34878D82A}">
                    <a16:rowId xmlns:a16="http://schemas.microsoft.com/office/drawing/2014/main" val="10009"/>
                  </a:ext>
                </a:extLst>
              </a:tr>
              <a:tr h="215002">
                <a:tc>
                  <a:txBody>
                    <a:bodyPr/>
                    <a:lstStyle/>
                    <a:p>
                      <a:pPr algn="l">
                        <a:lnSpc>
                          <a:spcPct val="115000"/>
                        </a:lnSpc>
                        <a:spcAft>
                          <a:spcPts val="0"/>
                        </a:spcAft>
                      </a:pPr>
                      <a:r>
                        <a:rPr lang="en-GB" sz="1200">
                          <a:effectLst/>
                        </a:rPr>
                        <a:t>18</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Apothecary</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a:effectLst/>
                        </a:rPr>
                        <a:t>A medieval pharmacist or chemist</a:t>
                      </a:r>
                      <a:endParaRPr lang="en-GB" sz="1200">
                        <a:effectLst/>
                        <a:latin typeface="Calibri"/>
                        <a:ea typeface="Calibri"/>
                        <a:cs typeface="Times New Roman"/>
                      </a:endParaRPr>
                    </a:p>
                  </a:txBody>
                  <a:tcPr marL="53171" marR="53171" marT="0" marB="0"/>
                </a:tc>
                <a:extLst>
                  <a:ext uri="{0D108BD9-81ED-4DB2-BD59-A6C34878D82A}">
                    <a16:rowId xmlns:a16="http://schemas.microsoft.com/office/drawing/2014/main" val="10010"/>
                  </a:ext>
                </a:extLst>
              </a:tr>
              <a:tr h="430004">
                <a:tc>
                  <a:txBody>
                    <a:bodyPr/>
                    <a:lstStyle/>
                    <a:p>
                      <a:pPr algn="l">
                        <a:lnSpc>
                          <a:spcPct val="115000"/>
                        </a:lnSpc>
                        <a:spcAft>
                          <a:spcPts val="0"/>
                        </a:spcAft>
                      </a:pPr>
                      <a:r>
                        <a:rPr lang="en-GB" sz="1200">
                          <a:effectLst/>
                        </a:rPr>
                        <a:t>19</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Wise Woman</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a:effectLst/>
                        </a:rPr>
                        <a:t>A female healer, who used folk medicine and herbal remedies to cure illnesses. </a:t>
                      </a:r>
                      <a:endParaRPr lang="en-GB" sz="1200">
                        <a:effectLst/>
                        <a:latin typeface="Calibri"/>
                        <a:ea typeface="Calibri"/>
                        <a:cs typeface="Times New Roman"/>
                      </a:endParaRPr>
                    </a:p>
                  </a:txBody>
                  <a:tcPr marL="53171" marR="53171" marT="0" marB="0"/>
                </a:tc>
                <a:extLst>
                  <a:ext uri="{0D108BD9-81ED-4DB2-BD59-A6C34878D82A}">
                    <a16:rowId xmlns:a16="http://schemas.microsoft.com/office/drawing/2014/main" val="10011"/>
                  </a:ext>
                </a:extLst>
              </a:tr>
              <a:tr h="380404">
                <a:tc>
                  <a:txBody>
                    <a:bodyPr/>
                    <a:lstStyle/>
                    <a:p>
                      <a:pPr algn="l">
                        <a:lnSpc>
                          <a:spcPct val="115000"/>
                        </a:lnSpc>
                        <a:spcAft>
                          <a:spcPts val="0"/>
                        </a:spcAft>
                      </a:pPr>
                      <a:r>
                        <a:rPr lang="en-GB" sz="1200">
                          <a:effectLst/>
                        </a:rPr>
                        <a:t>20</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err="1">
                          <a:effectLst/>
                        </a:rPr>
                        <a:t>Vademecum</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a:effectLst/>
                        </a:rPr>
                        <a:t>A medieval medical book carried by doctors</a:t>
                      </a:r>
                      <a:endParaRPr lang="en-GB" sz="1200">
                        <a:effectLst/>
                        <a:latin typeface="Calibri"/>
                        <a:ea typeface="Calibri"/>
                        <a:cs typeface="Times New Roman"/>
                      </a:endParaRPr>
                    </a:p>
                  </a:txBody>
                  <a:tcPr marL="53171" marR="53171" marT="0" marB="0"/>
                </a:tc>
                <a:extLst>
                  <a:ext uri="{0D108BD9-81ED-4DB2-BD59-A6C34878D82A}">
                    <a16:rowId xmlns:a16="http://schemas.microsoft.com/office/drawing/2014/main" val="10012"/>
                  </a:ext>
                </a:extLst>
              </a:tr>
              <a:tr h="215002">
                <a:tc>
                  <a:txBody>
                    <a:bodyPr/>
                    <a:lstStyle/>
                    <a:p>
                      <a:pPr algn="l">
                        <a:lnSpc>
                          <a:spcPct val="115000"/>
                        </a:lnSpc>
                        <a:spcAft>
                          <a:spcPts val="0"/>
                        </a:spcAft>
                      </a:pPr>
                      <a:r>
                        <a:rPr lang="en-GB" sz="1200">
                          <a:effectLst/>
                        </a:rPr>
                        <a:t>21</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Urine Chart</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a:effectLst/>
                        </a:rPr>
                        <a:t>Used to examine urine to define an illness</a:t>
                      </a:r>
                      <a:endParaRPr lang="en-GB" sz="1200">
                        <a:effectLst/>
                        <a:latin typeface="Calibri"/>
                        <a:ea typeface="Calibri"/>
                        <a:cs typeface="Times New Roman"/>
                      </a:endParaRPr>
                    </a:p>
                  </a:txBody>
                  <a:tcPr marL="53171" marR="53171" marT="0" marB="0"/>
                </a:tc>
                <a:extLst>
                  <a:ext uri="{0D108BD9-81ED-4DB2-BD59-A6C34878D82A}">
                    <a16:rowId xmlns:a16="http://schemas.microsoft.com/office/drawing/2014/main" val="10013"/>
                  </a:ext>
                </a:extLst>
              </a:tr>
              <a:tr h="215002">
                <a:tc>
                  <a:txBody>
                    <a:bodyPr/>
                    <a:lstStyle/>
                    <a:p>
                      <a:pPr algn="l">
                        <a:lnSpc>
                          <a:spcPct val="115000"/>
                        </a:lnSpc>
                        <a:spcAft>
                          <a:spcPts val="0"/>
                        </a:spcAft>
                      </a:pPr>
                      <a:r>
                        <a:rPr lang="en-GB" sz="1200">
                          <a:effectLst/>
                        </a:rPr>
                        <a:t>22</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Physician</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a:effectLst/>
                        </a:rPr>
                        <a:t>A male medically trained doctor</a:t>
                      </a:r>
                      <a:endParaRPr lang="en-GB" sz="1200">
                        <a:effectLst/>
                        <a:latin typeface="Calibri"/>
                        <a:ea typeface="Calibri"/>
                        <a:cs typeface="Times New Roman"/>
                      </a:endParaRPr>
                    </a:p>
                  </a:txBody>
                  <a:tcPr marL="53171" marR="53171" marT="0" marB="0"/>
                </a:tc>
                <a:extLst>
                  <a:ext uri="{0D108BD9-81ED-4DB2-BD59-A6C34878D82A}">
                    <a16:rowId xmlns:a16="http://schemas.microsoft.com/office/drawing/2014/main" val="10014"/>
                  </a:ext>
                </a:extLst>
              </a:tr>
              <a:tr h="430004">
                <a:tc>
                  <a:txBody>
                    <a:bodyPr/>
                    <a:lstStyle/>
                    <a:p>
                      <a:pPr algn="l">
                        <a:lnSpc>
                          <a:spcPct val="115000"/>
                        </a:lnSpc>
                        <a:spcAft>
                          <a:spcPts val="0"/>
                        </a:spcAft>
                      </a:pPr>
                      <a:r>
                        <a:rPr lang="en-GB" sz="1200">
                          <a:effectLst/>
                        </a:rPr>
                        <a:t>23</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Barber Surgeon</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Untrained surgeon, who practiced basic surgery</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5"/>
                  </a:ext>
                </a:extLst>
              </a:tr>
              <a:tr h="215002">
                <a:tc>
                  <a:txBody>
                    <a:bodyPr/>
                    <a:lstStyle/>
                    <a:p>
                      <a:pPr algn="l">
                        <a:lnSpc>
                          <a:spcPct val="115000"/>
                        </a:lnSpc>
                        <a:spcAft>
                          <a:spcPts val="0"/>
                        </a:spcAft>
                      </a:pPr>
                      <a:r>
                        <a:rPr lang="en-GB" sz="1200">
                          <a:effectLst/>
                        </a:rPr>
                        <a:t>24</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Dissection</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a:effectLst/>
                        </a:rPr>
                        <a:t>To cut open a human and examine the insides</a:t>
                      </a:r>
                      <a:endParaRPr lang="en-GB" sz="1200">
                        <a:effectLst/>
                        <a:latin typeface="Calibri"/>
                        <a:ea typeface="Calibri"/>
                        <a:cs typeface="Times New Roman"/>
                      </a:endParaRPr>
                    </a:p>
                  </a:txBody>
                  <a:tcPr marL="53171" marR="53171" marT="0" marB="0"/>
                </a:tc>
                <a:extLst>
                  <a:ext uri="{0D108BD9-81ED-4DB2-BD59-A6C34878D82A}">
                    <a16:rowId xmlns:a16="http://schemas.microsoft.com/office/drawing/2014/main" val="10016"/>
                  </a:ext>
                </a:extLst>
              </a:tr>
              <a:tr h="215002">
                <a:tc>
                  <a:txBody>
                    <a:bodyPr/>
                    <a:lstStyle/>
                    <a:p>
                      <a:pPr algn="l">
                        <a:lnSpc>
                          <a:spcPct val="115000"/>
                        </a:lnSpc>
                        <a:spcAft>
                          <a:spcPts val="0"/>
                        </a:spcAft>
                      </a:pPr>
                      <a:r>
                        <a:rPr lang="en-GB" sz="1200">
                          <a:effectLst/>
                        </a:rPr>
                        <a:t>25</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Epidemic</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a:effectLst/>
                        </a:rPr>
                        <a:t>A widespread outbreak of a disease</a:t>
                      </a:r>
                      <a:endParaRPr lang="en-GB" sz="1200">
                        <a:effectLst/>
                        <a:latin typeface="Calibri"/>
                        <a:ea typeface="Calibri"/>
                        <a:cs typeface="Times New Roman"/>
                      </a:endParaRPr>
                    </a:p>
                  </a:txBody>
                  <a:tcPr marL="53171" marR="53171" marT="0" marB="0"/>
                </a:tc>
                <a:extLst>
                  <a:ext uri="{0D108BD9-81ED-4DB2-BD59-A6C34878D82A}">
                    <a16:rowId xmlns:a16="http://schemas.microsoft.com/office/drawing/2014/main" val="10017"/>
                  </a:ext>
                </a:extLst>
              </a:tr>
              <a:tr h="215002">
                <a:tc>
                  <a:txBody>
                    <a:bodyPr/>
                    <a:lstStyle/>
                    <a:p>
                      <a:pPr algn="l">
                        <a:lnSpc>
                          <a:spcPct val="115000"/>
                        </a:lnSpc>
                        <a:spcAft>
                          <a:spcPts val="0"/>
                        </a:spcAft>
                      </a:pPr>
                      <a:r>
                        <a:rPr lang="en-GB" sz="1200">
                          <a:effectLst/>
                        </a:rPr>
                        <a:t>26</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Trepanning</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a:effectLst/>
                        </a:rPr>
                        <a:t>Cutting a hole in the skull</a:t>
                      </a:r>
                      <a:endParaRPr lang="en-GB" sz="1200">
                        <a:effectLst/>
                        <a:latin typeface="Calibri"/>
                        <a:ea typeface="Calibri"/>
                        <a:cs typeface="Times New Roman"/>
                      </a:endParaRPr>
                    </a:p>
                  </a:txBody>
                  <a:tcPr marL="53171" marR="53171" marT="0" marB="0"/>
                </a:tc>
                <a:extLst>
                  <a:ext uri="{0D108BD9-81ED-4DB2-BD59-A6C34878D82A}">
                    <a16:rowId xmlns:a16="http://schemas.microsoft.com/office/drawing/2014/main" val="10018"/>
                  </a:ext>
                </a:extLst>
              </a:tr>
              <a:tr h="215002">
                <a:tc>
                  <a:txBody>
                    <a:bodyPr/>
                    <a:lstStyle/>
                    <a:p>
                      <a:pPr algn="l">
                        <a:lnSpc>
                          <a:spcPct val="115000"/>
                        </a:lnSpc>
                        <a:spcAft>
                          <a:spcPts val="0"/>
                        </a:spcAft>
                      </a:pPr>
                      <a:r>
                        <a:rPr lang="en-GB" sz="1200">
                          <a:effectLst/>
                        </a:rPr>
                        <a:t>27</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a:effectLst/>
                        </a:rPr>
                        <a:t>Amulet</a:t>
                      </a:r>
                      <a:endParaRPr lang="en-GB" sz="1200" b="1">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a:effectLst/>
                        </a:rPr>
                        <a:t>A charm that bought protection from disease</a:t>
                      </a:r>
                      <a:endParaRPr lang="en-GB" sz="1200">
                        <a:effectLst/>
                        <a:latin typeface="Calibri"/>
                        <a:ea typeface="Calibri"/>
                        <a:cs typeface="Times New Roman"/>
                      </a:endParaRPr>
                    </a:p>
                  </a:txBody>
                  <a:tcPr marL="53171" marR="53171" marT="0" marB="0"/>
                </a:tc>
                <a:extLst>
                  <a:ext uri="{0D108BD9-81ED-4DB2-BD59-A6C34878D82A}">
                    <a16:rowId xmlns:a16="http://schemas.microsoft.com/office/drawing/2014/main" val="10019"/>
                  </a:ext>
                </a:extLst>
              </a:tr>
              <a:tr h="380404">
                <a:tc>
                  <a:txBody>
                    <a:bodyPr/>
                    <a:lstStyle/>
                    <a:p>
                      <a:pPr algn="l">
                        <a:lnSpc>
                          <a:spcPct val="115000"/>
                        </a:lnSpc>
                        <a:spcAft>
                          <a:spcPts val="0"/>
                        </a:spcAft>
                      </a:pPr>
                      <a:r>
                        <a:rPr lang="en-GB" sz="1200">
                          <a:effectLst/>
                        </a:rPr>
                        <a:t>28</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Black Death</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a:effectLst/>
                        </a:rPr>
                        <a:t>A term to describe the bubonic plague</a:t>
                      </a:r>
                      <a:endParaRPr lang="en-GB" sz="1200">
                        <a:effectLst/>
                        <a:latin typeface="Calibri"/>
                        <a:ea typeface="Calibri"/>
                        <a:cs typeface="Times New Roman"/>
                      </a:endParaRPr>
                    </a:p>
                  </a:txBody>
                  <a:tcPr marL="53171" marR="53171" marT="0" marB="0"/>
                </a:tc>
                <a:extLst>
                  <a:ext uri="{0D108BD9-81ED-4DB2-BD59-A6C34878D82A}">
                    <a16:rowId xmlns:a16="http://schemas.microsoft.com/office/drawing/2014/main" val="10020"/>
                  </a:ext>
                </a:extLst>
              </a:tr>
              <a:tr h="215002">
                <a:tc>
                  <a:txBody>
                    <a:bodyPr/>
                    <a:lstStyle/>
                    <a:p>
                      <a:pPr algn="l">
                        <a:lnSpc>
                          <a:spcPct val="115000"/>
                        </a:lnSpc>
                        <a:spcAft>
                          <a:spcPts val="0"/>
                        </a:spcAft>
                      </a:pPr>
                      <a:r>
                        <a:rPr lang="en-GB" sz="1200">
                          <a:effectLst/>
                        </a:rPr>
                        <a:t>29</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Monastery</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A building where monks live, eat and pray</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21"/>
                  </a:ext>
                </a:extLst>
              </a:tr>
            </a:tbl>
          </a:graphicData>
        </a:graphic>
      </p:graphicFrame>
      <p:sp>
        <p:nvSpPr>
          <p:cNvPr id="6" name="TextBox 5"/>
          <p:cNvSpPr txBox="1"/>
          <p:nvPr/>
        </p:nvSpPr>
        <p:spPr>
          <a:xfrm>
            <a:off x="1115616" y="116632"/>
            <a:ext cx="640871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a:t>Knowledge Organiser – Topic One: Medieval Medicine 1250-1500</a:t>
            </a:r>
          </a:p>
        </p:txBody>
      </p:sp>
    </p:spTree>
    <p:extLst>
      <p:ext uri="{BB962C8B-B14F-4D97-AF65-F5344CB8AC3E}">
        <p14:creationId xmlns:p14="http://schemas.microsoft.com/office/powerpoint/2010/main" val="1865536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990" t="2360" r="22322" b="7375"/>
          <a:stretch/>
        </p:blipFill>
        <p:spPr bwMode="auto">
          <a:xfrm rot="5400000" flipV="1">
            <a:off x="854015" y="-38639"/>
            <a:ext cx="931653" cy="263968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4014206" y="36219"/>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241"/>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233406" y="84126"/>
            <a:ext cx="3643760"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600" b="1" spc="-138" dirty="0"/>
              <a:t>The</a:t>
            </a:r>
            <a:r>
              <a:rPr lang="en-GB" sz="1600" b="1" spc="-125" dirty="0"/>
              <a:t> </a:t>
            </a:r>
            <a:r>
              <a:rPr lang="en-GB" sz="1600" b="1" spc="-83" dirty="0"/>
              <a:t>British</a:t>
            </a:r>
            <a:r>
              <a:rPr lang="en-GB" sz="1600" b="1" spc="-138" dirty="0"/>
              <a:t> </a:t>
            </a:r>
            <a:r>
              <a:rPr lang="en-GB" sz="1600" b="1" spc="-102" dirty="0"/>
              <a:t>Sector</a:t>
            </a:r>
            <a:r>
              <a:rPr lang="en-GB" sz="1600" b="1" spc="-143" dirty="0"/>
              <a:t> </a:t>
            </a:r>
            <a:r>
              <a:rPr lang="en-GB" sz="1600" b="1" spc="-69" dirty="0"/>
              <a:t>on</a:t>
            </a:r>
            <a:r>
              <a:rPr lang="en-GB" sz="1600" b="1" spc="-120" dirty="0"/>
              <a:t> </a:t>
            </a:r>
            <a:r>
              <a:rPr lang="en-GB" sz="1600" b="1" spc="-102" dirty="0"/>
              <a:t>the</a:t>
            </a:r>
            <a:r>
              <a:rPr lang="en-GB" sz="1600" b="1" spc="-134" dirty="0"/>
              <a:t> </a:t>
            </a:r>
            <a:r>
              <a:rPr lang="en-GB" sz="1600" b="1" spc="-97" dirty="0"/>
              <a:t>Western</a:t>
            </a:r>
            <a:r>
              <a:rPr lang="en-GB" sz="1600" b="1" spc="-143" dirty="0"/>
              <a:t> </a:t>
            </a:r>
            <a:r>
              <a:rPr lang="en-GB" sz="1600" b="1" spc="-129" dirty="0"/>
              <a:t>Front,</a:t>
            </a:r>
            <a:r>
              <a:rPr lang="en-GB" sz="1600" b="1" spc="-143" dirty="0"/>
              <a:t> </a:t>
            </a:r>
            <a:r>
              <a:rPr lang="en-GB" sz="1600" b="1" spc="-129" dirty="0"/>
              <a:t>1914-18</a:t>
            </a:r>
            <a:endParaRPr lang="en-GB" sz="1600" b="1" dirty="0"/>
          </a:p>
        </p:txBody>
      </p:sp>
      <p:pic>
        <p:nvPicPr>
          <p:cNvPr id="13"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990" t="2360" r="22322" b="7375"/>
          <a:stretch/>
        </p:blipFill>
        <p:spPr bwMode="auto">
          <a:xfrm rot="5400000" flipV="1">
            <a:off x="854015" y="2109158"/>
            <a:ext cx="931653" cy="26396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E4CAC86F-DBD2-4D63-A3E3-07D5DE3F44AC}"/>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64516" y="2952749"/>
            <a:ext cx="1600200" cy="476250"/>
          </a:xfrm>
          <a:prstGeom prst="rect">
            <a:avLst/>
          </a:prstGeom>
        </p:spPr>
      </p:pic>
      <p:pic>
        <p:nvPicPr>
          <p:cNvPr id="12" name="Picture 11">
            <a:extLst>
              <a:ext uri="{FF2B5EF4-FFF2-40B4-BE49-F238E27FC236}">
                <a16:creationId xmlns:a16="http://schemas.microsoft.com/office/drawing/2014/main" id="{E2356733-B027-4DF5-8FFB-1E230D709257}"/>
              </a:ext>
            </a:extLst>
          </p:cNvPr>
          <p:cNvPicPr>
            <a:picLocks noChangeAspect="1"/>
          </p:cNvPicPr>
          <p:nvPr/>
        </p:nvPicPr>
        <p:blipFill>
          <a:blip r:embed="rId7"/>
          <a:stretch>
            <a:fillRect/>
          </a:stretch>
        </p:blipFill>
        <p:spPr>
          <a:xfrm>
            <a:off x="0" y="5147631"/>
            <a:ext cx="1085850" cy="258331"/>
          </a:xfrm>
          <a:prstGeom prst="rect">
            <a:avLst/>
          </a:prstGeom>
        </p:spPr>
      </p:pic>
      <p:graphicFrame>
        <p:nvGraphicFramePr>
          <p:cNvPr id="14" name="Table 13">
            <a:extLst>
              <a:ext uri="{FF2B5EF4-FFF2-40B4-BE49-F238E27FC236}">
                <a16:creationId xmlns:a16="http://schemas.microsoft.com/office/drawing/2014/main" id="{49DC54C0-CEA1-4FC6-8FD7-AFE95AF732E2}"/>
              </a:ext>
            </a:extLst>
          </p:cNvPr>
          <p:cNvGraphicFramePr>
            <a:graphicFrameLocks noGrp="1"/>
          </p:cNvGraphicFramePr>
          <p:nvPr>
            <p:extLst>
              <p:ext uri="{D42A27DB-BD31-4B8C-83A1-F6EECF244321}">
                <p14:modId xmlns:p14="http://schemas.microsoft.com/office/powerpoint/2010/main" val="1258776142"/>
              </p:ext>
            </p:extLst>
          </p:nvPr>
        </p:nvGraphicFramePr>
        <p:xfrm>
          <a:off x="4572000" y="910362"/>
          <a:ext cx="4538932" cy="4990106"/>
        </p:xfrm>
        <a:graphic>
          <a:graphicData uri="http://schemas.openxmlformats.org/drawingml/2006/table">
            <a:tbl>
              <a:tblPr firstRow="1" bandRow="1">
                <a:tableStyleId>{5940675A-B579-460E-94D1-54222C63F5DA}</a:tableStyleId>
              </a:tblPr>
              <a:tblGrid>
                <a:gridCol w="4538932">
                  <a:extLst>
                    <a:ext uri="{9D8B030D-6E8A-4147-A177-3AD203B41FA5}">
                      <a16:colId xmlns:a16="http://schemas.microsoft.com/office/drawing/2014/main" val="2755974680"/>
                    </a:ext>
                  </a:extLst>
                </a:gridCol>
              </a:tblGrid>
              <a:tr h="2495053">
                <a:tc>
                  <a:txBody>
                    <a:bodyPr/>
                    <a:lstStyle/>
                    <a:p>
                      <a:endParaRPr lang="en-GB" dirty="0"/>
                    </a:p>
                    <a:p>
                      <a:endParaRPr lang="en-GB" dirty="0"/>
                    </a:p>
                  </a:txBody>
                  <a:tcPr/>
                </a:tc>
                <a:extLst>
                  <a:ext uri="{0D108BD9-81ED-4DB2-BD59-A6C34878D82A}">
                    <a16:rowId xmlns:a16="http://schemas.microsoft.com/office/drawing/2014/main" val="221861352"/>
                  </a:ext>
                </a:extLst>
              </a:tr>
              <a:tr h="2495053">
                <a:tc>
                  <a:txBody>
                    <a:bodyPr/>
                    <a:lstStyle/>
                    <a:p>
                      <a:endParaRPr lang="en-GB" dirty="0"/>
                    </a:p>
                  </a:txBody>
                  <a:tcPr/>
                </a:tc>
                <a:extLst>
                  <a:ext uri="{0D108BD9-81ED-4DB2-BD59-A6C34878D82A}">
                    <a16:rowId xmlns:a16="http://schemas.microsoft.com/office/drawing/2014/main" val="3701214300"/>
                  </a:ext>
                </a:extLst>
              </a:tr>
            </a:tbl>
          </a:graphicData>
        </a:graphic>
      </p:graphicFrame>
      <p:pic>
        <p:nvPicPr>
          <p:cNvPr id="16" name="Picture 15">
            <a:extLst>
              <a:ext uri="{FF2B5EF4-FFF2-40B4-BE49-F238E27FC236}">
                <a16:creationId xmlns:a16="http://schemas.microsoft.com/office/drawing/2014/main" id="{459975A6-02F9-4D14-B672-538F024DA087}"/>
              </a:ext>
            </a:extLst>
          </p:cNvPr>
          <p:cNvPicPr>
            <a:picLocks noChangeAspect="1"/>
          </p:cNvPicPr>
          <p:nvPr/>
        </p:nvPicPr>
        <p:blipFill>
          <a:blip r:embed="rId8"/>
          <a:stretch>
            <a:fillRect/>
          </a:stretch>
        </p:blipFill>
        <p:spPr>
          <a:xfrm>
            <a:off x="6317874" y="500362"/>
            <a:ext cx="2324100" cy="369353"/>
          </a:xfrm>
          <a:prstGeom prst="rect">
            <a:avLst/>
          </a:prstGeom>
        </p:spPr>
      </p:pic>
      <p:pic>
        <p:nvPicPr>
          <p:cNvPr id="1028" name="Picture 4" descr="See the source image">
            <a:extLst>
              <a:ext uri="{FF2B5EF4-FFF2-40B4-BE49-F238E27FC236}">
                <a16:creationId xmlns:a16="http://schemas.microsoft.com/office/drawing/2014/main" id="{3474F52B-5D59-4A25-980B-30D53C257860}"/>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8610332" y="6307792"/>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See the source image">
            <a:extLst>
              <a:ext uri="{FF2B5EF4-FFF2-40B4-BE49-F238E27FC236}">
                <a16:creationId xmlns:a16="http://schemas.microsoft.com/office/drawing/2014/main" id="{EEE2A8EB-6DCC-4ADA-8BA4-51169A7A84AD}"/>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8076664" y="594741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See the source image">
            <a:extLst>
              <a:ext uri="{FF2B5EF4-FFF2-40B4-BE49-F238E27FC236}">
                <a16:creationId xmlns:a16="http://schemas.microsoft.com/office/drawing/2014/main" id="{7E009B3D-3161-4700-8FBE-34F44D3F1476}"/>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682456" y="628406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See the source image">
            <a:extLst>
              <a:ext uri="{FF2B5EF4-FFF2-40B4-BE49-F238E27FC236}">
                <a16:creationId xmlns:a16="http://schemas.microsoft.com/office/drawing/2014/main" id="{4B796718-E2C9-4E3A-9A10-DA53937A3304}"/>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145463" y="594741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See the source image">
            <a:extLst>
              <a:ext uri="{FF2B5EF4-FFF2-40B4-BE49-F238E27FC236}">
                <a16:creationId xmlns:a16="http://schemas.microsoft.com/office/drawing/2014/main" id="{6FF9EA77-2F44-43D9-AB13-B179761AF692}"/>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6751255" y="628406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2137AF9E-9338-4ED1-99C1-042968B617CC}"/>
              </a:ext>
            </a:extLst>
          </p:cNvPr>
          <p:cNvPicPr>
            <a:picLocks noChangeAspect="1"/>
          </p:cNvPicPr>
          <p:nvPr/>
        </p:nvPicPr>
        <p:blipFill>
          <a:blip r:embed="rId10">
            <a:clrChange>
              <a:clrFrom>
                <a:srgbClr val="FFFFFF"/>
              </a:clrFrom>
              <a:clrTo>
                <a:srgbClr val="FFFFFF">
                  <a:alpha val="0"/>
                </a:srgbClr>
              </a:clrTo>
            </a:clrChange>
          </a:blip>
          <a:stretch>
            <a:fillRect/>
          </a:stretch>
        </p:blipFill>
        <p:spPr>
          <a:xfrm>
            <a:off x="4466505" y="5963774"/>
            <a:ext cx="2675633" cy="364222"/>
          </a:xfrm>
          <a:prstGeom prst="rect">
            <a:avLst/>
          </a:prstGeom>
        </p:spPr>
      </p:pic>
      <p:pic>
        <p:nvPicPr>
          <p:cNvPr id="18" name="Picture 17">
            <a:extLst>
              <a:ext uri="{FF2B5EF4-FFF2-40B4-BE49-F238E27FC236}">
                <a16:creationId xmlns:a16="http://schemas.microsoft.com/office/drawing/2014/main" id="{DE31ED50-BABE-4A06-AA32-501079FD26BB}"/>
              </a:ext>
            </a:extLst>
          </p:cNvPr>
          <p:cNvPicPr>
            <a:picLocks noChangeAspect="1"/>
          </p:cNvPicPr>
          <p:nvPr/>
        </p:nvPicPr>
        <p:blipFill>
          <a:blip r:embed="rId11"/>
          <a:stretch>
            <a:fillRect/>
          </a:stretch>
        </p:blipFill>
        <p:spPr>
          <a:xfrm>
            <a:off x="4575599" y="6294456"/>
            <a:ext cx="847725" cy="238125"/>
          </a:xfrm>
          <a:prstGeom prst="rect">
            <a:avLst/>
          </a:prstGeom>
        </p:spPr>
      </p:pic>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12">
            <a:clrChange>
              <a:clrFrom>
                <a:srgbClr val="FFFFFF"/>
              </a:clrFrom>
              <a:clrTo>
                <a:srgbClr val="FFFFFF">
                  <a:alpha val="0"/>
                </a:srgbClr>
              </a:clrTo>
            </a:clrChange>
          </a:blip>
          <a:stretch>
            <a:fillRect/>
          </a:stretch>
        </p:blipFill>
        <p:spPr>
          <a:xfrm>
            <a:off x="764516" y="815376"/>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3283057818"/>
              </p:ext>
            </p:extLst>
          </p:nvPr>
        </p:nvGraphicFramePr>
        <p:xfrm>
          <a:off x="48344" y="1721867"/>
          <a:ext cx="4434332" cy="1219200"/>
        </p:xfrm>
        <a:graphic>
          <a:graphicData uri="http://schemas.openxmlformats.org/drawingml/2006/table">
            <a:tbl>
              <a:tblPr firstRow="1" bandRow="1">
                <a:tableStyleId>{5940675A-B579-460E-94D1-54222C63F5DA}</a:tableStyleId>
              </a:tblPr>
              <a:tblGrid>
                <a:gridCol w="2114550">
                  <a:extLst>
                    <a:ext uri="{9D8B030D-6E8A-4147-A177-3AD203B41FA5}">
                      <a16:colId xmlns:a16="http://schemas.microsoft.com/office/drawing/2014/main" val="980087927"/>
                    </a:ext>
                  </a:extLst>
                </a:gridCol>
                <a:gridCol w="2319782">
                  <a:extLst>
                    <a:ext uri="{9D8B030D-6E8A-4147-A177-3AD203B41FA5}">
                      <a16:colId xmlns:a16="http://schemas.microsoft.com/office/drawing/2014/main" val="2942097092"/>
                    </a:ext>
                  </a:extLst>
                </a:gridCol>
              </a:tblGrid>
              <a:tr h="256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5" dirty="0">
                          <a:latin typeface="Arial"/>
                          <a:cs typeface="Arial"/>
                        </a:rPr>
                        <a:t>C</a:t>
                      </a:r>
                      <a:r>
                        <a:rPr lang="en-GB" sz="1400" dirty="0">
                          <a:latin typeface="Arial"/>
                          <a:cs typeface="Arial"/>
                        </a:rPr>
                        <a:t>omm</a:t>
                      </a:r>
                      <a:r>
                        <a:rPr lang="en-GB" sz="1400" spc="-5" dirty="0">
                          <a:latin typeface="Arial"/>
                          <a:cs typeface="Arial"/>
                        </a:rPr>
                        <a:t>un</a:t>
                      </a:r>
                      <a:r>
                        <a:rPr lang="en-GB" sz="1400" spc="-15" dirty="0">
                          <a:latin typeface="Arial"/>
                          <a:cs typeface="Arial"/>
                        </a:rPr>
                        <a:t>i</a:t>
                      </a:r>
                      <a:r>
                        <a:rPr lang="en-GB" sz="1400" dirty="0">
                          <a:latin typeface="Arial"/>
                          <a:cs typeface="Arial"/>
                        </a:rPr>
                        <a:t>ca</a:t>
                      </a:r>
                      <a:r>
                        <a:rPr lang="en-GB" sz="1400" spc="-10" dirty="0">
                          <a:latin typeface="Arial"/>
                          <a:cs typeface="Arial"/>
                        </a:rPr>
                        <a:t>t</a:t>
                      </a:r>
                      <a:r>
                        <a:rPr lang="en-GB" sz="1400" dirty="0">
                          <a:latin typeface="Arial"/>
                          <a:cs typeface="Arial"/>
                        </a:rPr>
                        <a:t>io</a:t>
                      </a:r>
                      <a:r>
                        <a:rPr lang="en-GB" sz="1400" spc="-35" dirty="0">
                          <a:latin typeface="Arial"/>
                          <a:cs typeface="Arial"/>
                        </a:rPr>
                        <a:t>n</a:t>
                      </a:r>
                      <a:r>
                        <a:rPr lang="en-GB" sz="1400" spc="-70" dirty="0">
                          <a:latin typeface="Arial"/>
                          <a:cs typeface="Arial"/>
                        </a:rPr>
                        <a:t> </a:t>
                      </a:r>
                      <a:r>
                        <a:rPr lang="en-GB" sz="1400" spc="-55" dirty="0">
                          <a:latin typeface="Arial"/>
                          <a:cs typeface="Arial"/>
                        </a:rPr>
                        <a:t>Trench</a:t>
                      </a:r>
                      <a:endParaRPr lang="en-GB" sz="1400" dirty="0">
                        <a:latin typeface="Arial"/>
                        <a:cs typeface="Arial"/>
                      </a:endParaRPr>
                    </a:p>
                  </a:txBody>
                  <a:tcPr/>
                </a:tc>
                <a:tc>
                  <a:txBody>
                    <a:bodyPr/>
                    <a:lstStyle/>
                    <a:p>
                      <a:endParaRPr lang="en-GB" sz="1400" dirty="0"/>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60" dirty="0">
                          <a:latin typeface="Arial"/>
                          <a:cs typeface="Arial"/>
                        </a:rPr>
                        <a:t>Trench</a:t>
                      </a:r>
                      <a:r>
                        <a:rPr lang="en-GB" sz="1400" spc="-80" dirty="0">
                          <a:latin typeface="Arial"/>
                          <a:cs typeface="Arial"/>
                        </a:rPr>
                        <a:t> </a:t>
                      </a:r>
                      <a:r>
                        <a:rPr lang="en-GB" sz="1400" spc="-70" dirty="0">
                          <a:latin typeface="Arial"/>
                          <a:cs typeface="Arial"/>
                        </a:rPr>
                        <a:t>Fever</a:t>
                      </a:r>
                      <a:endParaRPr lang="en-GB" sz="1400" dirty="0">
                        <a:latin typeface="Arial"/>
                        <a:cs typeface="Arial"/>
                      </a:endParaRPr>
                    </a:p>
                  </a:txBody>
                  <a:tcPr/>
                </a:tc>
                <a:tc>
                  <a:txBody>
                    <a:bodyPr/>
                    <a:lstStyle/>
                    <a:p>
                      <a:endParaRPr lang="en-GB" sz="1400" dirty="0"/>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95" dirty="0">
                          <a:latin typeface="Arial"/>
                          <a:cs typeface="Arial"/>
                        </a:rPr>
                        <a:t>NYD.N.</a:t>
                      </a:r>
                      <a:endParaRPr lang="en-GB" sz="1400" dirty="0">
                        <a:latin typeface="Arial"/>
                        <a:cs typeface="Arial"/>
                      </a:endParaRPr>
                    </a:p>
                  </a:txBody>
                  <a:tcPr/>
                </a:tc>
                <a:tc>
                  <a:txBody>
                    <a:bodyPr/>
                    <a:lstStyle/>
                    <a:p>
                      <a:endParaRPr lang="en-GB" sz="1400" dirty="0"/>
                    </a:p>
                  </a:txBody>
                  <a:tcPr/>
                </a:tc>
                <a:extLst>
                  <a:ext uri="{0D108BD9-81ED-4DB2-BD59-A6C34878D82A}">
                    <a16:rowId xmlns:a16="http://schemas.microsoft.com/office/drawing/2014/main" val="3483817770"/>
                  </a:ext>
                </a:extLst>
              </a:tr>
              <a:tr h="1552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55" dirty="0">
                          <a:latin typeface="Arial"/>
                          <a:cs typeface="Arial"/>
                        </a:rPr>
                        <a:t>Plastic</a:t>
                      </a:r>
                      <a:r>
                        <a:rPr lang="en-GB" sz="1400" spc="-125" dirty="0">
                          <a:latin typeface="Arial"/>
                          <a:cs typeface="Arial"/>
                        </a:rPr>
                        <a:t> </a:t>
                      </a:r>
                      <a:r>
                        <a:rPr lang="en-GB" sz="1400" spc="-65" dirty="0">
                          <a:latin typeface="Arial"/>
                          <a:cs typeface="Arial"/>
                        </a:rPr>
                        <a:t>Surgery</a:t>
                      </a:r>
                      <a:endParaRPr lang="en-GB" sz="1400" dirty="0">
                        <a:latin typeface="Arial"/>
                        <a:cs typeface="Arial"/>
                      </a:endParaRPr>
                    </a:p>
                  </a:txBody>
                  <a:tcPr/>
                </a:tc>
                <a:tc>
                  <a:txBody>
                    <a:bodyPr/>
                    <a:lstStyle/>
                    <a:p>
                      <a:endParaRPr lang="en-GB" sz="1400" dirty="0"/>
                    </a:p>
                  </a:txBody>
                  <a:tcPr/>
                </a:tc>
                <a:extLst>
                  <a:ext uri="{0D108BD9-81ED-4DB2-BD59-A6C34878D82A}">
                    <a16:rowId xmlns:a16="http://schemas.microsoft.com/office/drawing/2014/main" val="2105087054"/>
                  </a:ext>
                </a:extLst>
              </a:tr>
            </a:tbl>
          </a:graphicData>
        </a:graphic>
      </p:graphicFrame>
      <p:graphicFrame>
        <p:nvGraphicFramePr>
          <p:cNvPr id="25" name="Table 24">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947698271"/>
              </p:ext>
            </p:extLst>
          </p:nvPr>
        </p:nvGraphicFramePr>
        <p:xfrm>
          <a:off x="33068" y="3914269"/>
          <a:ext cx="4228383" cy="731520"/>
        </p:xfrm>
        <a:graphic>
          <a:graphicData uri="http://schemas.openxmlformats.org/drawingml/2006/table">
            <a:tbl>
              <a:tblPr firstRow="1" bandRow="1">
                <a:tableStyleId>{5940675A-B579-460E-94D1-54222C63F5DA}</a:tableStyleId>
              </a:tblPr>
              <a:tblGrid>
                <a:gridCol w="1409461">
                  <a:extLst>
                    <a:ext uri="{9D8B030D-6E8A-4147-A177-3AD203B41FA5}">
                      <a16:colId xmlns:a16="http://schemas.microsoft.com/office/drawing/2014/main" val="1916391713"/>
                    </a:ext>
                  </a:extLst>
                </a:gridCol>
                <a:gridCol w="1409461">
                  <a:extLst>
                    <a:ext uri="{9D8B030D-6E8A-4147-A177-3AD203B41FA5}">
                      <a16:colId xmlns:a16="http://schemas.microsoft.com/office/drawing/2014/main" val="3746142158"/>
                    </a:ext>
                  </a:extLst>
                </a:gridCol>
                <a:gridCol w="1409461">
                  <a:extLst>
                    <a:ext uri="{9D8B030D-6E8A-4147-A177-3AD203B41FA5}">
                      <a16:colId xmlns:a16="http://schemas.microsoft.com/office/drawing/2014/main" val="1639464515"/>
                    </a:ext>
                  </a:extLst>
                </a:gridCol>
              </a:tblGrid>
              <a:tr h="370840">
                <a:tc>
                  <a:txBody>
                    <a:bodyPr/>
                    <a:lstStyle/>
                    <a:p>
                      <a:pPr algn="ctr"/>
                      <a:r>
                        <a:rPr lang="en-GB" sz="1400" spc="-25" dirty="0">
                          <a:latin typeface="Arial"/>
                          <a:cs typeface="Arial"/>
                        </a:rPr>
                        <a:t>Battle</a:t>
                      </a:r>
                      <a:r>
                        <a:rPr lang="en-GB" sz="1400" spc="-80" dirty="0">
                          <a:latin typeface="Arial"/>
                          <a:cs typeface="Arial"/>
                        </a:rPr>
                        <a:t> </a:t>
                      </a:r>
                      <a:r>
                        <a:rPr lang="en-GB" sz="1400" dirty="0">
                          <a:latin typeface="Arial"/>
                          <a:cs typeface="Arial"/>
                        </a:rPr>
                        <a:t>of</a:t>
                      </a:r>
                      <a:r>
                        <a:rPr lang="en-GB" sz="1400" spc="-70" dirty="0">
                          <a:latin typeface="Arial"/>
                          <a:cs typeface="Arial"/>
                        </a:rPr>
                        <a:t> </a:t>
                      </a:r>
                      <a:r>
                        <a:rPr lang="en-GB" sz="1400" spc="-10" dirty="0">
                          <a:latin typeface="Arial"/>
                          <a:cs typeface="Arial"/>
                        </a:rPr>
                        <a:t>the</a:t>
                      </a:r>
                      <a:r>
                        <a:rPr lang="en-GB" sz="1400" spc="-85" dirty="0">
                          <a:latin typeface="Arial"/>
                          <a:cs typeface="Arial"/>
                        </a:rPr>
                        <a:t> </a:t>
                      </a:r>
                      <a:r>
                        <a:rPr lang="en-GB" sz="1400" spc="-80" dirty="0">
                          <a:latin typeface="Arial"/>
                          <a:cs typeface="Arial"/>
                        </a:rPr>
                        <a:t>Somme</a:t>
                      </a:r>
                      <a:r>
                        <a:rPr lang="en-GB" sz="1400" spc="-95" dirty="0">
                          <a:latin typeface="Arial"/>
                          <a:cs typeface="Arial"/>
                        </a:rPr>
                        <a:t> </a:t>
                      </a:r>
                    </a:p>
                    <a:p>
                      <a:pPr algn="ctr"/>
                      <a:endParaRPr lang="en-GB" sz="1400" spc="-95" dirty="0">
                        <a:latin typeface="Arial"/>
                        <a:cs typeface="Arial"/>
                      </a:endParaRPr>
                    </a:p>
                  </a:txBody>
                  <a:tcPr/>
                </a:tc>
                <a:tc>
                  <a:txBody>
                    <a:bodyPr/>
                    <a:lstStyle/>
                    <a:p>
                      <a:pPr algn="ctr"/>
                      <a:r>
                        <a:rPr lang="en-GB" sz="1400" spc="-25" dirty="0">
                          <a:latin typeface="Arial"/>
                          <a:cs typeface="Arial"/>
                        </a:rPr>
                        <a:t>Battle</a:t>
                      </a:r>
                      <a:r>
                        <a:rPr lang="en-GB" sz="1400" spc="-80" dirty="0">
                          <a:latin typeface="Arial"/>
                          <a:cs typeface="Arial"/>
                        </a:rPr>
                        <a:t> </a:t>
                      </a:r>
                      <a:r>
                        <a:rPr lang="en-GB" sz="1400" dirty="0">
                          <a:latin typeface="Arial"/>
                          <a:cs typeface="Arial"/>
                        </a:rPr>
                        <a:t>of</a:t>
                      </a:r>
                      <a:r>
                        <a:rPr lang="en-GB" sz="1400" spc="-75" dirty="0">
                          <a:latin typeface="Arial"/>
                          <a:cs typeface="Arial"/>
                        </a:rPr>
                        <a:t> </a:t>
                      </a:r>
                      <a:r>
                        <a:rPr lang="en-GB" sz="1400" spc="-55" dirty="0">
                          <a:latin typeface="Arial"/>
                          <a:cs typeface="Arial"/>
                        </a:rPr>
                        <a:t>Arras</a:t>
                      </a:r>
                      <a:r>
                        <a:rPr lang="en-GB" sz="1400" spc="-70" dirty="0">
                          <a:latin typeface="Arial"/>
                          <a:cs typeface="Arial"/>
                        </a:rPr>
                        <a:t> </a:t>
                      </a:r>
                      <a:endParaRPr lang="en-GB"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spc="-25" dirty="0">
                          <a:latin typeface="Arial"/>
                          <a:cs typeface="Arial"/>
                        </a:rPr>
                        <a:t>Battle</a:t>
                      </a:r>
                      <a:r>
                        <a:rPr lang="en-GB" sz="1400" spc="-75" dirty="0">
                          <a:latin typeface="Arial"/>
                          <a:cs typeface="Arial"/>
                        </a:rPr>
                        <a:t> </a:t>
                      </a:r>
                      <a:r>
                        <a:rPr lang="en-GB" sz="1400" dirty="0">
                          <a:latin typeface="Arial"/>
                          <a:cs typeface="Arial"/>
                        </a:rPr>
                        <a:t>of</a:t>
                      </a:r>
                      <a:r>
                        <a:rPr lang="en-GB" sz="1400" spc="-65" dirty="0">
                          <a:latin typeface="Arial"/>
                          <a:cs typeface="Arial"/>
                        </a:rPr>
                        <a:t> </a:t>
                      </a:r>
                      <a:r>
                        <a:rPr lang="en-GB" sz="1400" spc="-65" dirty="0" err="1">
                          <a:latin typeface="Arial"/>
                          <a:cs typeface="Arial"/>
                        </a:rPr>
                        <a:t>Cambrai</a:t>
                      </a:r>
                      <a:r>
                        <a:rPr lang="en-GB" sz="1400" spc="-80" dirty="0">
                          <a:latin typeface="Arial"/>
                          <a:cs typeface="Arial"/>
                        </a:rPr>
                        <a:t> </a:t>
                      </a:r>
                      <a:endParaRPr lang="en-GB" sz="1400" dirty="0"/>
                    </a:p>
                  </a:txBody>
                  <a:tcPr/>
                </a:tc>
                <a:extLst>
                  <a:ext uri="{0D108BD9-81ED-4DB2-BD59-A6C34878D82A}">
                    <a16:rowId xmlns:a16="http://schemas.microsoft.com/office/drawing/2014/main" val="2795944116"/>
                  </a:ext>
                </a:extLst>
              </a:tr>
            </a:tbl>
          </a:graphicData>
        </a:graphic>
      </p:graphicFrame>
      <p:cxnSp>
        <p:nvCxnSpPr>
          <p:cNvPr id="27" name="Straight Connector 26">
            <a:extLst>
              <a:ext uri="{FF2B5EF4-FFF2-40B4-BE49-F238E27FC236}">
                <a16:creationId xmlns:a16="http://schemas.microsoft.com/office/drawing/2014/main" id="{1E1742D4-C95E-471F-AB1C-AABF19B0B8FC}"/>
              </a:ext>
            </a:extLst>
          </p:cNvPr>
          <p:cNvCxnSpPr/>
          <p:nvPr/>
        </p:nvCxnSpPr>
        <p:spPr>
          <a:xfrm>
            <a:off x="83927" y="5025875"/>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4" name="TextBox 33">
            <a:extLst>
              <a:ext uri="{FF2B5EF4-FFF2-40B4-BE49-F238E27FC236}">
                <a16:creationId xmlns:a16="http://schemas.microsoft.com/office/drawing/2014/main" id="{6C444D20-45D0-4036-9A7D-2FFB32FDEE89}"/>
              </a:ext>
            </a:extLst>
          </p:cNvPr>
          <p:cNvSpPr txBox="1"/>
          <p:nvPr/>
        </p:nvSpPr>
        <p:spPr>
          <a:xfrm>
            <a:off x="4650088" y="912757"/>
            <a:ext cx="4382756"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t>Describe two features of the evacuation route used during the First World War.</a:t>
            </a:r>
            <a:endParaRPr lang="en-GB" sz="1000" dirty="0"/>
          </a:p>
        </p:txBody>
      </p:sp>
      <p:sp>
        <p:nvSpPr>
          <p:cNvPr id="35" name="TextBox 34">
            <a:extLst>
              <a:ext uri="{FF2B5EF4-FFF2-40B4-BE49-F238E27FC236}">
                <a16:creationId xmlns:a16="http://schemas.microsoft.com/office/drawing/2014/main" id="{46E463ED-CCE2-479B-B965-EDB1CA9FBC73}"/>
              </a:ext>
            </a:extLst>
          </p:cNvPr>
          <p:cNvSpPr txBox="1"/>
          <p:nvPr/>
        </p:nvSpPr>
        <p:spPr>
          <a:xfrm>
            <a:off x="2658557" y="3141087"/>
            <a:ext cx="1638476"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t>Place these events in order on the timeline</a:t>
            </a:r>
          </a:p>
        </p:txBody>
      </p:sp>
      <p:pic>
        <p:nvPicPr>
          <p:cNvPr id="31" name="Picture 30">
            <a:extLst>
              <a:ext uri="{FF2B5EF4-FFF2-40B4-BE49-F238E27FC236}">
                <a16:creationId xmlns:a16="http://schemas.microsoft.com/office/drawing/2014/main" id="{38730F24-81D8-423F-AD71-FEDA873AD1AA}"/>
              </a:ext>
            </a:extLst>
          </p:cNvPr>
          <p:cNvPicPr>
            <a:picLocks noChangeAspect="1"/>
          </p:cNvPicPr>
          <p:nvPr/>
        </p:nvPicPr>
        <p:blipFill rotWithShape="1">
          <a:blip r:embed="rId13"/>
          <a:srcRect t="-1" r="55790" b="-616"/>
          <a:stretch/>
        </p:blipFill>
        <p:spPr>
          <a:xfrm>
            <a:off x="4649300" y="3133723"/>
            <a:ext cx="917995" cy="368633"/>
          </a:xfrm>
          <a:prstGeom prst="rect">
            <a:avLst/>
          </a:prstGeom>
        </p:spPr>
      </p:pic>
      <p:pic>
        <p:nvPicPr>
          <p:cNvPr id="33" name="Picture 32">
            <a:extLst>
              <a:ext uri="{FF2B5EF4-FFF2-40B4-BE49-F238E27FC236}">
                <a16:creationId xmlns:a16="http://schemas.microsoft.com/office/drawing/2014/main" id="{0DCC2C2B-495A-4E7A-B889-41B1EE6791E1}"/>
              </a:ext>
            </a:extLst>
          </p:cNvPr>
          <p:cNvPicPr>
            <a:picLocks noChangeAspect="1"/>
          </p:cNvPicPr>
          <p:nvPr/>
        </p:nvPicPr>
        <p:blipFill>
          <a:blip r:embed="rId14"/>
          <a:stretch>
            <a:fillRect/>
          </a:stretch>
        </p:blipFill>
        <p:spPr>
          <a:xfrm>
            <a:off x="5644595" y="3133724"/>
            <a:ext cx="847725" cy="295275"/>
          </a:xfrm>
          <a:prstGeom prst="rect">
            <a:avLst/>
          </a:prstGeom>
        </p:spPr>
      </p:pic>
      <p:sp>
        <p:nvSpPr>
          <p:cNvPr id="32" name="TextBox 31">
            <a:extLst>
              <a:ext uri="{FF2B5EF4-FFF2-40B4-BE49-F238E27FC236}">
                <a16:creationId xmlns:a16="http://schemas.microsoft.com/office/drawing/2014/main" id="{10F8456D-F3F8-4F40-BC60-FBA492BDE2CB}"/>
              </a:ext>
            </a:extLst>
          </p:cNvPr>
          <p:cNvSpPr txBox="1"/>
          <p:nvPr/>
        </p:nvSpPr>
        <p:spPr>
          <a:xfrm>
            <a:off x="4574960" y="3461740"/>
            <a:ext cx="4535972"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dirty="0"/>
              <a:t>How useful is Sources A B for an enquiry into the treatment of the wounded on the Western Front?</a:t>
            </a:r>
          </a:p>
        </p:txBody>
      </p:sp>
      <p:pic>
        <p:nvPicPr>
          <p:cNvPr id="36" name="I98346a3a91ee4415bbddf3d0a96b6f4d_img" descr="https://www.worldwar1postcards.com/resources/amb%202%20%5B1600x1200%5D.jpg.opt411x262o0%2C0s411x262.jpg"/>
          <p:cNvPicPr/>
          <p:nvPr/>
        </p:nvPicPr>
        <p:blipFill>
          <a:blip r:embed="rId15">
            <a:extLst>
              <a:ext uri="{28A0092B-C50C-407E-A947-70E740481C1C}">
                <a14:useLocalDpi xmlns:a14="http://schemas.microsoft.com/office/drawing/2010/main" val="0"/>
              </a:ext>
            </a:extLst>
          </a:blip>
          <a:srcRect/>
          <a:stretch>
            <a:fillRect/>
          </a:stretch>
        </p:blipFill>
        <p:spPr bwMode="auto">
          <a:xfrm>
            <a:off x="7412297" y="3968110"/>
            <a:ext cx="1682420" cy="1535688"/>
          </a:xfrm>
          <a:prstGeom prst="rect">
            <a:avLst/>
          </a:prstGeom>
          <a:noFill/>
          <a:ln>
            <a:noFill/>
          </a:ln>
        </p:spPr>
      </p:pic>
      <p:sp>
        <p:nvSpPr>
          <p:cNvPr id="2" name="TextBox 1"/>
          <p:cNvSpPr txBox="1"/>
          <p:nvPr/>
        </p:nvSpPr>
        <p:spPr>
          <a:xfrm>
            <a:off x="4571999" y="4029210"/>
            <a:ext cx="2446090" cy="1754326"/>
          </a:xfrm>
          <a:prstGeom prst="rect">
            <a:avLst/>
          </a:prstGeom>
          <a:noFill/>
        </p:spPr>
        <p:txBody>
          <a:bodyPr wrap="square" rtlCol="0">
            <a:spAutoFit/>
          </a:bodyPr>
          <a:lstStyle/>
          <a:p>
            <a:pPr>
              <a:lnSpc>
                <a:spcPct val="150000"/>
              </a:lnSpc>
            </a:pPr>
            <a:r>
              <a:rPr lang="en-GB"/>
              <a:t>Nature – </a:t>
            </a:r>
          </a:p>
          <a:p>
            <a:pPr>
              <a:lnSpc>
                <a:spcPct val="150000"/>
              </a:lnSpc>
            </a:pPr>
            <a:r>
              <a:rPr lang="en-GB"/>
              <a:t>Origin – </a:t>
            </a:r>
          </a:p>
          <a:p>
            <a:pPr>
              <a:lnSpc>
                <a:spcPct val="150000"/>
              </a:lnSpc>
            </a:pPr>
            <a:r>
              <a:rPr lang="en-GB"/>
              <a:t>Purpose – </a:t>
            </a:r>
          </a:p>
          <a:p>
            <a:pPr>
              <a:lnSpc>
                <a:spcPct val="150000"/>
              </a:lnSpc>
            </a:pPr>
            <a:r>
              <a:rPr lang="en-GB"/>
              <a:t>Content - </a:t>
            </a:r>
            <a:endParaRPr lang="en-GB" dirty="0"/>
          </a:p>
        </p:txBody>
      </p:sp>
      <p:sp>
        <p:nvSpPr>
          <p:cNvPr id="3" name="Rectangle 2"/>
          <p:cNvSpPr/>
          <p:nvPr/>
        </p:nvSpPr>
        <p:spPr>
          <a:xfrm>
            <a:off x="6341002" y="5423553"/>
            <a:ext cx="2926658" cy="487569"/>
          </a:xfrm>
          <a:prstGeom prst="rect">
            <a:avLst/>
          </a:prstGeom>
        </p:spPr>
        <p:txBody>
          <a:bodyPr wrap="square">
            <a:spAutoFit/>
          </a:bodyPr>
          <a:lstStyle/>
          <a:p>
            <a:pPr>
              <a:lnSpc>
                <a:spcPct val="107000"/>
              </a:lnSpc>
              <a:spcAft>
                <a:spcPts val="800"/>
              </a:spcAft>
            </a:pPr>
            <a:r>
              <a:rPr lang="en-GB" sz="1200" b="1" dirty="0">
                <a:latin typeface="Calibri" panose="020F0502020204030204" pitchFamily="34" charset="0"/>
                <a:ea typeface="Calibri" panose="020F0502020204030204" pitchFamily="34" charset="0"/>
                <a:cs typeface="Times New Roman" panose="02020603050405020304" pitchFamily="18" charset="0"/>
              </a:rPr>
              <a:t>Source A: This real-photographic postcard depicts a Mark V horse ambulance wagon.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7" name="TextBox 36">
            <a:extLst>
              <a:ext uri="{FF2B5EF4-FFF2-40B4-BE49-F238E27FC236}">
                <a16:creationId xmlns:a16="http://schemas.microsoft.com/office/drawing/2014/main" id="{DE9674CA-C801-4548-940B-292D7033C57A}"/>
              </a:ext>
            </a:extLst>
          </p:cNvPr>
          <p:cNvSpPr txBox="1"/>
          <p:nvPr/>
        </p:nvSpPr>
        <p:spPr>
          <a:xfrm>
            <a:off x="12878" y="5422610"/>
            <a:ext cx="4450302" cy="144655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600" dirty="0"/>
              <a:t>List 3 key individuals and their role during this time</a:t>
            </a:r>
          </a:p>
          <a:p>
            <a:pPr>
              <a:lnSpc>
                <a:spcPct val="150000"/>
              </a:lnSpc>
            </a:pPr>
            <a:r>
              <a:rPr lang="en-GB" sz="1600" dirty="0"/>
              <a:t>1.</a:t>
            </a:r>
          </a:p>
          <a:p>
            <a:pPr>
              <a:lnSpc>
                <a:spcPct val="150000"/>
              </a:lnSpc>
            </a:pPr>
            <a:r>
              <a:rPr lang="en-GB" sz="1600" dirty="0"/>
              <a:t>2.</a:t>
            </a:r>
          </a:p>
          <a:p>
            <a:pPr>
              <a:lnSpc>
                <a:spcPct val="150000"/>
              </a:lnSpc>
            </a:pPr>
            <a:r>
              <a:rPr lang="en-GB" sz="1600" dirty="0"/>
              <a:t>3.</a:t>
            </a:r>
          </a:p>
        </p:txBody>
      </p:sp>
    </p:spTree>
    <p:extLst>
      <p:ext uri="{BB962C8B-B14F-4D97-AF65-F5344CB8AC3E}">
        <p14:creationId xmlns:p14="http://schemas.microsoft.com/office/powerpoint/2010/main" val="2259336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29990" t="2360" r="22322" b="7375"/>
          <a:stretch/>
        </p:blipFill>
        <p:spPr bwMode="auto">
          <a:xfrm rot="5400000" flipV="1">
            <a:off x="682460" y="-90239"/>
            <a:ext cx="775291" cy="2196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3982457" y="37790"/>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952"/>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194853" y="195261"/>
            <a:ext cx="3949148"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t>Medieval Medicine 1250-1500</a:t>
            </a:r>
          </a:p>
        </p:txBody>
      </p:sp>
      <p:pic>
        <p:nvPicPr>
          <p:cNvPr id="13"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990" t="2360" r="22322" b="7375"/>
          <a:stretch/>
        </p:blipFill>
        <p:spPr bwMode="auto">
          <a:xfrm rot="5400000" flipV="1">
            <a:off x="797810" y="2300327"/>
            <a:ext cx="853276" cy="241761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E4CAC86F-DBD2-4D63-A3E3-07D5DE3F44AC}"/>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64515" y="2952749"/>
            <a:ext cx="1753593" cy="476250"/>
          </a:xfrm>
          <a:prstGeom prst="rect">
            <a:avLst/>
          </a:prstGeom>
        </p:spPr>
      </p:pic>
      <p:pic>
        <p:nvPicPr>
          <p:cNvPr id="12" name="Picture 11">
            <a:extLst>
              <a:ext uri="{FF2B5EF4-FFF2-40B4-BE49-F238E27FC236}">
                <a16:creationId xmlns:a16="http://schemas.microsoft.com/office/drawing/2014/main" id="{E2356733-B027-4DF5-8FFB-1E230D709257}"/>
              </a:ext>
            </a:extLst>
          </p:cNvPr>
          <p:cNvPicPr>
            <a:picLocks noChangeAspect="1"/>
          </p:cNvPicPr>
          <p:nvPr/>
        </p:nvPicPr>
        <p:blipFill>
          <a:blip r:embed="rId7"/>
          <a:stretch>
            <a:fillRect/>
          </a:stretch>
        </p:blipFill>
        <p:spPr>
          <a:xfrm>
            <a:off x="0" y="5017628"/>
            <a:ext cx="1085850" cy="342900"/>
          </a:xfrm>
          <a:prstGeom prst="rect">
            <a:avLst/>
          </a:prstGeom>
        </p:spPr>
      </p:pic>
      <p:graphicFrame>
        <p:nvGraphicFramePr>
          <p:cNvPr id="14" name="Table 13">
            <a:extLst>
              <a:ext uri="{FF2B5EF4-FFF2-40B4-BE49-F238E27FC236}">
                <a16:creationId xmlns:a16="http://schemas.microsoft.com/office/drawing/2014/main" id="{49DC54C0-CEA1-4FC6-8FD7-AFE95AF732E2}"/>
              </a:ext>
            </a:extLst>
          </p:cNvPr>
          <p:cNvGraphicFramePr>
            <a:graphicFrameLocks noGrp="1"/>
          </p:cNvGraphicFramePr>
          <p:nvPr>
            <p:extLst>
              <p:ext uri="{D42A27DB-BD31-4B8C-83A1-F6EECF244321}">
                <p14:modId xmlns:p14="http://schemas.microsoft.com/office/powerpoint/2010/main" val="904483051"/>
              </p:ext>
            </p:extLst>
          </p:nvPr>
        </p:nvGraphicFramePr>
        <p:xfrm>
          <a:off x="4535466" y="910362"/>
          <a:ext cx="4575466" cy="4990106"/>
        </p:xfrm>
        <a:graphic>
          <a:graphicData uri="http://schemas.openxmlformats.org/drawingml/2006/table">
            <a:tbl>
              <a:tblPr firstRow="1" bandRow="1">
                <a:tableStyleId>{5940675A-B579-460E-94D1-54222C63F5DA}</a:tableStyleId>
              </a:tblPr>
              <a:tblGrid>
                <a:gridCol w="4575466">
                  <a:extLst>
                    <a:ext uri="{9D8B030D-6E8A-4147-A177-3AD203B41FA5}">
                      <a16:colId xmlns:a16="http://schemas.microsoft.com/office/drawing/2014/main" val="2755974680"/>
                    </a:ext>
                  </a:extLst>
                </a:gridCol>
              </a:tblGrid>
              <a:tr h="2495053">
                <a:tc>
                  <a:txBody>
                    <a:bodyPr/>
                    <a:lstStyle/>
                    <a:p>
                      <a:endParaRPr lang="en-GB" dirty="0"/>
                    </a:p>
                  </a:txBody>
                  <a:tcPr/>
                </a:tc>
                <a:extLst>
                  <a:ext uri="{0D108BD9-81ED-4DB2-BD59-A6C34878D82A}">
                    <a16:rowId xmlns:a16="http://schemas.microsoft.com/office/drawing/2014/main" val="221861352"/>
                  </a:ext>
                </a:extLst>
              </a:tr>
              <a:tr h="2495053">
                <a:tc>
                  <a:txBody>
                    <a:bodyPr/>
                    <a:lstStyle/>
                    <a:p>
                      <a:endParaRPr lang="en-GB" dirty="0"/>
                    </a:p>
                  </a:txBody>
                  <a:tcPr/>
                </a:tc>
                <a:extLst>
                  <a:ext uri="{0D108BD9-81ED-4DB2-BD59-A6C34878D82A}">
                    <a16:rowId xmlns:a16="http://schemas.microsoft.com/office/drawing/2014/main" val="3701214300"/>
                  </a:ext>
                </a:extLst>
              </a:tr>
            </a:tbl>
          </a:graphicData>
        </a:graphic>
      </p:graphicFrame>
      <p:pic>
        <p:nvPicPr>
          <p:cNvPr id="1028" name="Picture 4" descr="See the source image">
            <a:extLst>
              <a:ext uri="{FF2B5EF4-FFF2-40B4-BE49-F238E27FC236}">
                <a16:creationId xmlns:a16="http://schemas.microsoft.com/office/drawing/2014/main" id="{3474F52B-5D59-4A25-980B-30D53C257860}"/>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8610332" y="6307792"/>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See the source image">
            <a:extLst>
              <a:ext uri="{FF2B5EF4-FFF2-40B4-BE49-F238E27FC236}">
                <a16:creationId xmlns:a16="http://schemas.microsoft.com/office/drawing/2014/main" id="{EEE2A8EB-6DCC-4ADA-8BA4-51169A7A84AD}"/>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8076664" y="594741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See the source image">
            <a:extLst>
              <a:ext uri="{FF2B5EF4-FFF2-40B4-BE49-F238E27FC236}">
                <a16:creationId xmlns:a16="http://schemas.microsoft.com/office/drawing/2014/main" id="{7E009B3D-3161-4700-8FBE-34F44D3F1476}"/>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7682456" y="628406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See the source image">
            <a:extLst>
              <a:ext uri="{FF2B5EF4-FFF2-40B4-BE49-F238E27FC236}">
                <a16:creationId xmlns:a16="http://schemas.microsoft.com/office/drawing/2014/main" id="{4B796718-E2C9-4E3A-9A10-DA53937A3304}"/>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7145463" y="594741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See the source image">
            <a:extLst>
              <a:ext uri="{FF2B5EF4-FFF2-40B4-BE49-F238E27FC236}">
                <a16:creationId xmlns:a16="http://schemas.microsoft.com/office/drawing/2014/main" id="{6FF9EA77-2F44-43D9-AB13-B179761AF692}"/>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6751255" y="628406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2137AF9E-9338-4ED1-99C1-042968B617CC}"/>
              </a:ext>
            </a:extLst>
          </p:cNvPr>
          <p:cNvPicPr>
            <a:picLocks noChangeAspect="1"/>
          </p:cNvPicPr>
          <p:nvPr/>
        </p:nvPicPr>
        <p:blipFill>
          <a:blip r:embed="rId9">
            <a:clrChange>
              <a:clrFrom>
                <a:srgbClr val="FFFFFF"/>
              </a:clrFrom>
              <a:clrTo>
                <a:srgbClr val="FFFFFF">
                  <a:alpha val="0"/>
                </a:srgbClr>
              </a:clrTo>
            </a:clrChange>
          </a:blip>
          <a:stretch>
            <a:fillRect/>
          </a:stretch>
        </p:blipFill>
        <p:spPr>
          <a:xfrm>
            <a:off x="4466505" y="5963774"/>
            <a:ext cx="2675633" cy="364222"/>
          </a:xfrm>
          <a:prstGeom prst="rect">
            <a:avLst/>
          </a:prstGeom>
        </p:spPr>
      </p:pic>
      <p:pic>
        <p:nvPicPr>
          <p:cNvPr id="18" name="Picture 17">
            <a:extLst>
              <a:ext uri="{FF2B5EF4-FFF2-40B4-BE49-F238E27FC236}">
                <a16:creationId xmlns:a16="http://schemas.microsoft.com/office/drawing/2014/main" id="{DE31ED50-BABE-4A06-AA32-501079FD26BB}"/>
              </a:ext>
            </a:extLst>
          </p:cNvPr>
          <p:cNvPicPr>
            <a:picLocks noChangeAspect="1"/>
          </p:cNvPicPr>
          <p:nvPr/>
        </p:nvPicPr>
        <p:blipFill>
          <a:blip r:embed="rId10"/>
          <a:stretch>
            <a:fillRect/>
          </a:stretch>
        </p:blipFill>
        <p:spPr>
          <a:xfrm>
            <a:off x="4575599" y="6294456"/>
            <a:ext cx="847725" cy="238125"/>
          </a:xfrm>
          <a:prstGeom prst="rect">
            <a:avLst/>
          </a:prstGeom>
        </p:spPr>
      </p:pic>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11">
            <a:clrChange>
              <a:clrFrom>
                <a:srgbClr val="FFFFFF"/>
              </a:clrFrom>
              <a:clrTo>
                <a:srgbClr val="FFFFFF">
                  <a:alpha val="0"/>
                </a:srgbClr>
              </a:clrTo>
            </a:clrChange>
          </a:blip>
          <a:stretch>
            <a:fillRect/>
          </a:stretch>
        </p:blipFill>
        <p:spPr>
          <a:xfrm>
            <a:off x="764516" y="620444"/>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2983407533"/>
              </p:ext>
            </p:extLst>
          </p:nvPr>
        </p:nvGraphicFramePr>
        <p:xfrm>
          <a:off x="20097" y="1328863"/>
          <a:ext cx="4467049" cy="1524000"/>
        </p:xfrm>
        <a:graphic>
          <a:graphicData uri="http://schemas.openxmlformats.org/drawingml/2006/table">
            <a:tbl>
              <a:tblPr firstRow="1" bandRow="1">
                <a:tableStyleId>{5940675A-B579-460E-94D1-54222C63F5DA}</a:tableStyleId>
              </a:tblPr>
              <a:tblGrid>
                <a:gridCol w="1168623">
                  <a:extLst>
                    <a:ext uri="{9D8B030D-6E8A-4147-A177-3AD203B41FA5}">
                      <a16:colId xmlns:a16="http://schemas.microsoft.com/office/drawing/2014/main" val="980087927"/>
                    </a:ext>
                  </a:extLst>
                </a:gridCol>
                <a:gridCol w="3298426">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effectLst/>
                        </a:rPr>
                        <a:t>Purging</a:t>
                      </a:r>
                      <a:endParaRPr lang="en-GB" sz="1400" b="1" dirty="0">
                        <a:effectLst/>
                        <a:latin typeface="+mn-lt"/>
                        <a:ea typeface="Calibri"/>
                        <a:cs typeface="Times New Roman"/>
                      </a:endParaRPr>
                    </a:p>
                  </a:txBody>
                  <a:tcPr/>
                </a:tc>
                <a:tc>
                  <a:txBody>
                    <a:bodyPr/>
                    <a:lstStyle/>
                    <a:p>
                      <a:endParaRPr lang="en-GB" sz="1400" dirty="0"/>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effectLst/>
                        </a:rPr>
                        <a:t>Astrology</a:t>
                      </a:r>
                      <a:endParaRPr lang="en-GB" sz="1400" b="1" dirty="0">
                        <a:effectLst/>
                        <a:latin typeface="+mn-lt"/>
                        <a:ea typeface="Calibri"/>
                        <a:cs typeface="Times New Roman"/>
                      </a:endParaRPr>
                    </a:p>
                  </a:txBody>
                  <a:tcPr/>
                </a:tc>
                <a:tc>
                  <a:txBody>
                    <a:bodyPr/>
                    <a:lstStyle/>
                    <a:p>
                      <a:endParaRPr lang="en-GB" sz="1400" dirty="0"/>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effectLst/>
                        </a:rPr>
                        <a:t>Miasma</a:t>
                      </a:r>
                      <a:endParaRPr lang="en-GB" sz="1400" b="1" dirty="0">
                        <a:effectLst/>
                        <a:latin typeface="+mn-lt"/>
                        <a:ea typeface="Calibri"/>
                        <a:cs typeface="Times New Roman"/>
                      </a:endParaRPr>
                    </a:p>
                  </a:txBody>
                  <a:tcPr/>
                </a:tc>
                <a:tc>
                  <a:txBody>
                    <a:bodyPr/>
                    <a:lstStyle/>
                    <a:p>
                      <a:endParaRPr lang="en-GB" sz="1400" dirty="0"/>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effectLst/>
                        </a:rPr>
                        <a:t>Monastery</a:t>
                      </a:r>
                      <a:endParaRPr lang="en-GB" sz="1400" b="1" dirty="0">
                        <a:effectLst/>
                        <a:latin typeface="+mn-lt"/>
                        <a:ea typeface="Calibri"/>
                        <a:cs typeface="Times New Roman"/>
                      </a:endParaRPr>
                    </a:p>
                  </a:txBody>
                  <a:tcPr/>
                </a:tc>
                <a:tc>
                  <a:txBody>
                    <a:bodyPr/>
                    <a:lstStyle/>
                    <a:p>
                      <a:endParaRPr lang="en-GB" sz="1400" dirty="0"/>
                    </a:p>
                  </a:txBody>
                  <a:tcPr/>
                </a:tc>
                <a:extLst>
                  <a:ext uri="{0D108BD9-81ED-4DB2-BD59-A6C34878D82A}">
                    <a16:rowId xmlns:a16="http://schemas.microsoft.com/office/drawing/2014/main" val="2105087054"/>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effectLst/>
                        </a:rPr>
                        <a:t>Superstition</a:t>
                      </a:r>
                      <a:endParaRPr lang="en-GB" sz="1400" b="1" dirty="0">
                        <a:effectLst/>
                        <a:latin typeface="+mn-lt"/>
                        <a:ea typeface="Calibri"/>
                        <a:cs typeface="Times New Roman"/>
                      </a:endParaRPr>
                    </a:p>
                  </a:txBody>
                  <a:tcPr/>
                </a:tc>
                <a:tc>
                  <a:txBody>
                    <a:bodyPr/>
                    <a:lstStyle/>
                    <a:p>
                      <a:endParaRPr lang="en-GB" sz="1400" dirty="0"/>
                    </a:p>
                  </a:txBody>
                  <a:tcPr/>
                </a:tc>
                <a:extLst>
                  <a:ext uri="{0D108BD9-81ED-4DB2-BD59-A6C34878D82A}">
                    <a16:rowId xmlns:a16="http://schemas.microsoft.com/office/drawing/2014/main" val="1498517951"/>
                  </a:ext>
                </a:extLst>
              </a:tr>
            </a:tbl>
          </a:graphicData>
        </a:graphic>
      </p:graphicFrame>
      <p:graphicFrame>
        <p:nvGraphicFramePr>
          <p:cNvPr id="25" name="Table 24">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1290967929"/>
              </p:ext>
            </p:extLst>
          </p:nvPr>
        </p:nvGraphicFramePr>
        <p:xfrm>
          <a:off x="33068" y="3914269"/>
          <a:ext cx="4228383" cy="731520"/>
        </p:xfrm>
        <a:graphic>
          <a:graphicData uri="http://schemas.openxmlformats.org/drawingml/2006/table">
            <a:tbl>
              <a:tblPr firstRow="1" bandRow="1">
                <a:tableStyleId>{5940675A-B579-460E-94D1-54222C63F5DA}</a:tableStyleId>
              </a:tblPr>
              <a:tblGrid>
                <a:gridCol w="1409461">
                  <a:extLst>
                    <a:ext uri="{9D8B030D-6E8A-4147-A177-3AD203B41FA5}">
                      <a16:colId xmlns:a16="http://schemas.microsoft.com/office/drawing/2014/main" val="1916391713"/>
                    </a:ext>
                  </a:extLst>
                </a:gridCol>
                <a:gridCol w="1409461">
                  <a:extLst>
                    <a:ext uri="{9D8B030D-6E8A-4147-A177-3AD203B41FA5}">
                      <a16:colId xmlns:a16="http://schemas.microsoft.com/office/drawing/2014/main" val="3746142158"/>
                    </a:ext>
                  </a:extLst>
                </a:gridCol>
                <a:gridCol w="1409461">
                  <a:extLst>
                    <a:ext uri="{9D8B030D-6E8A-4147-A177-3AD203B41FA5}">
                      <a16:colId xmlns:a16="http://schemas.microsoft.com/office/drawing/2014/main" val="1639464515"/>
                    </a:ext>
                  </a:extLst>
                </a:gridCol>
              </a:tblGrid>
              <a:tr h="370840">
                <a:tc>
                  <a:txBody>
                    <a:bodyPr/>
                    <a:lstStyle/>
                    <a:p>
                      <a:pPr algn="ctr"/>
                      <a:r>
                        <a:rPr lang="en-GB" sz="1400" b="1" dirty="0"/>
                        <a:t>Britain’s first hospital</a:t>
                      </a:r>
                    </a:p>
                    <a:p>
                      <a:pPr algn="ctr"/>
                      <a:endParaRPr lang="en-GB" sz="1400" b="1" dirty="0"/>
                    </a:p>
                  </a:txBody>
                  <a:tcPr/>
                </a:tc>
                <a:tc>
                  <a:txBody>
                    <a:bodyPr/>
                    <a:lstStyle/>
                    <a:p>
                      <a:pPr algn="ctr"/>
                      <a:r>
                        <a:rPr lang="en-GB" sz="1400" b="1" dirty="0"/>
                        <a:t>Black </a:t>
                      </a:r>
                    </a:p>
                    <a:p>
                      <a:pPr algn="ctr"/>
                      <a:r>
                        <a:rPr lang="en-GB" sz="1400" b="1" dirty="0"/>
                        <a:t>Death</a:t>
                      </a:r>
                    </a:p>
                  </a:txBody>
                  <a:tcPr/>
                </a:tc>
                <a:tc>
                  <a:txBody>
                    <a:bodyPr/>
                    <a:lstStyle/>
                    <a:p>
                      <a:pPr algn="ctr"/>
                      <a:r>
                        <a:rPr lang="en-GB" sz="1400" b="1" dirty="0"/>
                        <a:t>Life expectancy</a:t>
                      </a:r>
                      <a:r>
                        <a:rPr lang="en-GB" sz="1400" b="1" baseline="0" dirty="0"/>
                        <a:t> 35 years old</a:t>
                      </a:r>
                      <a:endParaRPr lang="en-GB" sz="1400" b="1" dirty="0"/>
                    </a:p>
                  </a:txBody>
                  <a:tcPr/>
                </a:tc>
                <a:extLst>
                  <a:ext uri="{0D108BD9-81ED-4DB2-BD59-A6C34878D82A}">
                    <a16:rowId xmlns:a16="http://schemas.microsoft.com/office/drawing/2014/main" val="2795944116"/>
                  </a:ext>
                </a:extLst>
              </a:tr>
            </a:tbl>
          </a:graphicData>
        </a:graphic>
      </p:graphicFrame>
      <p:cxnSp>
        <p:nvCxnSpPr>
          <p:cNvPr id="27" name="Straight Connector 26">
            <a:extLst>
              <a:ext uri="{FF2B5EF4-FFF2-40B4-BE49-F238E27FC236}">
                <a16:creationId xmlns:a16="http://schemas.microsoft.com/office/drawing/2014/main" id="{1E1742D4-C95E-471F-AB1C-AABF19B0B8FC}"/>
              </a:ext>
            </a:extLst>
          </p:cNvPr>
          <p:cNvCxnSpPr/>
          <p:nvPr/>
        </p:nvCxnSpPr>
        <p:spPr>
          <a:xfrm>
            <a:off x="61881" y="4856058"/>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0" name="TextBox 29">
            <a:extLst>
              <a:ext uri="{FF2B5EF4-FFF2-40B4-BE49-F238E27FC236}">
                <a16:creationId xmlns:a16="http://schemas.microsoft.com/office/drawing/2014/main" id="{DE9674CA-C801-4548-940B-292D7033C57A}"/>
              </a:ext>
            </a:extLst>
          </p:cNvPr>
          <p:cNvSpPr txBox="1"/>
          <p:nvPr/>
        </p:nvSpPr>
        <p:spPr>
          <a:xfrm>
            <a:off x="48344" y="5401479"/>
            <a:ext cx="4414835" cy="123110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dirty="0"/>
              <a:t>List 3 key individuals and their roles during this period</a:t>
            </a:r>
          </a:p>
          <a:p>
            <a:r>
              <a:rPr lang="en-GB" sz="2000" dirty="0"/>
              <a:t>1.</a:t>
            </a:r>
          </a:p>
          <a:p>
            <a:r>
              <a:rPr lang="en-GB" sz="2000" dirty="0"/>
              <a:t>2.</a:t>
            </a:r>
          </a:p>
          <a:p>
            <a:r>
              <a:rPr lang="en-GB" sz="2000" dirty="0"/>
              <a:t>3.</a:t>
            </a:r>
          </a:p>
        </p:txBody>
      </p:sp>
      <p:sp>
        <p:nvSpPr>
          <p:cNvPr id="34" name="TextBox 33">
            <a:extLst>
              <a:ext uri="{FF2B5EF4-FFF2-40B4-BE49-F238E27FC236}">
                <a16:creationId xmlns:a16="http://schemas.microsoft.com/office/drawing/2014/main" id="{6C444D20-45D0-4036-9A7D-2FFB32FDEE89}"/>
              </a:ext>
            </a:extLst>
          </p:cNvPr>
          <p:cNvSpPr txBox="1"/>
          <p:nvPr/>
        </p:nvSpPr>
        <p:spPr>
          <a:xfrm>
            <a:off x="4650088" y="1118737"/>
            <a:ext cx="4382756"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t>Outline how hospitals cared for the sick in Medieval England </a:t>
            </a:r>
          </a:p>
        </p:txBody>
      </p:sp>
      <p:sp>
        <p:nvSpPr>
          <p:cNvPr id="35" name="TextBox 34">
            <a:extLst>
              <a:ext uri="{FF2B5EF4-FFF2-40B4-BE49-F238E27FC236}">
                <a16:creationId xmlns:a16="http://schemas.microsoft.com/office/drawing/2014/main" id="{46E463ED-CCE2-479B-B965-EDB1CA9FBC73}"/>
              </a:ext>
            </a:extLst>
          </p:cNvPr>
          <p:cNvSpPr txBox="1"/>
          <p:nvPr/>
        </p:nvSpPr>
        <p:spPr>
          <a:xfrm>
            <a:off x="2658557" y="3141087"/>
            <a:ext cx="1638476"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t>Place these events in order on the timeline</a:t>
            </a:r>
          </a:p>
        </p:txBody>
      </p:sp>
    </p:spTree>
    <p:extLst>
      <p:ext uri="{BB962C8B-B14F-4D97-AF65-F5344CB8AC3E}">
        <p14:creationId xmlns:p14="http://schemas.microsoft.com/office/powerpoint/2010/main" val="1999792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9512" y="536734"/>
          <a:ext cx="4248472" cy="6110036"/>
        </p:xfrm>
        <a:graphic>
          <a:graphicData uri="http://schemas.openxmlformats.org/drawingml/2006/table">
            <a:tbl>
              <a:tblPr firstRow="1" firstCol="1" bandRow="1">
                <a:tableStyleId>{5940675A-B579-460E-94D1-54222C63F5DA}</a:tableStyleId>
              </a:tblPr>
              <a:tblGrid>
                <a:gridCol w="383643">
                  <a:extLst>
                    <a:ext uri="{9D8B030D-6E8A-4147-A177-3AD203B41FA5}">
                      <a16:colId xmlns:a16="http://schemas.microsoft.com/office/drawing/2014/main" val="20000"/>
                    </a:ext>
                  </a:extLst>
                </a:gridCol>
                <a:gridCol w="3864829">
                  <a:extLst>
                    <a:ext uri="{9D8B030D-6E8A-4147-A177-3AD203B41FA5}">
                      <a16:colId xmlns:a16="http://schemas.microsoft.com/office/drawing/2014/main" val="20001"/>
                    </a:ext>
                  </a:extLst>
                </a:gridCol>
              </a:tblGrid>
              <a:tr h="216023">
                <a:tc gridSpan="2">
                  <a:txBody>
                    <a:bodyPr/>
                    <a:lstStyle/>
                    <a:p>
                      <a:pPr algn="l">
                        <a:lnSpc>
                          <a:spcPct val="115000"/>
                        </a:lnSpc>
                        <a:spcAft>
                          <a:spcPts val="0"/>
                        </a:spcAft>
                      </a:pPr>
                      <a:r>
                        <a:rPr lang="en-GB" sz="1400" b="1" dirty="0">
                          <a:effectLst/>
                        </a:rPr>
                        <a:t>Renaissance</a:t>
                      </a:r>
                      <a:r>
                        <a:rPr lang="en-GB" sz="1400" b="1" baseline="0" dirty="0">
                          <a:effectLst/>
                        </a:rPr>
                        <a:t> England</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0"/>
                  </a:ext>
                </a:extLst>
              </a:tr>
              <a:tr h="428516">
                <a:tc>
                  <a:txBody>
                    <a:bodyPr/>
                    <a:lstStyle/>
                    <a:p>
                      <a:pPr algn="l">
                        <a:lnSpc>
                          <a:spcPct val="115000"/>
                        </a:lnSpc>
                        <a:spcAft>
                          <a:spcPts val="0"/>
                        </a:spcAft>
                      </a:pPr>
                      <a:r>
                        <a:rPr lang="en-GB" sz="1200">
                          <a:effectLst/>
                        </a:rPr>
                        <a:t>1</a:t>
                      </a:r>
                      <a:endParaRPr lang="en-GB" sz="120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dirty="0">
                          <a:effectLst/>
                        </a:rPr>
                        <a:t>The Renaissance</a:t>
                      </a:r>
                      <a:r>
                        <a:rPr lang="en-GB" sz="1200" baseline="0" dirty="0">
                          <a:effectLst/>
                        </a:rPr>
                        <a:t> was the period between 1500-1700 in England. Art and Science were growing in importance. </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1"/>
                  </a:ext>
                </a:extLst>
              </a:tr>
              <a:tr h="230740">
                <a:tc gridSpan="2">
                  <a:txBody>
                    <a:bodyPr/>
                    <a:lstStyle/>
                    <a:p>
                      <a:pPr algn="l">
                        <a:lnSpc>
                          <a:spcPct val="115000"/>
                        </a:lnSpc>
                        <a:spcAft>
                          <a:spcPts val="0"/>
                        </a:spcAft>
                      </a:pPr>
                      <a:r>
                        <a:rPr lang="en-GB" sz="1400" b="1" dirty="0">
                          <a:effectLst/>
                        </a:rPr>
                        <a:t>Key events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2"/>
                  </a:ext>
                </a:extLst>
              </a:tr>
              <a:tr h="244830">
                <a:tc>
                  <a:txBody>
                    <a:bodyPr/>
                    <a:lstStyle/>
                    <a:p>
                      <a:pPr algn="l">
                        <a:lnSpc>
                          <a:spcPct val="115000"/>
                        </a:lnSpc>
                        <a:spcAft>
                          <a:spcPts val="0"/>
                        </a:spcAft>
                      </a:pPr>
                      <a:r>
                        <a:rPr lang="en-GB" sz="1200" b="0" dirty="0">
                          <a:effectLst/>
                          <a:latin typeface="Calibri"/>
                          <a:ea typeface="Calibri"/>
                          <a:cs typeface="Times New Roman"/>
                        </a:rPr>
                        <a:t>2</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1543</a:t>
                      </a:r>
                      <a:r>
                        <a:rPr lang="en-GB" sz="1200" b="0" baseline="0" dirty="0">
                          <a:effectLst/>
                          <a:latin typeface="Calibri"/>
                          <a:ea typeface="Calibri"/>
                          <a:cs typeface="Times New Roman"/>
                        </a:rPr>
                        <a:t> – Vesalius published </a:t>
                      </a:r>
                      <a:r>
                        <a:rPr lang="en-GB" sz="1200" b="0" i="1" baseline="0" dirty="0">
                          <a:effectLst/>
                          <a:latin typeface="Calibri"/>
                          <a:ea typeface="Calibri"/>
                          <a:cs typeface="Times New Roman"/>
                        </a:rPr>
                        <a:t>The Fabric of the Human Body</a:t>
                      </a:r>
                      <a:r>
                        <a:rPr lang="en-GB" sz="1200" b="0" i="0" baseline="0" dirty="0">
                          <a:effectLst/>
                          <a:latin typeface="Calibri"/>
                          <a:ea typeface="Calibri"/>
                          <a:cs typeface="Times New Roman"/>
                        </a:rPr>
                        <a:t>. It showed how the human body worked.</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3"/>
                  </a:ext>
                </a:extLst>
              </a:tr>
              <a:tr h="244830">
                <a:tc>
                  <a:txBody>
                    <a:bodyPr/>
                    <a:lstStyle/>
                    <a:p>
                      <a:pPr algn="l">
                        <a:lnSpc>
                          <a:spcPct val="115000"/>
                        </a:lnSpc>
                        <a:spcAft>
                          <a:spcPts val="0"/>
                        </a:spcAft>
                      </a:pPr>
                      <a:r>
                        <a:rPr lang="en-GB" sz="1200" b="0" dirty="0">
                          <a:effectLst/>
                          <a:latin typeface="+mn-lt"/>
                          <a:ea typeface="+mn-ea"/>
                          <a:cs typeface="+mn-cs"/>
                        </a:rPr>
                        <a:t>3</a:t>
                      </a:r>
                      <a:endParaRPr lang="en-GB" sz="1200" b="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1565</a:t>
                      </a:r>
                      <a:r>
                        <a:rPr lang="en-GB" sz="1200" b="0" baseline="0" dirty="0">
                          <a:effectLst/>
                          <a:latin typeface="Calibri"/>
                          <a:ea typeface="Calibri"/>
                          <a:cs typeface="Times New Roman"/>
                        </a:rPr>
                        <a:t> – the first dissection was carried out in Cambridge</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4"/>
                  </a:ext>
                </a:extLst>
              </a:tr>
              <a:tr h="428516">
                <a:tc>
                  <a:txBody>
                    <a:bodyPr/>
                    <a:lstStyle/>
                    <a:p>
                      <a:pPr algn="l">
                        <a:lnSpc>
                          <a:spcPct val="115000"/>
                        </a:lnSpc>
                        <a:spcAft>
                          <a:spcPts val="0"/>
                        </a:spcAft>
                      </a:pPr>
                      <a:r>
                        <a:rPr lang="en-GB" sz="1200" dirty="0">
                          <a:effectLst/>
                          <a:latin typeface="+mn-lt"/>
                          <a:ea typeface="+mn-ea"/>
                          <a:cs typeface="+mn-cs"/>
                        </a:rPr>
                        <a:t>4</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latin typeface="+mn-lt"/>
                          <a:ea typeface="+mn-ea"/>
                          <a:cs typeface="+mn-cs"/>
                        </a:rPr>
                        <a:t>1628</a:t>
                      </a:r>
                      <a:r>
                        <a:rPr lang="en-GB" sz="1200" b="0" baseline="0" dirty="0">
                          <a:effectLst/>
                          <a:latin typeface="+mn-lt"/>
                          <a:ea typeface="+mn-ea"/>
                          <a:cs typeface="+mn-cs"/>
                        </a:rPr>
                        <a:t> Harvey published his book </a:t>
                      </a:r>
                      <a:r>
                        <a:rPr lang="en-GB" sz="1200" b="0" i="1" baseline="0" dirty="0">
                          <a:effectLst/>
                          <a:latin typeface="+mn-lt"/>
                          <a:ea typeface="+mn-ea"/>
                          <a:cs typeface="+mn-cs"/>
                        </a:rPr>
                        <a:t>An Anatomical Account of the Motion of the Heart and Blood</a:t>
                      </a:r>
                      <a:r>
                        <a:rPr lang="en-GB" sz="1200" b="0" i="0" baseline="0" dirty="0">
                          <a:effectLst/>
                          <a:latin typeface="+mn-lt"/>
                          <a:ea typeface="+mn-ea"/>
                          <a:cs typeface="+mn-cs"/>
                        </a:rPr>
                        <a:t> which showed blood moving around the body</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5"/>
                  </a:ext>
                </a:extLst>
              </a:tr>
              <a:tr h="244584">
                <a:tc>
                  <a:txBody>
                    <a:bodyPr/>
                    <a:lstStyle/>
                    <a:p>
                      <a:pPr algn="l">
                        <a:lnSpc>
                          <a:spcPct val="115000"/>
                        </a:lnSpc>
                        <a:spcAft>
                          <a:spcPts val="0"/>
                        </a:spcAft>
                      </a:pPr>
                      <a:r>
                        <a:rPr lang="en-GB" sz="1200" dirty="0">
                          <a:effectLst/>
                          <a:latin typeface="Calibri"/>
                          <a:ea typeface="Calibri"/>
                          <a:cs typeface="Times New Roman"/>
                        </a:rPr>
                        <a:t>5</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1645</a:t>
                      </a:r>
                      <a:r>
                        <a:rPr lang="en-GB" sz="1200" b="0" baseline="0" dirty="0">
                          <a:effectLst/>
                          <a:latin typeface="Calibri"/>
                          <a:ea typeface="Calibri"/>
                          <a:cs typeface="Times New Roman"/>
                        </a:rPr>
                        <a:t> – The first meeting of the Royal Society</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6"/>
                  </a:ext>
                </a:extLst>
              </a:tr>
              <a:tr h="214258">
                <a:tc>
                  <a:txBody>
                    <a:bodyPr/>
                    <a:lstStyle/>
                    <a:p>
                      <a:r>
                        <a:rPr lang="en-GB" sz="1200" dirty="0"/>
                        <a:t>6</a:t>
                      </a:r>
                    </a:p>
                  </a:txBody>
                  <a:tcPr marL="48257" marR="48257" marT="0" marB="0"/>
                </a:tc>
                <a:tc>
                  <a:txBody>
                    <a:bodyPr/>
                    <a:lstStyle/>
                    <a:p>
                      <a:pPr algn="l">
                        <a:lnSpc>
                          <a:spcPct val="115000"/>
                        </a:lnSpc>
                        <a:spcAft>
                          <a:spcPts val="0"/>
                        </a:spcAft>
                      </a:pPr>
                      <a:r>
                        <a:rPr lang="en-GB" sz="1200" b="1" dirty="0">
                          <a:effectLst/>
                        </a:rPr>
                        <a:t>1665 </a:t>
                      </a:r>
                      <a:r>
                        <a:rPr lang="en-GB" sz="1200" dirty="0">
                          <a:effectLst/>
                        </a:rPr>
                        <a:t>The Great</a:t>
                      </a:r>
                      <a:r>
                        <a:rPr lang="en-GB" sz="1200" baseline="0" dirty="0">
                          <a:effectLst/>
                        </a:rPr>
                        <a:t> Plague in London. 75,000 died</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7"/>
                  </a:ext>
                </a:extLst>
              </a:tr>
              <a:tr h="230740">
                <a:tc gridSpan="2">
                  <a:txBody>
                    <a:bodyPr/>
                    <a:lstStyle/>
                    <a:p>
                      <a:pPr algn="l">
                        <a:lnSpc>
                          <a:spcPct val="115000"/>
                        </a:lnSpc>
                        <a:spcAft>
                          <a:spcPts val="0"/>
                        </a:spcAft>
                      </a:pPr>
                      <a:r>
                        <a:rPr lang="en-GB" sz="1400" b="1" dirty="0">
                          <a:effectLst/>
                        </a:rPr>
                        <a:t>Key Concepts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8"/>
                  </a:ext>
                </a:extLst>
              </a:tr>
              <a:tr h="857033">
                <a:tc>
                  <a:txBody>
                    <a:bodyPr/>
                    <a:lstStyle/>
                    <a:p>
                      <a:pPr algn="l">
                        <a:lnSpc>
                          <a:spcPct val="115000"/>
                        </a:lnSpc>
                        <a:spcAft>
                          <a:spcPts val="0"/>
                        </a:spcAft>
                      </a:pPr>
                      <a:r>
                        <a:rPr lang="en-GB" sz="1200" dirty="0">
                          <a:effectLst/>
                          <a:latin typeface="+mn-lt"/>
                          <a:ea typeface="+mn-ea"/>
                          <a:cs typeface="+mn-cs"/>
                        </a:rPr>
                        <a:t>7</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rPr>
                        <a:t>The</a:t>
                      </a:r>
                      <a:r>
                        <a:rPr lang="en-GB" sz="1200" b="1" baseline="0" dirty="0">
                          <a:effectLst/>
                        </a:rPr>
                        <a:t> King – </a:t>
                      </a:r>
                      <a:r>
                        <a:rPr lang="en-GB" sz="1200" b="0" baseline="0" dirty="0">
                          <a:effectLst/>
                        </a:rPr>
                        <a:t>Despite some scientific developments, people still believed that the King could cure diseases such as  </a:t>
                      </a:r>
                      <a:r>
                        <a:rPr lang="en-GB" sz="1200" b="1" baseline="0" dirty="0">
                          <a:effectLst/>
                        </a:rPr>
                        <a:t>scrofula</a:t>
                      </a:r>
                      <a:r>
                        <a:rPr lang="en-GB" sz="1200" b="0" baseline="0" dirty="0">
                          <a:effectLst/>
                        </a:rPr>
                        <a:t> (a skin disease). Being touched by the King was as close as you could get to being touched by God. </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9"/>
                  </a:ext>
                </a:extLst>
              </a:tr>
              <a:tr h="1160177">
                <a:tc>
                  <a:txBody>
                    <a:bodyPr/>
                    <a:lstStyle/>
                    <a:p>
                      <a:pPr algn="l">
                        <a:lnSpc>
                          <a:spcPct val="115000"/>
                        </a:lnSpc>
                        <a:spcAft>
                          <a:spcPts val="0"/>
                        </a:spcAft>
                      </a:pPr>
                      <a:r>
                        <a:rPr lang="en-GB" sz="1200" dirty="0">
                          <a:effectLst/>
                          <a:latin typeface="+mn-lt"/>
                          <a:ea typeface="+mn-ea"/>
                          <a:cs typeface="+mn-cs"/>
                        </a:rPr>
                        <a:t>8</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Renaissance </a:t>
                      </a:r>
                      <a:r>
                        <a:rPr lang="en-GB" sz="1200" b="0" dirty="0">
                          <a:effectLst/>
                          <a:latin typeface="Calibri"/>
                          <a:ea typeface="Calibri"/>
                          <a:cs typeface="Times New Roman"/>
                        </a:rPr>
                        <a:t>– this was a time  of change (re-birth)</a:t>
                      </a:r>
                      <a:r>
                        <a:rPr lang="en-GB" sz="1200" b="0" baseline="0" dirty="0">
                          <a:effectLst/>
                          <a:latin typeface="Calibri"/>
                          <a:ea typeface="Calibri"/>
                          <a:cs typeface="Times New Roman"/>
                        </a:rPr>
                        <a:t> </a:t>
                      </a:r>
                      <a:r>
                        <a:rPr lang="en-GB" sz="1200" b="0" dirty="0">
                          <a:effectLst/>
                          <a:latin typeface="Calibri"/>
                          <a:ea typeface="Calibri"/>
                          <a:cs typeface="Times New Roman"/>
                        </a:rPr>
                        <a:t>when people</a:t>
                      </a:r>
                      <a:r>
                        <a:rPr lang="en-GB" sz="1200" b="0" baseline="0" dirty="0">
                          <a:effectLst/>
                          <a:latin typeface="Calibri"/>
                          <a:ea typeface="Calibri"/>
                          <a:cs typeface="Times New Roman"/>
                        </a:rPr>
                        <a:t> became interested in all things Greek and  Roman. Printing was developed so that books could be published (e.g. Galen, Vesalius). People realised the Greeks had loved enquiry – asking questions and challenging old ideas. They started to do the same – </a:t>
                      </a:r>
                      <a:r>
                        <a:rPr lang="en-GB" sz="1200" b="0" baseline="0" dirty="0" err="1">
                          <a:effectLst/>
                          <a:latin typeface="Calibri"/>
                          <a:ea typeface="Calibri"/>
                          <a:cs typeface="Times New Roman"/>
                        </a:rPr>
                        <a:t>e.g</a:t>
                      </a:r>
                      <a:r>
                        <a:rPr lang="en-GB" sz="1200" b="0" baseline="0" dirty="0">
                          <a:effectLst/>
                          <a:latin typeface="Calibri"/>
                          <a:ea typeface="Calibri"/>
                          <a:cs typeface="Times New Roman"/>
                        </a:rPr>
                        <a:t> challenging Galen’s theories</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10"/>
                  </a:ext>
                </a:extLst>
              </a:tr>
              <a:tr h="1071291">
                <a:tc>
                  <a:txBody>
                    <a:bodyPr/>
                    <a:lstStyle/>
                    <a:p>
                      <a:pPr algn="l">
                        <a:lnSpc>
                          <a:spcPct val="115000"/>
                        </a:lnSpc>
                        <a:spcAft>
                          <a:spcPts val="0"/>
                        </a:spcAft>
                      </a:pPr>
                      <a:r>
                        <a:rPr lang="en-GB" sz="1200" dirty="0">
                          <a:effectLst/>
                          <a:latin typeface="+mn-lt"/>
                          <a:ea typeface="+mn-ea"/>
                          <a:cs typeface="+mn-cs"/>
                        </a:rPr>
                        <a:t>9</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Evidence</a:t>
                      </a:r>
                      <a:r>
                        <a:rPr lang="en-GB" sz="1200" b="0" dirty="0">
                          <a:effectLst/>
                          <a:latin typeface="Calibri"/>
                          <a:ea typeface="Calibri"/>
                          <a:cs typeface="Times New Roman"/>
                        </a:rPr>
                        <a:t> – rather than believing &amp; accepting</a:t>
                      </a:r>
                      <a:r>
                        <a:rPr lang="en-GB" sz="1200" b="0" baseline="0" dirty="0">
                          <a:effectLst/>
                          <a:latin typeface="Calibri"/>
                          <a:ea typeface="Calibri"/>
                          <a:cs typeface="Times New Roman"/>
                        </a:rPr>
                        <a:t>  old ideas  (e.g. The Four Humours) without question, scientists and doctors were more willing to experiment (e.g. dissecting bodies) to make scientific discoveries. People started to look to evidence over tradition. </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11"/>
                  </a:ext>
                </a:extLst>
              </a:tr>
            </a:tbl>
          </a:graphicData>
        </a:graphic>
      </p:graphicFrame>
      <p:graphicFrame>
        <p:nvGraphicFramePr>
          <p:cNvPr id="5" name="Table 4"/>
          <p:cNvGraphicFramePr>
            <a:graphicFrameLocks noGrp="1"/>
          </p:cNvGraphicFramePr>
          <p:nvPr/>
        </p:nvGraphicFramePr>
        <p:xfrm>
          <a:off x="4572000" y="514728"/>
          <a:ext cx="4464495" cy="5025750"/>
        </p:xfrm>
        <a:graphic>
          <a:graphicData uri="http://schemas.openxmlformats.org/drawingml/2006/table">
            <a:tbl>
              <a:tblPr firstRow="1" firstCol="1" bandRow="1">
                <a:tableStyleId>{5940675A-B579-460E-94D1-54222C63F5DA}</a:tableStyleId>
              </a:tblPr>
              <a:tblGrid>
                <a:gridCol w="365942">
                  <a:extLst>
                    <a:ext uri="{9D8B030D-6E8A-4147-A177-3AD203B41FA5}">
                      <a16:colId xmlns:a16="http://schemas.microsoft.com/office/drawing/2014/main" val="20000"/>
                    </a:ext>
                  </a:extLst>
                </a:gridCol>
                <a:gridCol w="1002210">
                  <a:extLst>
                    <a:ext uri="{9D8B030D-6E8A-4147-A177-3AD203B41FA5}">
                      <a16:colId xmlns:a16="http://schemas.microsoft.com/office/drawing/2014/main" val="20001"/>
                    </a:ext>
                  </a:extLst>
                </a:gridCol>
                <a:gridCol w="3096343">
                  <a:extLst>
                    <a:ext uri="{9D8B030D-6E8A-4147-A177-3AD203B41FA5}">
                      <a16:colId xmlns:a16="http://schemas.microsoft.com/office/drawing/2014/main" val="20002"/>
                    </a:ext>
                  </a:extLst>
                </a:gridCol>
              </a:tblGrid>
              <a:tr h="255293">
                <a:tc gridSpan="3">
                  <a:txBody>
                    <a:bodyPr/>
                    <a:lstStyle/>
                    <a:p>
                      <a:pPr algn="l">
                        <a:lnSpc>
                          <a:spcPct val="115000"/>
                        </a:lnSpc>
                        <a:spcAft>
                          <a:spcPts val="0"/>
                        </a:spcAft>
                      </a:pPr>
                      <a:r>
                        <a:rPr lang="en-GB" sz="1400" b="1" dirty="0">
                          <a:effectLst/>
                        </a:rPr>
                        <a:t>Key Words</a:t>
                      </a:r>
                      <a:endParaRPr lang="en-GB" sz="1400" b="1" dirty="0">
                        <a:effectLst/>
                        <a:latin typeface="Calibri"/>
                        <a:ea typeface="Calibri"/>
                        <a:cs typeface="Times New Roman"/>
                      </a:endParaRPr>
                    </a:p>
                  </a:txBody>
                  <a:tcPr marL="53171" marR="5317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82715">
                <a:tc>
                  <a:txBody>
                    <a:bodyPr/>
                    <a:lstStyle/>
                    <a:p>
                      <a:pPr algn="l">
                        <a:lnSpc>
                          <a:spcPct val="115000"/>
                        </a:lnSpc>
                        <a:spcAft>
                          <a:spcPts val="0"/>
                        </a:spcAft>
                      </a:pPr>
                      <a:r>
                        <a:rPr lang="en-GB" sz="1200" dirty="0">
                          <a:effectLst/>
                          <a:latin typeface="Calibri"/>
                          <a:ea typeface="Calibri"/>
                          <a:cs typeface="Times New Roman"/>
                        </a:rPr>
                        <a:t>10</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Continuity</a:t>
                      </a:r>
                    </a:p>
                  </a:txBody>
                  <a:tcPr marL="53171" marR="53171" marT="0" marB="0"/>
                </a:tc>
                <a:tc>
                  <a:txBody>
                    <a:bodyPr/>
                    <a:lstStyle/>
                    <a:p>
                      <a:pPr algn="l">
                        <a:lnSpc>
                          <a:spcPct val="115000"/>
                        </a:lnSpc>
                        <a:spcAft>
                          <a:spcPts val="0"/>
                        </a:spcAft>
                      </a:pPr>
                      <a:r>
                        <a:rPr lang="en-GB" sz="1200" b="0" dirty="0">
                          <a:effectLst/>
                          <a:latin typeface="Calibri"/>
                          <a:ea typeface="Calibri"/>
                          <a:cs typeface="Times New Roman"/>
                        </a:rPr>
                        <a:t>Things  or ideas that stayed the same over time</a:t>
                      </a:r>
                    </a:p>
                  </a:txBody>
                  <a:tcPr marL="53171" marR="53171" marT="0" marB="0"/>
                </a:tc>
                <a:extLst>
                  <a:ext uri="{0D108BD9-81ED-4DB2-BD59-A6C34878D82A}">
                    <a16:rowId xmlns:a16="http://schemas.microsoft.com/office/drawing/2014/main" val="10001"/>
                  </a:ext>
                </a:extLst>
              </a:tr>
              <a:tr h="72008">
                <a:tc>
                  <a:txBody>
                    <a:bodyPr/>
                    <a:lstStyle/>
                    <a:p>
                      <a:pPr algn="l">
                        <a:lnSpc>
                          <a:spcPct val="115000"/>
                        </a:lnSpc>
                        <a:spcAft>
                          <a:spcPts val="0"/>
                        </a:spcAft>
                      </a:pPr>
                      <a:r>
                        <a:rPr lang="en-GB" sz="1200" dirty="0">
                          <a:effectLst/>
                          <a:latin typeface="+mn-lt"/>
                          <a:ea typeface="+mn-ea"/>
                          <a:cs typeface="+mn-cs"/>
                        </a:rPr>
                        <a:t>11</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London</a:t>
                      </a:r>
                      <a:r>
                        <a:rPr lang="en-GB" sz="1200" b="1" baseline="0" dirty="0">
                          <a:effectLst/>
                          <a:latin typeface="Calibri"/>
                          <a:ea typeface="Calibri"/>
                          <a:cs typeface="Times New Roman"/>
                        </a:rPr>
                        <a:t> Treacle</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medicine that was solve to cure</a:t>
                      </a:r>
                      <a:r>
                        <a:rPr lang="en-GB" sz="1200" baseline="0" dirty="0">
                          <a:effectLst/>
                          <a:latin typeface="Calibri"/>
                          <a:ea typeface="Calibri"/>
                          <a:cs typeface="Times New Roman"/>
                        </a:rPr>
                        <a:t> the Plague. It contained herbs, spices, honey and opium</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2"/>
                  </a:ext>
                </a:extLst>
              </a:tr>
              <a:tr h="215002">
                <a:tc>
                  <a:txBody>
                    <a:bodyPr/>
                    <a:lstStyle/>
                    <a:p>
                      <a:pPr algn="l">
                        <a:lnSpc>
                          <a:spcPct val="115000"/>
                        </a:lnSpc>
                        <a:spcAft>
                          <a:spcPts val="0"/>
                        </a:spcAft>
                      </a:pPr>
                      <a:r>
                        <a:rPr lang="en-GB" sz="1200" dirty="0">
                          <a:effectLst/>
                          <a:latin typeface="+mn-lt"/>
                          <a:ea typeface="+mn-ea"/>
                          <a:cs typeface="+mn-cs"/>
                        </a:rPr>
                        <a:t>12</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Autopsy</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Dissecting</a:t>
                      </a:r>
                      <a:r>
                        <a:rPr lang="en-GB" sz="1200" baseline="0" dirty="0">
                          <a:effectLst/>
                          <a:latin typeface="Calibri"/>
                          <a:ea typeface="Calibri"/>
                          <a:cs typeface="Times New Roman"/>
                        </a:rPr>
                        <a:t> a body after someone has died to establish cause of death</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3"/>
                  </a:ext>
                </a:extLst>
              </a:tr>
              <a:tr h="215002">
                <a:tc>
                  <a:txBody>
                    <a:bodyPr/>
                    <a:lstStyle/>
                    <a:p>
                      <a:pPr algn="l">
                        <a:lnSpc>
                          <a:spcPct val="115000"/>
                        </a:lnSpc>
                        <a:spcAft>
                          <a:spcPts val="0"/>
                        </a:spcAft>
                      </a:pPr>
                      <a:r>
                        <a:rPr lang="en-GB" sz="1200" dirty="0">
                          <a:effectLst/>
                        </a:rPr>
                        <a:t>13</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Diagnosing</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Finding</a:t>
                      </a:r>
                      <a:r>
                        <a:rPr lang="en-GB" sz="1200" baseline="0" dirty="0">
                          <a:effectLst/>
                          <a:latin typeface="Calibri"/>
                          <a:ea typeface="Calibri"/>
                          <a:cs typeface="Times New Roman"/>
                        </a:rPr>
                        <a:t> out what disease someone has by e.g. taking their pulse and observing the patient</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4"/>
                  </a:ext>
                </a:extLst>
              </a:tr>
              <a:tr h="215002">
                <a:tc>
                  <a:txBody>
                    <a:bodyPr/>
                    <a:lstStyle/>
                    <a:p>
                      <a:pPr algn="l">
                        <a:lnSpc>
                          <a:spcPct val="115000"/>
                        </a:lnSpc>
                        <a:spcAft>
                          <a:spcPts val="0"/>
                        </a:spcAft>
                      </a:pPr>
                      <a:r>
                        <a:rPr lang="en-GB" sz="1200">
                          <a:effectLst/>
                        </a:rPr>
                        <a:t>14</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Royal Society</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group of people interested in science</a:t>
                      </a:r>
                      <a:r>
                        <a:rPr lang="en-GB" sz="1200" baseline="0" dirty="0">
                          <a:effectLst/>
                          <a:latin typeface="Calibri"/>
                          <a:ea typeface="Calibri"/>
                          <a:cs typeface="Times New Roman"/>
                        </a:rPr>
                        <a:t> who met weekly. They had a laboratory with microscopes. King Charles II was a patron.</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5"/>
                  </a:ext>
                </a:extLst>
              </a:tr>
              <a:tr h="267432">
                <a:tc>
                  <a:txBody>
                    <a:bodyPr/>
                    <a:lstStyle/>
                    <a:p>
                      <a:pPr algn="l">
                        <a:lnSpc>
                          <a:spcPct val="115000"/>
                        </a:lnSpc>
                        <a:spcAft>
                          <a:spcPts val="0"/>
                        </a:spcAft>
                      </a:pPr>
                      <a:r>
                        <a:rPr lang="en-GB" sz="1200">
                          <a:effectLst/>
                        </a:rPr>
                        <a:t>15</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Anatomy</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The study of the human body and how it works</a:t>
                      </a:r>
                    </a:p>
                  </a:txBody>
                  <a:tcPr marL="53171" marR="53171" marT="0" marB="0"/>
                </a:tc>
                <a:extLst>
                  <a:ext uri="{0D108BD9-81ED-4DB2-BD59-A6C34878D82A}">
                    <a16:rowId xmlns:a16="http://schemas.microsoft.com/office/drawing/2014/main" val="10006"/>
                  </a:ext>
                </a:extLst>
              </a:tr>
              <a:tr h="215002">
                <a:tc>
                  <a:txBody>
                    <a:bodyPr/>
                    <a:lstStyle/>
                    <a:p>
                      <a:pPr algn="l">
                        <a:lnSpc>
                          <a:spcPct val="115000"/>
                        </a:lnSpc>
                        <a:spcAft>
                          <a:spcPts val="0"/>
                        </a:spcAft>
                      </a:pPr>
                      <a:r>
                        <a:rPr lang="en-GB" sz="1200">
                          <a:effectLst/>
                        </a:rPr>
                        <a:t>16</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Physiology</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The workings</a:t>
                      </a:r>
                      <a:r>
                        <a:rPr lang="en-GB" sz="1200" baseline="0" dirty="0">
                          <a:effectLst/>
                          <a:latin typeface="Calibri"/>
                          <a:ea typeface="Calibri"/>
                          <a:cs typeface="Times New Roman"/>
                        </a:rPr>
                        <a:t> of the body</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7"/>
                  </a:ext>
                </a:extLst>
              </a:tr>
              <a:tr h="215002">
                <a:tc>
                  <a:txBody>
                    <a:bodyPr/>
                    <a:lstStyle/>
                    <a:p>
                      <a:pPr algn="l">
                        <a:lnSpc>
                          <a:spcPct val="115000"/>
                        </a:lnSpc>
                        <a:spcAft>
                          <a:spcPts val="0"/>
                        </a:spcAft>
                      </a:pPr>
                      <a:r>
                        <a:rPr lang="en-GB" sz="1200">
                          <a:effectLst/>
                        </a:rPr>
                        <a:t>17</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Microscope</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new invention</a:t>
                      </a:r>
                      <a:r>
                        <a:rPr lang="en-GB" sz="1200" baseline="0" dirty="0">
                          <a:effectLst/>
                          <a:latin typeface="Calibri"/>
                          <a:ea typeface="Calibri"/>
                          <a:cs typeface="Times New Roman"/>
                        </a:rPr>
                        <a:t> that allowed things to be magnified</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8"/>
                  </a:ext>
                </a:extLst>
              </a:tr>
              <a:tr h="215002">
                <a:tc>
                  <a:txBody>
                    <a:bodyPr/>
                    <a:lstStyle/>
                    <a:p>
                      <a:pPr algn="l">
                        <a:lnSpc>
                          <a:spcPct val="115000"/>
                        </a:lnSpc>
                        <a:spcAft>
                          <a:spcPts val="0"/>
                        </a:spcAft>
                      </a:pPr>
                      <a:r>
                        <a:rPr lang="en-GB" sz="1200">
                          <a:effectLst/>
                        </a:rPr>
                        <a:t>18</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Thermometer</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new invention</a:t>
                      </a:r>
                      <a:r>
                        <a:rPr lang="en-GB" sz="1200" baseline="0" dirty="0">
                          <a:effectLst/>
                          <a:latin typeface="Calibri"/>
                          <a:ea typeface="Calibri"/>
                          <a:cs typeface="Times New Roman"/>
                        </a:rPr>
                        <a:t> that allowed someone’s temperature to be taken</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9"/>
                  </a:ext>
                </a:extLst>
              </a:tr>
              <a:tr h="215002">
                <a:tc>
                  <a:txBody>
                    <a:bodyPr/>
                    <a:lstStyle/>
                    <a:p>
                      <a:pPr algn="l">
                        <a:lnSpc>
                          <a:spcPct val="115000"/>
                        </a:lnSpc>
                        <a:spcAft>
                          <a:spcPts val="0"/>
                        </a:spcAft>
                      </a:pPr>
                      <a:r>
                        <a:rPr lang="en-GB" sz="1200">
                          <a:effectLst/>
                        </a:rPr>
                        <a:t>19</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Mortality</a:t>
                      </a:r>
                      <a:r>
                        <a:rPr lang="en-GB" sz="1200" b="1" baseline="0" dirty="0">
                          <a:effectLst/>
                          <a:latin typeface="Calibri"/>
                          <a:ea typeface="Calibri"/>
                          <a:cs typeface="Times New Roman"/>
                        </a:rPr>
                        <a:t> Bill</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document</a:t>
                      </a:r>
                      <a:r>
                        <a:rPr lang="en-GB" sz="1200" baseline="0" dirty="0">
                          <a:effectLst/>
                          <a:latin typeface="Calibri"/>
                          <a:ea typeface="Calibri"/>
                          <a:cs typeface="Times New Roman"/>
                        </a:rPr>
                        <a:t> in each parish which recorded who had died and what had killed them.</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0"/>
                  </a:ext>
                </a:extLst>
              </a:tr>
              <a:tr h="430004">
                <a:tc>
                  <a:txBody>
                    <a:bodyPr/>
                    <a:lstStyle/>
                    <a:p>
                      <a:pPr algn="l">
                        <a:lnSpc>
                          <a:spcPct val="115000"/>
                        </a:lnSpc>
                        <a:spcAft>
                          <a:spcPts val="0"/>
                        </a:spcAft>
                      </a:pPr>
                      <a:r>
                        <a:rPr lang="en-GB" sz="1200">
                          <a:effectLst/>
                        </a:rPr>
                        <a:t>20</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err="1">
                          <a:effectLst/>
                          <a:latin typeface="Calibri"/>
                          <a:ea typeface="Calibri"/>
                          <a:cs typeface="Times New Roman"/>
                        </a:rPr>
                        <a:t>Pesthouse</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hospital for people suffering from infectious</a:t>
                      </a:r>
                      <a:r>
                        <a:rPr lang="en-GB" sz="1200" baseline="0" dirty="0">
                          <a:effectLst/>
                          <a:latin typeface="Calibri"/>
                          <a:ea typeface="Calibri"/>
                          <a:cs typeface="Times New Roman"/>
                        </a:rPr>
                        <a:t> diseases, </a:t>
                      </a:r>
                      <a:r>
                        <a:rPr lang="en-GB" sz="1200" baseline="0" dirty="0" err="1">
                          <a:effectLst/>
                          <a:latin typeface="Calibri"/>
                          <a:ea typeface="Calibri"/>
                          <a:cs typeface="Times New Roman"/>
                        </a:rPr>
                        <a:t>e.g</a:t>
                      </a:r>
                      <a:r>
                        <a:rPr lang="en-GB" sz="1200" baseline="0" dirty="0">
                          <a:effectLst/>
                          <a:latin typeface="Calibri"/>
                          <a:ea typeface="Calibri"/>
                          <a:cs typeface="Times New Roman"/>
                        </a:rPr>
                        <a:t> the Plague.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1"/>
                  </a:ext>
                </a:extLst>
              </a:tr>
              <a:tr h="380404">
                <a:tc>
                  <a:txBody>
                    <a:bodyPr/>
                    <a:lstStyle/>
                    <a:p>
                      <a:pPr algn="l">
                        <a:lnSpc>
                          <a:spcPct val="115000"/>
                        </a:lnSpc>
                        <a:spcAft>
                          <a:spcPts val="0"/>
                        </a:spcAft>
                      </a:pPr>
                      <a:r>
                        <a:rPr lang="en-GB" sz="1200">
                          <a:effectLst/>
                        </a:rPr>
                        <a:t>21</a:t>
                      </a:r>
                      <a:endParaRPr lang="en-GB" sz="120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Printing</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The process</a:t>
                      </a:r>
                      <a:r>
                        <a:rPr lang="en-GB" sz="1200" baseline="0" dirty="0">
                          <a:effectLst/>
                          <a:latin typeface="Calibri"/>
                          <a:ea typeface="Calibri"/>
                          <a:cs typeface="Times New Roman"/>
                        </a:rPr>
                        <a:t> of creating a book. This was developed during the Renaissance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2"/>
                  </a:ext>
                </a:extLst>
              </a:tr>
            </a:tbl>
          </a:graphicData>
        </a:graphic>
      </p:graphicFrame>
      <p:sp>
        <p:nvSpPr>
          <p:cNvPr id="6" name="TextBox 5"/>
          <p:cNvSpPr txBox="1"/>
          <p:nvPr/>
        </p:nvSpPr>
        <p:spPr>
          <a:xfrm>
            <a:off x="323528" y="116632"/>
            <a:ext cx="849694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Knowledge Organiser – Topic Two: The Medical Renaissance in England, 1500-1700</a:t>
            </a:r>
          </a:p>
        </p:txBody>
      </p:sp>
    </p:spTree>
    <p:extLst>
      <p:ext uri="{BB962C8B-B14F-4D97-AF65-F5344CB8AC3E}">
        <p14:creationId xmlns:p14="http://schemas.microsoft.com/office/powerpoint/2010/main" val="2161047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3"/>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9990" t="2360" r="22322" b="7375"/>
          <a:stretch/>
        </p:blipFill>
        <p:spPr bwMode="auto">
          <a:xfrm rot="5400000" flipV="1">
            <a:off x="773717" y="101948"/>
            <a:ext cx="844055" cy="239148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5"/>
          <a:stretch>
            <a:fillRect/>
          </a:stretch>
        </p:blipFill>
        <p:spPr>
          <a:xfrm>
            <a:off x="4014206" y="36219"/>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6"/>
          <a:stretch>
            <a:fillRect/>
          </a:stretch>
        </p:blipFill>
        <p:spPr>
          <a:xfrm>
            <a:off x="3695700" y="194241"/>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423324" y="181855"/>
            <a:ext cx="3592088"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t>Renaissance Medicine 1500-1700</a:t>
            </a:r>
          </a:p>
        </p:txBody>
      </p:sp>
      <p:pic>
        <p:nvPicPr>
          <p:cNvPr id="13"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9990" t="2360" r="22322" b="7375"/>
          <a:stretch/>
        </p:blipFill>
        <p:spPr bwMode="auto">
          <a:xfrm rot="5400000" flipV="1">
            <a:off x="854015" y="2109158"/>
            <a:ext cx="931653" cy="26396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E4CAC86F-DBD2-4D63-A3E3-07D5DE3F44AC}"/>
              </a:ext>
            </a:extLst>
          </p:cNvPr>
          <p:cNvPicPr>
            <a:picLocks noChangeAspect="1"/>
          </p:cNvPicPr>
          <p:nvPr/>
        </p:nvPicPr>
        <p:blipFill>
          <a:blip r:embed="rId7">
            <a:clrChange>
              <a:clrFrom>
                <a:srgbClr val="FFFFFF"/>
              </a:clrFrom>
              <a:clrTo>
                <a:srgbClr val="FFFFFF">
                  <a:alpha val="0"/>
                </a:srgbClr>
              </a:clrTo>
            </a:clrChange>
          </a:blip>
          <a:stretch>
            <a:fillRect/>
          </a:stretch>
        </p:blipFill>
        <p:spPr>
          <a:xfrm>
            <a:off x="764516" y="2952749"/>
            <a:ext cx="1600200" cy="476250"/>
          </a:xfrm>
          <a:prstGeom prst="rect">
            <a:avLst/>
          </a:prstGeom>
        </p:spPr>
      </p:pic>
      <p:pic>
        <p:nvPicPr>
          <p:cNvPr id="12" name="Picture 11">
            <a:extLst>
              <a:ext uri="{FF2B5EF4-FFF2-40B4-BE49-F238E27FC236}">
                <a16:creationId xmlns:a16="http://schemas.microsoft.com/office/drawing/2014/main" id="{E2356733-B027-4DF5-8FFB-1E230D709257}"/>
              </a:ext>
            </a:extLst>
          </p:cNvPr>
          <p:cNvPicPr>
            <a:picLocks noChangeAspect="1"/>
          </p:cNvPicPr>
          <p:nvPr/>
        </p:nvPicPr>
        <p:blipFill>
          <a:blip r:embed="rId8"/>
          <a:stretch>
            <a:fillRect/>
          </a:stretch>
        </p:blipFill>
        <p:spPr>
          <a:xfrm>
            <a:off x="0" y="5028519"/>
            <a:ext cx="1085850" cy="342900"/>
          </a:xfrm>
          <a:prstGeom prst="rect">
            <a:avLst/>
          </a:prstGeom>
        </p:spPr>
      </p:pic>
      <p:graphicFrame>
        <p:nvGraphicFramePr>
          <p:cNvPr id="14" name="Table 13">
            <a:extLst>
              <a:ext uri="{FF2B5EF4-FFF2-40B4-BE49-F238E27FC236}">
                <a16:creationId xmlns:a16="http://schemas.microsoft.com/office/drawing/2014/main" id="{49DC54C0-CEA1-4FC6-8FD7-AFE95AF732E2}"/>
              </a:ext>
            </a:extLst>
          </p:cNvPr>
          <p:cNvGraphicFramePr>
            <a:graphicFrameLocks noGrp="1"/>
          </p:cNvGraphicFramePr>
          <p:nvPr>
            <p:extLst>
              <p:ext uri="{D42A27DB-BD31-4B8C-83A1-F6EECF244321}">
                <p14:modId xmlns:p14="http://schemas.microsoft.com/office/powerpoint/2010/main" val="3970026503"/>
              </p:ext>
            </p:extLst>
          </p:nvPr>
        </p:nvGraphicFramePr>
        <p:xfrm>
          <a:off x="4572000" y="910362"/>
          <a:ext cx="4538932" cy="4990106"/>
        </p:xfrm>
        <a:graphic>
          <a:graphicData uri="http://schemas.openxmlformats.org/drawingml/2006/table">
            <a:tbl>
              <a:tblPr firstRow="1" bandRow="1">
                <a:tableStyleId>{5940675A-B579-460E-94D1-54222C63F5DA}</a:tableStyleId>
              </a:tblPr>
              <a:tblGrid>
                <a:gridCol w="4538932">
                  <a:extLst>
                    <a:ext uri="{9D8B030D-6E8A-4147-A177-3AD203B41FA5}">
                      <a16:colId xmlns:a16="http://schemas.microsoft.com/office/drawing/2014/main" val="2755974680"/>
                    </a:ext>
                  </a:extLst>
                </a:gridCol>
              </a:tblGrid>
              <a:tr h="2495053">
                <a:tc>
                  <a:txBody>
                    <a:bodyPr/>
                    <a:lstStyle/>
                    <a:p>
                      <a:endParaRPr lang="en-GB" sz="1200" dirty="0"/>
                    </a:p>
                  </a:txBody>
                  <a:tcPr/>
                </a:tc>
                <a:extLst>
                  <a:ext uri="{0D108BD9-81ED-4DB2-BD59-A6C34878D82A}">
                    <a16:rowId xmlns:a16="http://schemas.microsoft.com/office/drawing/2014/main" val="221861352"/>
                  </a:ext>
                </a:extLst>
              </a:tr>
              <a:tr h="2495053">
                <a:tc>
                  <a:txBody>
                    <a:bodyPr/>
                    <a:lstStyle/>
                    <a:p>
                      <a:r>
                        <a:rPr lang="en-GB" sz="1200" b="0" i="0" u="none" strike="noStrike" kern="1200" baseline="0" dirty="0">
                          <a:solidFill>
                            <a:schemeClr val="tx1"/>
                          </a:solidFill>
                          <a:latin typeface="+mn-lt"/>
                          <a:ea typeface="+mn-ea"/>
                          <a:cs typeface="+mn-cs"/>
                        </a:rPr>
                        <a:t>Explain </a:t>
                      </a:r>
                      <a:r>
                        <a:rPr lang="en-GB" sz="1200" b="1" i="0" u="none" strike="noStrike" kern="1200" baseline="0" dirty="0">
                          <a:solidFill>
                            <a:schemeClr val="tx1"/>
                          </a:solidFill>
                          <a:latin typeface="+mn-lt"/>
                          <a:ea typeface="+mn-ea"/>
                          <a:cs typeface="+mn-cs"/>
                        </a:rPr>
                        <a:t>one </a:t>
                      </a:r>
                      <a:r>
                        <a:rPr lang="en-GB" sz="1200" b="0" i="0" u="none" strike="noStrike" kern="1200" baseline="0" dirty="0">
                          <a:solidFill>
                            <a:schemeClr val="tx1"/>
                          </a:solidFill>
                          <a:latin typeface="+mn-lt"/>
                          <a:ea typeface="+mn-ea"/>
                          <a:cs typeface="+mn-cs"/>
                        </a:rPr>
                        <a:t>way in which the methods used by doctors to diagnose illness during the medieval period (c1250–1500) were different from the methods used during the Renaissance period (c1500–c1700).</a:t>
                      </a:r>
                      <a:endParaRPr lang="en-GB" sz="1200" dirty="0"/>
                    </a:p>
                  </a:txBody>
                  <a:tcPr/>
                </a:tc>
                <a:extLst>
                  <a:ext uri="{0D108BD9-81ED-4DB2-BD59-A6C34878D82A}">
                    <a16:rowId xmlns:a16="http://schemas.microsoft.com/office/drawing/2014/main" val="3701214300"/>
                  </a:ext>
                </a:extLst>
              </a:tr>
            </a:tbl>
          </a:graphicData>
        </a:graphic>
      </p:graphicFrame>
      <p:pic>
        <p:nvPicPr>
          <p:cNvPr id="16" name="Picture 15">
            <a:extLst>
              <a:ext uri="{FF2B5EF4-FFF2-40B4-BE49-F238E27FC236}">
                <a16:creationId xmlns:a16="http://schemas.microsoft.com/office/drawing/2014/main" id="{459975A6-02F9-4D14-B672-538F024DA087}"/>
              </a:ext>
            </a:extLst>
          </p:cNvPr>
          <p:cNvPicPr>
            <a:picLocks noChangeAspect="1"/>
          </p:cNvPicPr>
          <p:nvPr/>
        </p:nvPicPr>
        <p:blipFill>
          <a:blip r:embed="rId9"/>
          <a:stretch>
            <a:fillRect/>
          </a:stretch>
        </p:blipFill>
        <p:spPr>
          <a:xfrm>
            <a:off x="6786832" y="525337"/>
            <a:ext cx="2324100" cy="347896"/>
          </a:xfrm>
          <a:prstGeom prst="rect">
            <a:avLst/>
          </a:prstGeom>
        </p:spPr>
      </p:pic>
      <p:pic>
        <p:nvPicPr>
          <p:cNvPr id="1028" name="Picture 4" descr="See the source image">
            <a:extLst>
              <a:ext uri="{FF2B5EF4-FFF2-40B4-BE49-F238E27FC236}">
                <a16:creationId xmlns:a16="http://schemas.microsoft.com/office/drawing/2014/main" id="{3474F52B-5D59-4A25-980B-30D53C257860}"/>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8610332" y="6307792"/>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See the source image">
            <a:extLst>
              <a:ext uri="{FF2B5EF4-FFF2-40B4-BE49-F238E27FC236}">
                <a16:creationId xmlns:a16="http://schemas.microsoft.com/office/drawing/2014/main" id="{EEE2A8EB-6DCC-4ADA-8BA4-51169A7A84AD}"/>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8076664" y="594741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See the source image">
            <a:extLst>
              <a:ext uri="{FF2B5EF4-FFF2-40B4-BE49-F238E27FC236}">
                <a16:creationId xmlns:a16="http://schemas.microsoft.com/office/drawing/2014/main" id="{7E009B3D-3161-4700-8FBE-34F44D3F1476}"/>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7682456" y="628406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See the source image">
            <a:extLst>
              <a:ext uri="{FF2B5EF4-FFF2-40B4-BE49-F238E27FC236}">
                <a16:creationId xmlns:a16="http://schemas.microsoft.com/office/drawing/2014/main" id="{4B796718-E2C9-4E3A-9A10-DA53937A3304}"/>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7145463" y="594741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See the source image">
            <a:extLst>
              <a:ext uri="{FF2B5EF4-FFF2-40B4-BE49-F238E27FC236}">
                <a16:creationId xmlns:a16="http://schemas.microsoft.com/office/drawing/2014/main" id="{6FF9EA77-2F44-43D9-AB13-B179761AF692}"/>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6751255" y="628406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2137AF9E-9338-4ED1-99C1-042968B617CC}"/>
              </a:ext>
            </a:extLst>
          </p:cNvPr>
          <p:cNvPicPr>
            <a:picLocks noChangeAspect="1"/>
          </p:cNvPicPr>
          <p:nvPr/>
        </p:nvPicPr>
        <p:blipFill>
          <a:blip r:embed="rId11">
            <a:clrChange>
              <a:clrFrom>
                <a:srgbClr val="FFFFFF"/>
              </a:clrFrom>
              <a:clrTo>
                <a:srgbClr val="FFFFFF">
                  <a:alpha val="0"/>
                </a:srgbClr>
              </a:clrTo>
            </a:clrChange>
          </a:blip>
          <a:stretch>
            <a:fillRect/>
          </a:stretch>
        </p:blipFill>
        <p:spPr>
          <a:xfrm>
            <a:off x="4466505" y="5963774"/>
            <a:ext cx="2675633" cy="364222"/>
          </a:xfrm>
          <a:prstGeom prst="rect">
            <a:avLst/>
          </a:prstGeom>
        </p:spPr>
      </p:pic>
      <p:pic>
        <p:nvPicPr>
          <p:cNvPr id="18" name="Picture 17">
            <a:extLst>
              <a:ext uri="{FF2B5EF4-FFF2-40B4-BE49-F238E27FC236}">
                <a16:creationId xmlns:a16="http://schemas.microsoft.com/office/drawing/2014/main" id="{DE31ED50-BABE-4A06-AA32-501079FD26BB}"/>
              </a:ext>
            </a:extLst>
          </p:cNvPr>
          <p:cNvPicPr>
            <a:picLocks noChangeAspect="1"/>
          </p:cNvPicPr>
          <p:nvPr/>
        </p:nvPicPr>
        <p:blipFill>
          <a:blip r:embed="rId12"/>
          <a:stretch>
            <a:fillRect/>
          </a:stretch>
        </p:blipFill>
        <p:spPr>
          <a:xfrm>
            <a:off x="4575599" y="6294456"/>
            <a:ext cx="847725" cy="238125"/>
          </a:xfrm>
          <a:prstGeom prst="rect">
            <a:avLst/>
          </a:prstGeom>
        </p:spPr>
      </p:pic>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13">
            <a:clrChange>
              <a:clrFrom>
                <a:srgbClr val="FFFFFF"/>
              </a:clrFrom>
              <a:clrTo>
                <a:srgbClr val="FFFFFF">
                  <a:alpha val="0"/>
                </a:srgbClr>
              </a:clrTo>
            </a:clrChange>
          </a:blip>
          <a:stretch>
            <a:fillRect/>
          </a:stretch>
        </p:blipFill>
        <p:spPr>
          <a:xfrm>
            <a:off x="764516" y="815376"/>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3322828854"/>
              </p:ext>
            </p:extLst>
          </p:nvPr>
        </p:nvGraphicFramePr>
        <p:xfrm>
          <a:off x="48344" y="1721867"/>
          <a:ext cx="4213106" cy="1219200"/>
        </p:xfrm>
        <a:graphic>
          <a:graphicData uri="http://schemas.openxmlformats.org/drawingml/2006/table">
            <a:tbl>
              <a:tblPr firstRow="1" bandRow="1">
                <a:tableStyleId>{5940675A-B579-460E-94D1-54222C63F5DA}</a:tableStyleId>
              </a:tblPr>
              <a:tblGrid>
                <a:gridCol w="1422647">
                  <a:extLst>
                    <a:ext uri="{9D8B030D-6E8A-4147-A177-3AD203B41FA5}">
                      <a16:colId xmlns:a16="http://schemas.microsoft.com/office/drawing/2014/main" val="980087927"/>
                    </a:ext>
                  </a:extLst>
                </a:gridCol>
                <a:gridCol w="2790459">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effectLst/>
                          <a:latin typeface="+mn-lt"/>
                          <a:ea typeface="Calibri"/>
                          <a:cs typeface="Times New Roman"/>
                        </a:rPr>
                        <a:t>Royal Society</a:t>
                      </a:r>
                    </a:p>
                  </a:txBody>
                  <a:tcPr/>
                </a:tc>
                <a:tc>
                  <a:txBody>
                    <a:bodyPr/>
                    <a:lstStyle/>
                    <a:p>
                      <a:endParaRPr lang="en-GB" sz="1400" dirty="0"/>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err="1">
                          <a:effectLst/>
                          <a:latin typeface="+mn-lt"/>
                          <a:ea typeface="Calibri"/>
                          <a:cs typeface="Times New Roman"/>
                        </a:rPr>
                        <a:t>Pesthouse</a:t>
                      </a:r>
                      <a:endParaRPr lang="en-GB" sz="1400" b="1" dirty="0">
                        <a:effectLst/>
                        <a:latin typeface="+mn-lt"/>
                        <a:ea typeface="Calibri"/>
                        <a:cs typeface="Times New Roman"/>
                      </a:endParaRPr>
                    </a:p>
                  </a:txBody>
                  <a:tcPr/>
                </a:tc>
                <a:tc>
                  <a:txBody>
                    <a:bodyPr/>
                    <a:lstStyle/>
                    <a:p>
                      <a:endParaRPr lang="en-GB" sz="1400" dirty="0"/>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effectLst/>
                          <a:latin typeface="+mn-lt"/>
                          <a:ea typeface="Calibri"/>
                          <a:cs typeface="Times New Roman"/>
                        </a:rPr>
                        <a:t>Autopsy</a:t>
                      </a:r>
                    </a:p>
                  </a:txBody>
                  <a:tcPr/>
                </a:tc>
                <a:tc>
                  <a:txBody>
                    <a:bodyPr/>
                    <a:lstStyle/>
                    <a:p>
                      <a:endParaRPr lang="en-GB" sz="1400" dirty="0"/>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effectLst/>
                          <a:latin typeface="+mn-lt"/>
                          <a:ea typeface="Calibri"/>
                          <a:cs typeface="Times New Roman"/>
                        </a:rPr>
                        <a:t>London</a:t>
                      </a:r>
                      <a:r>
                        <a:rPr lang="en-GB" sz="1400" b="1" baseline="0" dirty="0">
                          <a:effectLst/>
                          <a:latin typeface="+mn-lt"/>
                          <a:ea typeface="Calibri"/>
                          <a:cs typeface="Times New Roman"/>
                        </a:rPr>
                        <a:t> Treacle</a:t>
                      </a:r>
                      <a:endParaRPr lang="en-GB" sz="1400" b="1" dirty="0">
                        <a:effectLst/>
                        <a:latin typeface="+mn-lt"/>
                        <a:ea typeface="Calibri"/>
                        <a:cs typeface="Times New Roman"/>
                      </a:endParaRPr>
                    </a:p>
                  </a:txBody>
                  <a:tcPr/>
                </a:tc>
                <a:tc>
                  <a:txBody>
                    <a:bodyPr/>
                    <a:lstStyle/>
                    <a:p>
                      <a:endParaRPr lang="en-GB" sz="1400" dirty="0"/>
                    </a:p>
                  </a:txBody>
                  <a:tcPr/>
                </a:tc>
                <a:extLst>
                  <a:ext uri="{0D108BD9-81ED-4DB2-BD59-A6C34878D82A}">
                    <a16:rowId xmlns:a16="http://schemas.microsoft.com/office/drawing/2014/main" val="2105087054"/>
                  </a:ext>
                </a:extLst>
              </a:tr>
            </a:tbl>
          </a:graphicData>
        </a:graphic>
      </p:graphicFrame>
      <p:graphicFrame>
        <p:nvGraphicFramePr>
          <p:cNvPr id="25" name="Table 24">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2818269219"/>
              </p:ext>
            </p:extLst>
          </p:nvPr>
        </p:nvGraphicFramePr>
        <p:xfrm>
          <a:off x="33068" y="3914269"/>
          <a:ext cx="4430112" cy="762000"/>
        </p:xfrm>
        <a:graphic>
          <a:graphicData uri="http://schemas.openxmlformats.org/drawingml/2006/table">
            <a:tbl>
              <a:tblPr firstRow="1" bandRow="1">
                <a:tableStyleId>{5940675A-B579-460E-94D1-54222C63F5DA}</a:tableStyleId>
              </a:tblPr>
              <a:tblGrid>
                <a:gridCol w="1476704">
                  <a:extLst>
                    <a:ext uri="{9D8B030D-6E8A-4147-A177-3AD203B41FA5}">
                      <a16:colId xmlns:a16="http://schemas.microsoft.com/office/drawing/2014/main" val="1916391713"/>
                    </a:ext>
                  </a:extLst>
                </a:gridCol>
                <a:gridCol w="1476704">
                  <a:extLst>
                    <a:ext uri="{9D8B030D-6E8A-4147-A177-3AD203B41FA5}">
                      <a16:colId xmlns:a16="http://schemas.microsoft.com/office/drawing/2014/main" val="3746142158"/>
                    </a:ext>
                  </a:extLst>
                </a:gridCol>
                <a:gridCol w="1476704">
                  <a:extLst>
                    <a:ext uri="{9D8B030D-6E8A-4147-A177-3AD203B41FA5}">
                      <a16:colId xmlns:a16="http://schemas.microsoft.com/office/drawing/2014/main" val="1639464515"/>
                    </a:ext>
                  </a:extLst>
                </a:gridCol>
              </a:tblGrid>
              <a:tr h="370840">
                <a:tc>
                  <a:txBody>
                    <a:bodyPr/>
                    <a:lstStyle/>
                    <a:p>
                      <a:pPr algn="ctr"/>
                      <a:r>
                        <a:rPr lang="en-GB" sz="1200" b="1" dirty="0"/>
                        <a:t>The Great Plague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baseline="0" dirty="0">
                          <a:effectLst/>
                          <a:latin typeface="+mn-lt"/>
                          <a:ea typeface="Calibri"/>
                          <a:cs typeface="Times New Roman"/>
                        </a:rPr>
                        <a:t>The first meeting of the Royal Society</a:t>
                      </a:r>
                      <a:endParaRPr lang="en-GB" sz="1100" b="1" dirty="0">
                        <a:effectLst/>
                        <a:latin typeface="+mn-lt"/>
                        <a:ea typeface="Calibri"/>
                        <a:cs typeface="Times New Roman"/>
                      </a:endParaRPr>
                    </a:p>
                  </a:txBody>
                  <a:tcPr/>
                </a:tc>
                <a:tc>
                  <a:txBody>
                    <a:bodyPr/>
                    <a:lstStyle/>
                    <a:p>
                      <a:pPr algn="ctr"/>
                      <a:r>
                        <a:rPr lang="en-GB" sz="1100" b="1" baseline="0" dirty="0">
                          <a:effectLst/>
                          <a:latin typeface="+mn-lt"/>
                          <a:ea typeface="Calibri"/>
                          <a:cs typeface="Times New Roman"/>
                        </a:rPr>
                        <a:t>Vesalius published </a:t>
                      </a:r>
                      <a:r>
                        <a:rPr lang="en-GB" sz="1100" b="1" i="1" baseline="0" dirty="0">
                          <a:effectLst/>
                          <a:latin typeface="+mn-lt"/>
                          <a:ea typeface="Calibri"/>
                          <a:cs typeface="Times New Roman"/>
                        </a:rPr>
                        <a:t>The Fabric of the Human Body</a:t>
                      </a:r>
                    </a:p>
                    <a:p>
                      <a:pPr algn="ctr"/>
                      <a:endParaRPr lang="en-GB" sz="1100" b="1" dirty="0"/>
                    </a:p>
                  </a:txBody>
                  <a:tcPr/>
                </a:tc>
                <a:extLst>
                  <a:ext uri="{0D108BD9-81ED-4DB2-BD59-A6C34878D82A}">
                    <a16:rowId xmlns:a16="http://schemas.microsoft.com/office/drawing/2014/main" val="2795944116"/>
                  </a:ext>
                </a:extLst>
              </a:tr>
            </a:tbl>
          </a:graphicData>
        </a:graphic>
      </p:graphicFrame>
      <p:cxnSp>
        <p:nvCxnSpPr>
          <p:cNvPr id="27" name="Straight Connector 26">
            <a:extLst>
              <a:ext uri="{FF2B5EF4-FFF2-40B4-BE49-F238E27FC236}">
                <a16:creationId xmlns:a16="http://schemas.microsoft.com/office/drawing/2014/main" id="{1E1742D4-C95E-471F-AB1C-AABF19B0B8FC}"/>
              </a:ext>
            </a:extLst>
          </p:cNvPr>
          <p:cNvCxnSpPr/>
          <p:nvPr/>
        </p:nvCxnSpPr>
        <p:spPr>
          <a:xfrm>
            <a:off x="83927" y="4895246"/>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0" name="TextBox 29">
            <a:extLst>
              <a:ext uri="{FF2B5EF4-FFF2-40B4-BE49-F238E27FC236}">
                <a16:creationId xmlns:a16="http://schemas.microsoft.com/office/drawing/2014/main" id="{DE9674CA-C801-4548-940B-292D7033C57A}"/>
              </a:ext>
            </a:extLst>
          </p:cNvPr>
          <p:cNvSpPr txBox="1"/>
          <p:nvPr/>
        </p:nvSpPr>
        <p:spPr>
          <a:xfrm>
            <a:off x="48343" y="5413964"/>
            <a:ext cx="4414837" cy="141577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t>List 3 key individuals and their role during this time</a:t>
            </a:r>
          </a:p>
          <a:p>
            <a:r>
              <a:rPr lang="en-GB" sz="2400" dirty="0"/>
              <a:t>1.</a:t>
            </a:r>
          </a:p>
          <a:p>
            <a:r>
              <a:rPr lang="en-GB" sz="2400" dirty="0"/>
              <a:t>2.</a:t>
            </a:r>
          </a:p>
          <a:p>
            <a:r>
              <a:rPr lang="en-GB" sz="2400" dirty="0"/>
              <a:t>3.</a:t>
            </a:r>
          </a:p>
        </p:txBody>
      </p:sp>
      <p:sp>
        <p:nvSpPr>
          <p:cNvPr id="34" name="TextBox 33">
            <a:extLst>
              <a:ext uri="{FF2B5EF4-FFF2-40B4-BE49-F238E27FC236}">
                <a16:creationId xmlns:a16="http://schemas.microsoft.com/office/drawing/2014/main" id="{6C444D20-45D0-4036-9A7D-2FFB32FDEE89}"/>
              </a:ext>
            </a:extLst>
          </p:cNvPr>
          <p:cNvSpPr txBox="1"/>
          <p:nvPr/>
        </p:nvSpPr>
        <p:spPr>
          <a:xfrm>
            <a:off x="4628607" y="1004126"/>
            <a:ext cx="4482325"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dirty="0"/>
              <a:t>‘There was little progress in medicine in Britain during the Renaissance period (c1500–c1700).’ How far do you agree? </a:t>
            </a:r>
            <a:endParaRPr lang="en-GB" sz="700" dirty="0"/>
          </a:p>
        </p:txBody>
      </p:sp>
      <p:sp>
        <p:nvSpPr>
          <p:cNvPr id="35" name="TextBox 34">
            <a:extLst>
              <a:ext uri="{FF2B5EF4-FFF2-40B4-BE49-F238E27FC236}">
                <a16:creationId xmlns:a16="http://schemas.microsoft.com/office/drawing/2014/main" id="{46E463ED-CCE2-479B-B965-EDB1CA9FBC73}"/>
              </a:ext>
            </a:extLst>
          </p:cNvPr>
          <p:cNvSpPr txBox="1"/>
          <p:nvPr/>
        </p:nvSpPr>
        <p:spPr>
          <a:xfrm>
            <a:off x="2658557" y="3141087"/>
            <a:ext cx="1638476"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t>Place these events in order on the timeline</a:t>
            </a:r>
          </a:p>
        </p:txBody>
      </p:sp>
      <p:graphicFrame>
        <p:nvGraphicFramePr>
          <p:cNvPr id="3" name="Table 2"/>
          <p:cNvGraphicFramePr>
            <a:graphicFrameLocks noGrp="1"/>
          </p:cNvGraphicFramePr>
          <p:nvPr>
            <p:extLst>
              <p:ext uri="{D42A27DB-BD31-4B8C-83A1-F6EECF244321}">
                <p14:modId xmlns:p14="http://schemas.microsoft.com/office/powerpoint/2010/main" val="1548766736"/>
              </p:ext>
            </p:extLst>
          </p:nvPr>
        </p:nvGraphicFramePr>
        <p:xfrm>
          <a:off x="4818732" y="2643133"/>
          <a:ext cx="3936200" cy="640080"/>
        </p:xfrm>
        <a:graphic>
          <a:graphicData uri="http://schemas.openxmlformats.org/drawingml/2006/table">
            <a:tbl>
              <a:tblPr firstRow="1" bandRow="1">
                <a:tableStyleId>{5C22544A-7EE6-4342-B048-85BDC9FD1C3A}</a:tableStyleId>
              </a:tblPr>
              <a:tblGrid>
                <a:gridCol w="1968100">
                  <a:extLst>
                    <a:ext uri="{9D8B030D-6E8A-4147-A177-3AD203B41FA5}">
                      <a16:colId xmlns:a16="http://schemas.microsoft.com/office/drawing/2014/main" val="1028684253"/>
                    </a:ext>
                  </a:extLst>
                </a:gridCol>
                <a:gridCol w="1968100">
                  <a:extLst>
                    <a:ext uri="{9D8B030D-6E8A-4147-A177-3AD203B41FA5}">
                      <a16:colId xmlns:a16="http://schemas.microsoft.com/office/drawing/2014/main" val="4258943072"/>
                    </a:ext>
                  </a:extLst>
                </a:gridCol>
              </a:tblGrid>
              <a:tr h="370840">
                <a:tc>
                  <a:txBody>
                    <a:bodyPr/>
                    <a:lstStyle/>
                    <a:p>
                      <a:endParaRPr lang="en-GB" dirty="0"/>
                    </a:p>
                    <a:p>
                      <a:endParaRPr lang="en-GB" dirty="0"/>
                    </a:p>
                  </a:txBody>
                  <a:tcPr>
                    <a:solidFill>
                      <a:schemeClr val="bg2"/>
                    </a:solidFill>
                  </a:tcPr>
                </a:tc>
                <a:tc>
                  <a:txBody>
                    <a:bodyPr/>
                    <a:lstStyle/>
                    <a:p>
                      <a:endParaRPr lang="en-GB" dirty="0"/>
                    </a:p>
                  </a:txBody>
                  <a:tcPr>
                    <a:solidFill>
                      <a:schemeClr val="bg2"/>
                    </a:solidFill>
                  </a:tcPr>
                </a:tc>
                <a:extLst>
                  <a:ext uri="{0D108BD9-81ED-4DB2-BD59-A6C34878D82A}">
                    <a16:rowId xmlns:a16="http://schemas.microsoft.com/office/drawing/2014/main" val="2456140162"/>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745305480"/>
              </p:ext>
            </p:extLst>
          </p:nvPr>
        </p:nvGraphicFramePr>
        <p:xfrm>
          <a:off x="4818732" y="1620781"/>
          <a:ext cx="3936200" cy="1010920"/>
        </p:xfrm>
        <a:graphic>
          <a:graphicData uri="http://schemas.openxmlformats.org/drawingml/2006/table">
            <a:tbl>
              <a:tblPr firstRow="1" bandRow="1">
                <a:tableStyleId>{5C22544A-7EE6-4342-B048-85BDC9FD1C3A}</a:tableStyleId>
              </a:tblPr>
              <a:tblGrid>
                <a:gridCol w="1968100">
                  <a:extLst>
                    <a:ext uri="{9D8B030D-6E8A-4147-A177-3AD203B41FA5}">
                      <a16:colId xmlns:a16="http://schemas.microsoft.com/office/drawing/2014/main" val="2230849117"/>
                    </a:ext>
                  </a:extLst>
                </a:gridCol>
                <a:gridCol w="1968100">
                  <a:extLst>
                    <a:ext uri="{9D8B030D-6E8A-4147-A177-3AD203B41FA5}">
                      <a16:colId xmlns:a16="http://schemas.microsoft.com/office/drawing/2014/main" val="3752934507"/>
                    </a:ext>
                  </a:extLst>
                </a:gridCol>
              </a:tblGrid>
              <a:tr h="370840">
                <a:tc>
                  <a:txBody>
                    <a:bodyPr/>
                    <a:lstStyle/>
                    <a:p>
                      <a:r>
                        <a:rPr lang="en-GB" sz="1200" dirty="0">
                          <a:solidFill>
                            <a:schemeClr val="tx1"/>
                          </a:solidFill>
                        </a:rPr>
                        <a:t>Yes, I agree evidence</a:t>
                      </a:r>
                    </a:p>
                  </a:txBody>
                  <a:tcPr>
                    <a:solidFill>
                      <a:schemeClr val="bg2"/>
                    </a:solidFill>
                  </a:tcPr>
                </a:tc>
                <a:tc>
                  <a:txBody>
                    <a:bodyPr/>
                    <a:lstStyle/>
                    <a:p>
                      <a:r>
                        <a:rPr lang="en-GB" sz="1200" dirty="0">
                          <a:solidFill>
                            <a:schemeClr val="tx1"/>
                          </a:solidFill>
                        </a:rPr>
                        <a:t>No I do not agree evidence</a:t>
                      </a:r>
                    </a:p>
                  </a:txBody>
                  <a:tcPr>
                    <a:solidFill>
                      <a:schemeClr val="bg2"/>
                    </a:solidFill>
                  </a:tcPr>
                </a:tc>
                <a:extLst>
                  <a:ext uri="{0D108BD9-81ED-4DB2-BD59-A6C34878D82A}">
                    <a16:rowId xmlns:a16="http://schemas.microsoft.com/office/drawing/2014/main" val="3351699814"/>
                  </a:ext>
                </a:extLst>
              </a:tr>
              <a:tr h="370840">
                <a:tc>
                  <a:txBody>
                    <a:bodyPr/>
                    <a:lstStyle/>
                    <a:p>
                      <a:endParaRPr lang="en-GB" dirty="0"/>
                    </a:p>
                    <a:p>
                      <a:endParaRPr lang="en-GB" dirty="0"/>
                    </a:p>
                  </a:txBody>
                  <a:tcPr>
                    <a:solidFill>
                      <a:schemeClr val="bg2"/>
                    </a:solidFill>
                  </a:tcPr>
                </a:tc>
                <a:tc>
                  <a:txBody>
                    <a:bodyPr/>
                    <a:lstStyle/>
                    <a:p>
                      <a:endParaRPr lang="en-GB" dirty="0"/>
                    </a:p>
                  </a:txBody>
                  <a:tcPr>
                    <a:solidFill>
                      <a:schemeClr val="bg2"/>
                    </a:solidFill>
                  </a:tcPr>
                </a:tc>
                <a:extLst>
                  <a:ext uri="{0D108BD9-81ED-4DB2-BD59-A6C34878D82A}">
                    <a16:rowId xmlns:a16="http://schemas.microsoft.com/office/drawing/2014/main" val="105554989"/>
                  </a:ext>
                </a:extLst>
              </a:tr>
            </a:tbl>
          </a:graphicData>
        </a:graphic>
      </p:graphicFrame>
    </p:spTree>
    <p:extLst>
      <p:ext uri="{BB962C8B-B14F-4D97-AF65-F5344CB8AC3E}">
        <p14:creationId xmlns:p14="http://schemas.microsoft.com/office/powerpoint/2010/main" val="1424309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9512" y="490677"/>
          <a:ext cx="4248472" cy="6014922"/>
        </p:xfrm>
        <a:graphic>
          <a:graphicData uri="http://schemas.openxmlformats.org/drawingml/2006/table">
            <a:tbl>
              <a:tblPr firstRow="1" firstCol="1" bandRow="1">
                <a:tableStyleId>{5940675A-B579-460E-94D1-54222C63F5DA}</a:tableStyleId>
              </a:tblPr>
              <a:tblGrid>
                <a:gridCol w="383643">
                  <a:extLst>
                    <a:ext uri="{9D8B030D-6E8A-4147-A177-3AD203B41FA5}">
                      <a16:colId xmlns:a16="http://schemas.microsoft.com/office/drawing/2014/main" val="20000"/>
                    </a:ext>
                  </a:extLst>
                </a:gridCol>
                <a:gridCol w="3864829">
                  <a:extLst>
                    <a:ext uri="{9D8B030D-6E8A-4147-A177-3AD203B41FA5}">
                      <a16:colId xmlns:a16="http://schemas.microsoft.com/office/drawing/2014/main" val="20001"/>
                    </a:ext>
                  </a:extLst>
                </a:gridCol>
              </a:tblGrid>
              <a:tr h="216023">
                <a:tc gridSpan="2">
                  <a:txBody>
                    <a:bodyPr/>
                    <a:lstStyle/>
                    <a:p>
                      <a:pPr algn="l">
                        <a:lnSpc>
                          <a:spcPct val="115000"/>
                        </a:lnSpc>
                        <a:spcAft>
                          <a:spcPts val="0"/>
                        </a:spcAft>
                      </a:pPr>
                      <a:r>
                        <a:rPr lang="en-GB" sz="1400" b="1" dirty="0">
                          <a:effectLst/>
                        </a:rPr>
                        <a:t>18</a:t>
                      </a:r>
                      <a:r>
                        <a:rPr lang="en-GB" sz="1400" b="1" baseline="30000" dirty="0">
                          <a:effectLst/>
                        </a:rPr>
                        <a:t>th</a:t>
                      </a:r>
                      <a:r>
                        <a:rPr lang="en-GB" sz="1400" b="1" dirty="0">
                          <a:effectLst/>
                        </a:rPr>
                        <a:t> and 19</a:t>
                      </a:r>
                      <a:r>
                        <a:rPr lang="en-GB" sz="1400" b="1" baseline="30000" dirty="0">
                          <a:effectLst/>
                        </a:rPr>
                        <a:t>th</a:t>
                      </a:r>
                      <a:r>
                        <a:rPr lang="en-GB" sz="1400" b="1" dirty="0">
                          <a:effectLst/>
                        </a:rPr>
                        <a:t> century Britain</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0"/>
                  </a:ext>
                </a:extLst>
              </a:tr>
              <a:tr h="428516">
                <a:tc>
                  <a:txBody>
                    <a:bodyPr/>
                    <a:lstStyle/>
                    <a:p>
                      <a:pPr algn="l">
                        <a:lnSpc>
                          <a:spcPct val="115000"/>
                        </a:lnSpc>
                        <a:spcAft>
                          <a:spcPts val="0"/>
                        </a:spcAft>
                      </a:pPr>
                      <a:r>
                        <a:rPr lang="en-GB" sz="1200">
                          <a:effectLst/>
                        </a:rPr>
                        <a:t>1</a:t>
                      </a:r>
                      <a:endParaRPr lang="en-GB" sz="120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dirty="0">
                          <a:effectLst/>
                        </a:rPr>
                        <a:t>This</a:t>
                      </a:r>
                      <a:r>
                        <a:rPr lang="en-GB" sz="1200" baseline="0" dirty="0">
                          <a:effectLst/>
                        </a:rPr>
                        <a:t> was a time of breakthroughs in medicine in England. There were many scientific discoveries but also many Public Health problems.</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1"/>
                  </a:ext>
                </a:extLst>
              </a:tr>
              <a:tr h="230740">
                <a:tc gridSpan="2">
                  <a:txBody>
                    <a:bodyPr/>
                    <a:lstStyle/>
                    <a:p>
                      <a:pPr algn="l">
                        <a:lnSpc>
                          <a:spcPct val="115000"/>
                        </a:lnSpc>
                        <a:spcAft>
                          <a:spcPts val="0"/>
                        </a:spcAft>
                      </a:pPr>
                      <a:r>
                        <a:rPr lang="en-GB" sz="1400" b="1" dirty="0">
                          <a:effectLst/>
                        </a:rPr>
                        <a:t>Key events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2"/>
                  </a:ext>
                </a:extLst>
              </a:tr>
              <a:tr h="244830">
                <a:tc>
                  <a:txBody>
                    <a:bodyPr/>
                    <a:lstStyle/>
                    <a:p>
                      <a:pPr algn="l">
                        <a:lnSpc>
                          <a:spcPct val="115000"/>
                        </a:lnSpc>
                        <a:spcAft>
                          <a:spcPts val="0"/>
                        </a:spcAft>
                      </a:pPr>
                      <a:r>
                        <a:rPr lang="en-GB" sz="1200" b="0" dirty="0">
                          <a:effectLst/>
                          <a:latin typeface="Calibri"/>
                          <a:ea typeface="Calibri"/>
                          <a:cs typeface="Times New Roman"/>
                        </a:rPr>
                        <a:t>2</a:t>
                      </a:r>
                    </a:p>
                  </a:txBody>
                  <a:tcPr marL="48257" marR="48257" marT="0" marB="0"/>
                </a:tc>
                <a:tc>
                  <a:txBody>
                    <a:bodyPr/>
                    <a:lstStyle/>
                    <a:p>
                      <a:pPr algn="l">
                        <a:lnSpc>
                          <a:spcPct val="100000"/>
                        </a:lnSpc>
                        <a:spcAft>
                          <a:spcPts val="0"/>
                        </a:spcAft>
                      </a:pPr>
                      <a:r>
                        <a:rPr lang="en-GB" sz="1200" b="1" dirty="0">
                          <a:effectLst/>
                          <a:latin typeface="Calibri"/>
                          <a:ea typeface="Calibri"/>
                          <a:cs typeface="Times New Roman"/>
                        </a:rPr>
                        <a:t>1798</a:t>
                      </a:r>
                      <a:r>
                        <a:rPr lang="en-GB" sz="1200" b="0" baseline="0" dirty="0">
                          <a:effectLst/>
                          <a:latin typeface="Calibri"/>
                          <a:ea typeface="Calibri"/>
                          <a:cs typeface="Times New Roman"/>
                        </a:rPr>
                        <a:t> – Edward Jenner developed the first vaccine for Smallpox</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3"/>
                  </a:ext>
                </a:extLst>
              </a:tr>
              <a:tr h="244830">
                <a:tc>
                  <a:txBody>
                    <a:bodyPr/>
                    <a:lstStyle/>
                    <a:p>
                      <a:pPr algn="l">
                        <a:lnSpc>
                          <a:spcPct val="115000"/>
                        </a:lnSpc>
                        <a:spcAft>
                          <a:spcPts val="0"/>
                        </a:spcAft>
                      </a:pPr>
                      <a:r>
                        <a:rPr lang="en-GB" sz="1200" b="0" dirty="0">
                          <a:effectLst/>
                          <a:latin typeface="+mn-lt"/>
                          <a:ea typeface="+mn-ea"/>
                          <a:cs typeface="+mn-cs"/>
                        </a:rPr>
                        <a:t>3</a:t>
                      </a:r>
                      <a:endParaRPr lang="en-GB" sz="1200" b="0" dirty="0">
                        <a:effectLst/>
                        <a:latin typeface="Calibri"/>
                        <a:ea typeface="Calibri"/>
                        <a:cs typeface="Times New Roman"/>
                      </a:endParaRPr>
                    </a:p>
                  </a:txBody>
                  <a:tcPr marL="48257" marR="48257" marT="0" marB="0"/>
                </a:tc>
                <a:tc>
                  <a:txBody>
                    <a:bodyPr/>
                    <a:lstStyle/>
                    <a:p>
                      <a:pPr algn="l">
                        <a:lnSpc>
                          <a:spcPct val="100000"/>
                        </a:lnSpc>
                        <a:spcAft>
                          <a:spcPts val="0"/>
                        </a:spcAft>
                      </a:pPr>
                      <a:r>
                        <a:rPr lang="en-GB" sz="1200" b="1" dirty="0">
                          <a:effectLst/>
                          <a:latin typeface="Calibri"/>
                          <a:ea typeface="Calibri"/>
                          <a:cs typeface="Times New Roman"/>
                        </a:rPr>
                        <a:t>1847</a:t>
                      </a:r>
                      <a:r>
                        <a:rPr lang="en-GB" sz="1200" b="0" dirty="0">
                          <a:effectLst/>
                          <a:latin typeface="Calibri"/>
                          <a:ea typeface="Calibri"/>
                          <a:cs typeface="Times New Roman"/>
                        </a:rPr>
                        <a:t> – James Simpson</a:t>
                      </a:r>
                      <a:r>
                        <a:rPr lang="en-GB" sz="1200" b="0" baseline="0" dirty="0">
                          <a:effectLst/>
                          <a:latin typeface="Calibri"/>
                          <a:ea typeface="Calibri"/>
                          <a:cs typeface="Times New Roman"/>
                        </a:rPr>
                        <a:t> developed chloroform as an anaesthetic </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4"/>
                  </a:ext>
                </a:extLst>
              </a:tr>
              <a:tr h="260645">
                <a:tc>
                  <a:txBody>
                    <a:bodyPr/>
                    <a:lstStyle/>
                    <a:p>
                      <a:pPr algn="l">
                        <a:lnSpc>
                          <a:spcPct val="115000"/>
                        </a:lnSpc>
                        <a:spcAft>
                          <a:spcPts val="0"/>
                        </a:spcAft>
                      </a:pPr>
                      <a:r>
                        <a:rPr lang="en-GB" sz="1200" dirty="0">
                          <a:effectLst/>
                          <a:latin typeface="+mn-lt"/>
                          <a:ea typeface="+mn-ea"/>
                          <a:cs typeface="+mn-cs"/>
                        </a:rPr>
                        <a:t>4</a:t>
                      </a:r>
                      <a:endParaRPr lang="en-GB" sz="1200" dirty="0">
                        <a:effectLst/>
                        <a:latin typeface="Calibri"/>
                        <a:ea typeface="Calibri"/>
                        <a:cs typeface="Times New Roman"/>
                      </a:endParaRPr>
                    </a:p>
                  </a:txBody>
                  <a:tcPr marL="48257" marR="48257" marT="0" marB="0"/>
                </a:tc>
                <a:tc>
                  <a:txBody>
                    <a:bodyPr/>
                    <a:lstStyle/>
                    <a:p>
                      <a:pPr algn="l">
                        <a:lnSpc>
                          <a:spcPct val="100000"/>
                        </a:lnSpc>
                        <a:spcAft>
                          <a:spcPts val="0"/>
                        </a:spcAft>
                      </a:pPr>
                      <a:r>
                        <a:rPr lang="en-GB" sz="1200" b="1" dirty="0">
                          <a:effectLst/>
                          <a:latin typeface="+mn-lt"/>
                          <a:ea typeface="+mn-ea"/>
                          <a:cs typeface="+mn-cs"/>
                        </a:rPr>
                        <a:t>1854</a:t>
                      </a:r>
                      <a:r>
                        <a:rPr lang="en-GB" sz="1200" b="0" dirty="0">
                          <a:effectLst/>
                          <a:latin typeface="+mn-lt"/>
                          <a:ea typeface="+mn-ea"/>
                          <a:cs typeface="+mn-cs"/>
                        </a:rPr>
                        <a:t> – John Snow’s maps</a:t>
                      </a:r>
                      <a:r>
                        <a:rPr lang="en-GB" sz="1200" b="0" baseline="0" dirty="0">
                          <a:effectLst/>
                          <a:latin typeface="+mn-lt"/>
                          <a:ea typeface="+mn-ea"/>
                          <a:cs typeface="+mn-cs"/>
                        </a:rPr>
                        <a:t> proved the source of cholera</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5"/>
                  </a:ext>
                </a:extLst>
              </a:tr>
              <a:tr h="244584">
                <a:tc>
                  <a:txBody>
                    <a:bodyPr/>
                    <a:lstStyle/>
                    <a:p>
                      <a:pPr algn="l">
                        <a:lnSpc>
                          <a:spcPct val="115000"/>
                        </a:lnSpc>
                        <a:spcAft>
                          <a:spcPts val="0"/>
                        </a:spcAft>
                      </a:pPr>
                      <a:r>
                        <a:rPr lang="en-GB" sz="1200" dirty="0">
                          <a:effectLst/>
                          <a:latin typeface="Calibri"/>
                          <a:ea typeface="Calibri"/>
                          <a:cs typeface="Times New Roman"/>
                        </a:rPr>
                        <a:t>5</a:t>
                      </a:r>
                    </a:p>
                  </a:txBody>
                  <a:tcPr marL="48257" marR="48257" marT="0" marB="0"/>
                </a:tc>
                <a:tc>
                  <a:txBody>
                    <a:bodyPr/>
                    <a:lstStyle/>
                    <a:p>
                      <a:pPr algn="l">
                        <a:lnSpc>
                          <a:spcPct val="100000"/>
                        </a:lnSpc>
                        <a:spcAft>
                          <a:spcPts val="0"/>
                        </a:spcAft>
                      </a:pPr>
                      <a:r>
                        <a:rPr lang="en-GB" sz="1200" b="1" dirty="0">
                          <a:effectLst/>
                          <a:latin typeface="Calibri"/>
                          <a:ea typeface="Calibri"/>
                          <a:cs typeface="Times New Roman"/>
                        </a:rPr>
                        <a:t>1861</a:t>
                      </a:r>
                      <a:r>
                        <a:rPr lang="en-GB" sz="1200" b="0" baseline="0" dirty="0">
                          <a:effectLst/>
                          <a:latin typeface="Calibri"/>
                          <a:ea typeface="Calibri"/>
                          <a:cs typeface="Times New Roman"/>
                        </a:rPr>
                        <a:t> – Louis Pasteur’s germ theory was published</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6"/>
                  </a:ext>
                </a:extLst>
              </a:tr>
              <a:tr h="214258">
                <a:tc>
                  <a:txBody>
                    <a:bodyPr/>
                    <a:lstStyle/>
                    <a:p>
                      <a:r>
                        <a:rPr lang="en-GB" sz="1200" dirty="0"/>
                        <a:t>6</a:t>
                      </a:r>
                    </a:p>
                  </a:txBody>
                  <a:tcPr marL="48257" marR="48257" marT="0" marB="0"/>
                </a:tc>
                <a:tc>
                  <a:txBody>
                    <a:bodyPr/>
                    <a:lstStyle/>
                    <a:p>
                      <a:pPr algn="l">
                        <a:lnSpc>
                          <a:spcPct val="100000"/>
                        </a:lnSpc>
                        <a:spcAft>
                          <a:spcPts val="0"/>
                        </a:spcAft>
                      </a:pPr>
                      <a:r>
                        <a:rPr lang="en-GB" sz="1200" b="1" dirty="0">
                          <a:effectLst/>
                        </a:rPr>
                        <a:t>1867-  </a:t>
                      </a:r>
                      <a:r>
                        <a:rPr lang="en-GB" sz="1200" dirty="0">
                          <a:effectLst/>
                        </a:rPr>
                        <a:t>Lister used antiseptic to prevent infection</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7"/>
                  </a:ext>
                </a:extLst>
              </a:tr>
              <a:tr h="214258">
                <a:tc>
                  <a:txBody>
                    <a:bodyPr/>
                    <a:lstStyle/>
                    <a:p>
                      <a:r>
                        <a:rPr lang="en-GB" sz="1200" dirty="0"/>
                        <a:t>7</a:t>
                      </a:r>
                    </a:p>
                  </a:txBody>
                  <a:tcPr marL="48257" marR="48257" marT="0" marB="0"/>
                </a:tc>
                <a:tc>
                  <a:txBody>
                    <a:bodyPr/>
                    <a:lstStyle/>
                    <a:p>
                      <a:pPr algn="l">
                        <a:lnSpc>
                          <a:spcPct val="100000"/>
                        </a:lnSpc>
                        <a:spcAft>
                          <a:spcPts val="0"/>
                        </a:spcAft>
                      </a:pPr>
                      <a:r>
                        <a:rPr lang="en-GB" sz="1200" b="1" dirty="0">
                          <a:effectLst/>
                          <a:latin typeface="Calibri"/>
                          <a:ea typeface="Calibri"/>
                          <a:cs typeface="Times New Roman"/>
                        </a:rPr>
                        <a:t>1875</a:t>
                      </a:r>
                      <a:r>
                        <a:rPr lang="en-GB" sz="1200" b="1" baseline="0" dirty="0">
                          <a:effectLst/>
                          <a:latin typeface="Calibri"/>
                          <a:ea typeface="Calibri"/>
                          <a:cs typeface="Times New Roman"/>
                        </a:rPr>
                        <a:t> – </a:t>
                      </a:r>
                      <a:r>
                        <a:rPr lang="en-GB" sz="1200" b="0" baseline="0" dirty="0">
                          <a:effectLst/>
                          <a:latin typeface="Calibri"/>
                          <a:ea typeface="Calibri"/>
                          <a:cs typeface="Times New Roman"/>
                        </a:rPr>
                        <a:t>The Public Health Act. Local councils had to provide sewers, drainage and fresh water as well as medical officers</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8"/>
                  </a:ext>
                </a:extLst>
              </a:tr>
              <a:tr h="214258">
                <a:tc>
                  <a:txBody>
                    <a:bodyPr/>
                    <a:lstStyle/>
                    <a:p>
                      <a:r>
                        <a:rPr lang="en-GB" sz="1200" dirty="0"/>
                        <a:t>8</a:t>
                      </a:r>
                    </a:p>
                  </a:txBody>
                  <a:tcPr marL="48257" marR="48257" marT="0" marB="0"/>
                </a:tc>
                <a:tc>
                  <a:txBody>
                    <a:bodyPr/>
                    <a:lstStyle/>
                    <a:p>
                      <a:pPr algn="l">
                        <a:lnSpc>
                          <a:spcPct val="100000"/>
                        </a:lnSpc>
                        <a:spcAft>
                          <a:spcPts val="0"/>
                        </a:spcAft>
                      </a:pPr>
                      <a:r>
                        <a:rPr lang="en-GB" sz="1200" b="1" dirty="0">
                          <a:effectLst/>
                          <a:latin typeface="Calibri"/>
                          <a:ea typeface="Calibri"/>
                          <a:cs typeface="Times New Roman"/>
                        </a:rPr>
                        <a:t>1882</a:t>
                      </a:r>
                      <a:r>
                        <a:rPr lang="en-GB" sz="1200" b="0" baseline="0" dirty="0">
                          <a:effectLst/>
                          <a:latin typeface="Calibri"/>
                          <a:ea typeface="Calibri"/>
                          <a:cs typeface="Times New Roman"/>
                        </a:rPr>
                        <a:t> Robert Koch identified bacteria that caused specific diseases</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9"/>
                  </a:ext>
                </a:extLst>
              </a:tr>
              <a:tr h="230740">
                <a:tc gridSpan="2">
                  <a:txBody>
                    <a:bodyPr/>
                    <a:lstStyle/>
                    <a:p>
                      <a:pPr algn="l">
                        <a:lnSpc>
                          <a:spcPct val="115000"/>
                        </a:lnSpc>
                        <a:spcAft>
                          <a:spcPts val="0"/>
                        </a:spcAft>
                      </a:pPr>
                      <a:r>
                        <a:rPr lang="en-GB" sz="1400" b="1" dirty="0">
                          <a:effectLst/>
                        </a:rPr>
                        <a:t>Key Concepts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10"/>
                  </a:ext>
                </a:extLst>
              </a:tr>
              <a:tr h="782871">
                <a:tc>
                  <a:txBody>
                    <a:bodyPr/>
                    <a:lstStyle/>
                    <a:p>
                      <a:pPr algn="l">
                        <a:lnSpc>
                          <a:spcPct val="115000"/>
                        </a:lnSpc>
                        <a:spcAft>
                          <a:spcPts val="0"/>
                        </a:spcAft>
                      </a:pPr>
                      <a:r>
                        <a:rPr lang="en-GB" sz="1200" dirty="0">
                          <a:effectLst/>
                          <a:latin typeface="+mn-lt"/>
                          <a:ea typeface="+mn-ea"/>
                          <a:cs typeface="+mn-cs"/>
                        </a:rPr>
                        <a:t>9</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rPr>
                        <a:t>Nursing </a:t>
                      </a:r>
                      <a:r>
                        <a:rPr lang="en-GB" sz="1200" b="0" dirty="0">
                          <a:effectLst/>
                        </a:rPr>
                        <a:t>– Nurses</a:t>
                      </a:r>
                      <a:r>
                        <a:rPr lang="en-GB" sz="1200" b="0" baseline="0" dirty="0">
                          <a:effectLst/>
                        </a:rPr>
                        <a:t>  are responsible for the care of patients in hospital. Before 1800, hospitals were dangerous places where death was very likely. The development of nursing changed that.</a:t>
                      </a:r>
                      <a:r>
                        <a:rPr lang="en-GB" sz="1200" b="0" dirty="0">
                          <a:effectLst/>
                        </a:rPr>
                        <a:t>  </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11"/>
                  </a:ext>
                </a:extLst>
              </a:tr>
              <a:tr h="782871">
                <a:tc>
                  <a:txBody>
                    <a:bodyPr/>
                    <a:lstStyle/>
                    <a:p>
                      <a:pPr algn="l">
                        <a:lnSpc>
                          <a:spcPct val="115000"/>
                        </a:lnSpc>
                        <a:spcAft>
                          <a:spcPts val="0"/>
                        </a:spcAft>
                      </a:pPr>
                      <a:r>
                        <a:rPr lang="en-GB" sz="1200" dirty="0">
                          <a:effectLst/>
                          <a:latin typeface="Calibri"/>
                          <a:ea typeface="Calibri"/>
                          <a:cs typeface="Times New Roman"/>
                        </a:rPr>
                        <a:t>10</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Breakthrough</a:t>
                      </a:r>
                      <a:r>
                        <a:rPr lang="en-GB" sz="1200" b="1" baseline="0" dirty="0">
                          <a:effectLst/>
                          <a:latin typeface="Calibri"/>
                          <a:ea typeface="Calibri"/>
                          <a:cs typeface="Times New Roman"/>
                        </a:rPr>
                        <a:t> – </a:t>
                      </a:r>
                      <a:r>
                        <a:rPr lang="en-GB" sz="1200" b="0" baseline="0" dirty="0">
                          <a:effectLst/>
                          <a:latin typeface="Calibri"/>
                          <a:ea typeface="Calibri"/>
                          <a:cs typeface="Times New Roman"/>
                        </a:rPr>
                        <a:t>a scientific discovery that dramatically alters the way people understood disease – e.g. the discovery of bacteria. This then helps the problem to be solved.</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12"/>
                  </a:ext>
                </a:extLst>
              </a:tr>
              <a:tr h="782871">
                <a:tc>
                  <a:txBody>
                    <a:bodyPr/>
                    <a:lstStyle/>
                    <a:p>
                      <a:pPr algn="l">
                        <a:lnSpc>
                          <a:spcPct val="115000"/>
                        </a:lnSpc>
                        <a:spcAft>
                          <a:spcPts val="0"/>
                        </a:spcAft>
                      </a:pPr>
                      <a:r>
                        <a:rPr lang="en-GB" sz="1200" dirty="0">
                          <a:effectLst/>
                          <a:latin typeface="Calibri"/>
                          <a:ea typeface="Calibri"/>
                          <a:cs typeface="Times New Roman"/>
                        </a:rPr>
                        <a:t>11</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Public Health – </a:t>
                      </a:r>
                      <a:r>
                        <a:rPr lang="en-GB" sz="1200" b="0" dirty="0">
                          <a:effectLst/>
                          <a:latin typeface="Calibri"/>
                          <a:ea typeface="Calibri"/>
                          <a:cs typeface="Times New Roman"/>
                        </a:rPr>
                        <a:t>when the government takes measures to prevent diseases spreading</a:t>
                      </a:r>
                      <a:r>
                        <a:rPr lang="en-GB" sz="1200" b="0" baseline="0" dirty="0">
                          <a:effectLst/>
                          <a:latin typeface="Calibri"/>
                          <a:ea typeface="Calibri"/>
                          <a:cs typeface="Times New Roman"/>
                        </a:rPr>
                        <a:t> and to help the population become healthier. The government increasingly took on this role after the development of germ theory</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13"/>
                  </a:ext>
                </a:extLst>
              </a:tr>
            </a:tbl>
          </a:graphicData>
        </a:graphic>
      </p:graphicFrame>
      <p:graphicFrame>
        <p:nvGraphicFramePr>
          <p:cNvPr id="5" name="Table 4"/>
          <p:cNvGraphicFramePr>
            <a:graphicFrameLocks noGrp="1"/>
          </p:cNvGraphicFramePr>
          <p:nvPr/>
        </p:nvGraphicFramePr>
        <p:xfrm>
          <a:off x="4572000" y="514728"/>
          <a:ext cx="4536504" cy="6163808"/>
        </p:xfrm>
        <a:graphic>
          <a:graphicData uri="http://schemas.openxmlformats.org/drawingml/2006/table">
            <a:tbl>
              <a:tblPr firstRow="1" firstCol="1" bandRow="1">
                <a:tableStyleId>{5940675A-B579-460E-94D1-54222C63F5DA}</a:tableStyleId>
              </a:tblPr>
              <a:tblGrid>
                <a:gridCol w="365942">
                  <a:extLst>
                    <a:ext uri="{9D8B030D-6E8A-4147-A177-3AD203B41FA5}">
                      <a16:colId xmlns:a16="http://schemas.microsoft.com/office/drawing/2014/main" val="20000"/>
                    </a:ext>
                  </a:extLst>
                </a:gridCol>
                <a:gridCol w="858194">
                  <a:extLst>
                    <a:ext uri="{9D8B030D-6E8A-4147-A177-3AD203B41FA5}">
                      <a16:colId xmlns:a16="http://schemas.microsoft.com/office/drawing/2014/main" val="20001"/>
                    </a:ext>
                  </a:extLst>
                </a:gridCol>
                <a:gridCol w="3312368">
                  <a:extLst>
                    <a:ext uri="{9D8B030D-6E8A-4147-A177-3AD203B41FA5}">
                      <a16:colId xmlns:a16="http://schemas.microsoft.com/office/drawing/2014/main" val="20002"/>
                    </a:ext>
                  </a:extLst>
                </a:gridCol>
              </a:tblGrid>
              <a:tr h="255293">
                <a:tc gridSpan="3">
                  <a:txBody>
                    <a:bodyPr/>
                    <a:lstStyle/>
                    <a:p>
                      <a:pPr algn="l">
                        <a:lnSpc>
                          <a:spcPct val="115000"/>
                        </a:lnSpc>
                        <a:spcAft>
                          <a:spcPts val="0"/>
                        </a:spcAft>
                      </a:pPr>
                      <a:r>
                        <a:rPr lang="en-GB" sz="1400" b="1" dirty="0">
                          <a:effectLst/>
                        </a:rPr>
                        <a:t>Key Words</a:t>
                      </a:r>
                      <a:endParaRPr lang="en-GB" sz="1400" b="1" dirty="0">
                        <a:effectLst/>
                        <a:latin typeface="Calibri"/>
                        <a:ea typeface="Calibri"/>
                        <a:cs typeface="Times New Roman"/>
                      </a:endParaRPr>
                    </a:p>
                  </a:txBody>
                  <a:tcPr marL="53171" marR="5317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82715">
                <a:tc>
                  <a:txBody>
                    <a:bodyPr/>
                    <a:lstStyle/>
                    <a:p>
                      <a:pPr algn="l">
                        <a:lnSpc>
                          <a:spcPct val="115000"/>
                        </a:lnSpc>
                        <a:spcAft>
                          <a:spcPts val="0"/>
                        </a:spcAft>
                      </a:pPr>
                      <a:r>
                        <a:rPr lang="en-GB" sz="1200" dirty="0">
                          <a:effectLst/>
                          <a:latin typeface="+mn-lt"/>
                          <a:ea typeface="+mn-ea"/>
                          <a:cs typeface="+mn-cs"/>
                        </a:rPr>
                        <a:t>12</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Vaccine</a:t>
                      </a:r>
                    </a:p>
                  </a:txBody>
                  <a:tcPr marL="53171" marR="53171" marT="0" marB="0"/>
                </a:tc>
                <a:tc>
                  <a:txBody>
                    <a:bodyPr/>
                    <a:lstStyle/>
                    <a:p>
                      <a:pPr algn="l">
                        <a:lnSpc>
                          <a:spcPct val="115000"/>
                        </a:lnSpc>
                        <a:spcAft>
                          <a:spcPts val="0"/>
                        </a:spcAft>
                      </a:pPr>
                      <a:r>
                        <a:rPr lang="en-GB" sz="1200" b="0" dirty="0">
                          <a:effectLst/>
                          <a:latin typeface="Calibri"/>
                          <a:ea typeface="Calibri"/>
                          <a:cs typeface="Times New Roman"/>
                        </a:rPr>
                        <a:t>The injection into the body of killed or</a:t>
                      </a:r>
                      <a:r>
                        <a:rPr lang="en-GB" sz="1200" b="0" baseline="0" dirty="0">
                          <a:effectLst/>
                          <a:latin typeface="Calibri"/>
                          <a:ea typeface="Calibri"/>
                          <a:cs typeface="Times New Roman"/>
                        </a:rPr>
                        <a:t> weakened organisms to give the body resistance against disease</a:t>
                      </a:r>
                      <a:endParaRPr lang="en-GB" sz="1200" b="0" dirty="0">
                        <a:effectLst/>
                        <a:latin typeface="Calibri"/>
                        <a:ea typeface="Calibri"/>
                        <a:cs typeface="Times New Roman"/>
                      </a:endParaRPr>
                    </a:p>
                  </a:txBody>
                  <a:tcPr marL="53171" marR="53171" marT="0" marB="0"/>
                </a:tc>
                <a:extLst>
                  <a:ext uri="{0D108BD9-81ED-4DB2-BD59-A6C34878D82A}">
                    <a16:rowId xmlns:a16="http://schemas.microsoft.com/office/drawing/2014/main" val="10001"/>
                  </a:ext>
                </a:extLst>
              </a:tr>
              <a:tr h="72008">
                <a:tc>
                  <a:txBody>
                    <a:bodyPr/>
                    <a:lstStyle/>
                    <a:p>
                      <a:pPr algn="l">
                        <a:lnSpc>
                          <a:spcPct val="115000"/>
                        </a:lnSpc>
                        <a:spcAft>
                          <a:spcPts val="0"/>
                        </a:spcAft>
                      </a:pPr>
                      <a:r>
                        <a:rPr lang="en-GB" sz="1200" dirty="0">
                          <a:effectLst/>
                        </a:rPr>
                        <a:t>13</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Smallpox</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dangerous disease causing fever that</a:t>
                      </a:r>
                      <a:r>
                        <a:rPr lang="en-GB" sz="1200" baseline="0" dirty="0">
                          <a:effectLst/>
                          <a:latin typeface="Calibri"/>
                          <a:ea typeface="Calibri"/>
                          <a:cs typeface="Times New Roman"/>
                        </a:rPr>
                        <a:t> was beaten by vaccination</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2"/>
                  </a:ext>
                </a:extLst>
              </a:tr>
              <a:tr h="215002">
                <a:tc>
                  <a:txBody>
                    <a:bodyPr/>
                    <a:lstStyle/>
                    <a:p>
                      <a:pPr algn="l">
                        <a:lnSpc>
                          <a:spcPct val="115000"/>
                        </a:lnSpc>
                        <a:spcAft>
                          <a:spcPts val="0"/>
                        </a:spcAft>
                      </a:pPr>
                      <a:r>
                        <a:rPr lang="en-GB" sz="1200" dirty="0">
                          <a:effectLst/>
                        </a:rPr>
                        <a:t>14</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Anaesthetic</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Drugs given to make</a:t>
                      </a:r>
                      <a:r>
                        <a:rPr lang="en-GB" sz="1200" baseline="0" dirty="0">
                          <a:effectLst/>
                          <a:latin typeface="Calibri"/>
                          <a:ea typeface="Calibri"/>
                          <a:cs typeface="Times New Roman"/>
                        </a:rPr>
                        <a:t> someone unconscious before or after surgery</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3"/>
                  </a:ext>
                </a:extLst>
              </a:tr>
              <a:tr h="215002">
                <a:tc>
                  <a:txBody>
                    <a:bodyPr/>
                    <a:lstStyle/>
                    <a:p>
                      <a:pPr algn="l">
                        <a:lnSpc>
                          <a:spcPct val="115000"/>
                        </a:lnSpc>
                        <a:spcAft>
                          <a:spcPts val="0"/>
                        </a:spcAft>
                      </a:pPr>
                      <a:r>
                        <a:rPr lang="en-GB" sz="1200" dirty="0">
                          <a:effectLst/>
                        </a:rPr>
                        <a:t>15</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Infection</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The formation of disease causing germs</a:t>
                      </a:r>
                    </a:p>
                  </a:txBody>
                  <a:tcPr marL="53171" marR="53171" marT="0" marB="0"/>
                </a:tc>
                <a:extLst>
                  <a:ext uri="{0D108BD9-81ED-4DB2-BD59-A6C34878D82A}">
                    <a16:rowId xmlns:a16="http://schemas.microsoft.com/office/drawing/2014/main" val="10004"/>
                  </a:ext>
                </a:extLst>
              </a:tr>
              <a:tr h="215002">
                <a:tc>
                  <a:txBody>
                    <a:bodyPr/>
                    <a:lstStyle/>
                    <a:p>
                      <a:pPr algn="l">
                        <a:lnSpc>
                          <a:spcPct val="115000"/>
                        </a:lnSpc>
                        <a:spcAft>
                          <a:spcPts val="0"/>
                        </a:spcAft>
                      </a:pPr>
                      <a:r>
                        <a:rPr lang="en-GB" sz="1200" dirty="0">
                          <a:effectLst/>
                        </a:rPr>
                        <a:t>16</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Cholera</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bacterial infection</a:t>
                      </a:r>
                      <a:r>
                        <a:rPr lang="en-GB" sz="1200" baseline="0" dirty="0">
                          <a:effectLst/>
                          <a:latin typeface="Calibri"/>
                          <a:ea typeface="Calibri"/>
                          <a:cs typeface="Times New Roman"/>
                        </a:rPr>
                        <a:t> caused by drinking water</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5"/>
                  </a:ext>
                </a:extLst>
              </a:tr>
              <a:tr h="267432">
                <a:tc>
                  <a:txBody>
                    <a:bodyPr/>
                    <a:lstStyle/>
                    <a:p>
                      <a:pPr algn="l">
                        <a:lnSpc>
                          <a:spcPct val="115000"/>
                        </a:lnSpc>
                        <a:spcAft>
                          <a:spcPts val="0"/>
                        </a:spcAft>
                      </a:pPr>
                      <a:r>
                        <a:rPr lang="en-GB" sz="1200" dirty="0">
                          <a:effectLst/>
                        </a:rPr>
                        <a:t>17</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Germ</a:t>
                      </a:r>
                      <a:r>
                        <a:rPr lang="en-GB" sz="1200" b="1" baseline="0" dirty="0">
                          <a:effectLst/>
                          <a:latin typeface="Calibri"/>
                          <a:ea typeface="Calibri"/>
                          <a:cs typeface="Times New Roman"/>
                        </a:rPr>
                        <a:t> Theory</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The theory that germs</a:t>
                      </a:r>
                      <a:r>
                        <a:rPr lang="en-GB" sz="1200" baseline="0" dirty="0">
                          <a:effectLst/>
                          <a:latin typeface="Calibri"/>
                          <a:ea typeface="Calibri"/>
                          <a:cs typeface="Times New Roman"/>
                        </a:rPr>
                        <a:t> cause disease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6"/>
                  </a:ext>
                </a:extLst>
              </a:tr>
              <a:tr h="215002">
                <a:tc>
                  <a:txBody>
                    <a:bodyPr/>
                    <a:lstStyle/>
                    <a:p>
                      <a:pPr algn="l">
                        <a:lnSpc>
                          <a:spcPct val="115000"/>
                        </a:lnSpc>
                        <a:spcAft>
                          <a:spcPts val="0"/>
                        </a:spcAft>
                      </a:pPr>
                      <a:r>
                        <a:rPr lang="en-GB" sz="1200" dirty="0">
                          <a:effectLst/>
                        </a:rPr>
                        <a:t>18</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Antiseptic</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Chemicals used to destroy bacteria and prevent infection</a:t>
                      </a:r>
                    </a:p>
                  </a:txBody>
                  <a:tcPr marL="53171" marR="53171" marT="0" marB="0"/>
                </a:tc>
                <a:extLst>
                  <a:ext uri="{0D108BD9-81ED-4DB2-BD59-A6C34878D82A}">
                    <a16:rowId xmlns:a16="http://schemas.microsoft.com/office/drawing/2014/main" val="10007"/>
                  </a:ext>
                </a:extLst>
              </a:tr>
              <a:tr h="215002">
                <a:tc>
                  <a:txBody>
                    <a:bodyPr/>
                    <a:lstStyle/>
                    <a:p>
                      <a:pPr algn="l">
                        <a:lnSpc>
                          <a:spcPct val="115000"/>
                        </a:lnSpc>
                        <a:spcAft>
                          <a:spcPts val="0"/>
                        </a:spcAft>
                      </a:pPr>
                      <a:r>
                        <a:rPr lang="en-GB" sz="1200" dirty="0">
                          <a:effectLst/>
                        </a:rPr>
                        <a:t>19</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Medical Officer</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person appointed to look after the public health of an</a:t>
                      </a:r>
                      <a:r>
                        <a:rPr lang="en-GB" sz="1200" baseline="0" dirty="0">
                          <a:effectLst/>
                          <a:latin typeface="Calibri"/>
                          <a:ea typeface="Calibri"/>
                          <a:cs typeface="Times New Roman"/>
                        </a:rPr>
                        <a:t> area</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8"/>
                  </a:ext>
                </a:extLst>
              </a:tr>
              <a:tr h="215002">
                <a:tc>
                  <a:txBody>
                    <a:bodyPr/>
                    <a:lstStyle/>
                    <a:p>
                      <a:pPr algn="l">
                        <a:lnSpc>
                          <a:spcPct val="115000"/>
                        </a:lnSpc>
                        <a:spcAft>
                          <a:spcPts val="0"/>
                        </a:spcAft>
                      </a:pPr>
                      <a:r>
                        <a:rPr lang="en-GB" sz="1200" dirty="0">
                          <a:effectLst/>
                        </a:rPr>
                        <a:t>20</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Contagion</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The passing of disease from one person to another</a:t>
                      </a:r>
                    </a:p>
                  </a:txBody>
                  <a:tcPr marL="53171" marR="53171" marT="0" marB="0"/>
                </a:tc>
                <a:extLst>
                  <a:ext uri="{0D108BD9-81ED-4DB2-BD59-A6C34878D82A}">
                    <a16:rowId xmlns:a16="http://schemas.microsoft.com/office/drawing/2014/main" val="10009"/>
                  </a:ext>
                </a:extLst>
              </a:tr>
              <a:tr h="216021">
                <a:tc>
                  <a:txBody>
                    <a:bodyPr/>
                    <a:lstStyle/>
                    <a:p>
                      <a:r>
                        <a:rPr lang="en-GB" sz="1200" dirty="0"/>
                        <a:t>21</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Epidemic</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widespread</a:t>
                      </a:r>
                      <a:r>
                        <a:rPr lang="en-GB" sz="1200" baseline="0" dirty="0">
                          <a:effectLst/>
                          <a:latin typeface="Calibri"/>
                          <a:ea typeface="Calibri"/>
                          <a:cs typeface="Times New Roman"/>
                        </a:rPr>
                        <a:t> outbreak of a disease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0"/>
                  </a:ext>
                </a:extLst>
              </a:tr>
              <a:tr h="380404">
                <a:tc>
                  <a:txBody>
                    <a:bodyPr/>
                    <a:lstStyle/>
                    <a:p>
                      <a:r>
                        <a:rPr lang="en-GB" sz="1200" dirty="0"/>
                        <a:t>22</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Sanitation</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Providing  disposal</a:t>
                      </a:r>
                      <a:r>
                        <a:rPr lang="en-GB" sz="1200" baseline="0" dirty="0">
                          <a:effectLst/>
                          <a:latin typeface="Calibri"/>
                          <a:ea typeface="Calibri"/>
                          <a:cs typeface="Times New Roman"/>
                        </a:rPr>
                        <a:t> of human waste and dispensing  clean water to improve public health</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1"/>
                  </a:ext>
                </a:extLst>
              </a:tr>
              <a:tr h="380404">
                <a:tc>
                  <a:txBody>
                    <a:bodyPr/>
                    <a:lstStyle/>
                    <a:p>
                      <a:r>
                        <a:rPr lang="en-GB" sz="1200" dirty="0"/>
                        <a:t>23</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Workhouses</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Accommodation for poor people who could not afford</a:t>
                      </a:r>
                      <a:r>
                        <a:rPr lang="en-GB" sz="1200" baseline="0" dirty="0">
                          <a:effectLst/>
                          <a:latin typeface="Calibri"/>
                          <a:ea typeface="Calibri"/>
                          <a:cs typeface="Times New Roman"/>
                        </a:rPr>
                        <a:t> to pay for rent and food.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2"/>
                  </a:ext>
                </a:extLst>
              </a:tr>
              <a:tr h="179183">
                <a:tc>
                  <a:txBody>
                    <a:bodyPr/>
                    <a:lstStyle/>
                    <a:p>
                      <a:r>
                        <a:rPr lang="en-GB" sz="1200" dirty="0"/>
                        <a:t>24</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Dispensary</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place where medicines are given out</a:t>
                      </a:r>
                    </a:p>
                  </a:txBody>
                  <a:tcPr marL="53171" marR="53171" marT="0" marB="0"/>
                </a:tc>
                <a:extLst>
                  <a:ext uri="{0D108BD9-81ED-4DB2-BD59-A6C34878D82A}">
                    <a16:rowId xmlns:a16="http://schemas.microsoft.com/office/drawing/2014/main" val="10013"/>
                  </a:ext>
                </a:extLst>
              </a:tr>
              <a:tr h="380404">
                <a:tc>
                  <a:txBody>
                    <a:bodyPr/>
                    <a:lstStyle/>
                    <a:p>
                      <a:r>
                        <a:rPr lang="en-GB" sz="1200" dirty="0"/>
                        <a:t>25</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Voluntary hospital</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Hospitals supported by charitable</a:t>
                      </a:r>
                      <a:r>
                        <a:rPr lang="en-GB" sz="1200" baseline="0" dirty="0">
                          <a:effectLst/>
                          <a:latin typeface="Calibri"/>
                          <a:ea typeface="Calibri"/>
                          <a:cs typeface="Times New Roman"/>
                        </a:rPr>
                        <a:t> donations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4"/>
                  </a:ext>
                </a:extLst>
              </a:tr>
              <a:tr h="380404">
                <a:tc>
                  <a:txBody>
                    <a:bodyPr/>
                    <a:lstStyle/>
                    <a:p>
                      <a:r>
                        <a:rPr lang="en-GB" sz="1200" dirty="0"/>
                        <a:t>26</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Chloroform</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liquid whose vapour</a:t>
                      </a:r>
                      <a:r>
                        <a:rPr lang="en-GB" sz="1200" baseline="0" dirty="0">
                          <a:effectLst/>
                          <a:latin typeface="Calibri"/>
                          <a:ea typeface="Calibri"/>
                          <a:cs typeface="Times New Roman"/>
                        </a:rPr>
                        <a:t> acts as an anaesthetic and produces unconsciousness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5"/>
                  </a:ext>
                </a:extLst>
              </a:tr>
              <a:tr h="380404">
                <a:tc>
                  <a:txBody>
                    <a:bodyPr/>
                    <a:lstStyle/>
                    <a:p>
                      <a:r>
                        <a:rPr lang="en-GB" sz="1200" dirty="0"/>
                        <a:t>27</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Industrial Revolution</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a:t>
                      </a:r>
                      <a:r>
                        <a:rPr lang="en-GB" sz="1200" baseline="0" dirty="0">
                          <a:effectLst/>
                          <a:latin typeface="Calibri"/>
                          <a:ea typeface="Calibri"/>
                          <a:cs typeface="Times New Roman"/>
                        </a:rPr>
                        <a:t> period of British history when industries (e.g. coal, steel) transformed society</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6"/>
                  </a:ext>
                </a:extLst>
              </a:tr>
            </a:tbl>
          </a:graphicData>
        </a:graphic>
      </p:graphicFrame>
      <p:sp>
        <p:nvSpPr>
          <p:cNvPr id="6" name="TextBox 5"/>
          <p:cNvSpPr txBox="1"/>
          <p:nvPr/>
        </p:nvSpPr>
        <p:spPr>
          <a:xfrm>
            <a:off x="323528" y="116632"/>
            <a:ext cx="849694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Knowledge Organiser – Topic Three: Medicine in 18</a:t>
            </a:r>
            <a:r>
              <a:rPr lang="en-GB" baseline="30000" dirty="0"/>
              <a:t>th</a:t>
            </a:r>
            <a:r>
              <a:rPr lang="en-GB" dirty="0"/>
              <a:t> and 19</a:t>
            </a:r>
            <a:r>
              <a:rPr lang="en-GB" baseline="30000" dirty="0"/>
              <a:t>th</a:t>
            </a:r>
            <a:r>
              <a:rPr lang="en-GB" dirty="0"/>
              <a:t> century Britain</a:t>
            </a:r>
          </a:p>
        </p:txBody>
      </p:sp>
    </p:spTree>
    <p:extLst>
      <p:ext uri="{BB962C8B-B14F-4D97-AF65-F5344CB8AC3E}">
        <p14:creationId xmlns:p14="http://schemas.microsoft.com/office/powerpoint/2010/main" val="537017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990" t="2360" r="22322" b="7375"/>
          <a:stretch/>
        </p:blipFill>
        <p:spPr bwMode="auto">
          <a:xfrm rot="5400000" flipV="1">
            <a:off x="854015" y="-38639"/>
            <a:ext cx="931653" cy="263968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4014206" y="36219"/>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241"/>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423324" y="181855"/>
            <a:ext cx="3592088"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t>Medicine in 18</a:t>
            </a:r>
            <a:r>
              <a:rPr lang="en-GB" sz="1400" b="1" baseline="30000" dirty="0"/>
              <a:t>th</a:t>
            </a:r>
            <a:r>
              <a:rPr lang="en-GB" sz="1400" b="1" dirty="0"/>
              <a:t> and 19</a:t>
            </a:r>
            <a:r>
              <a:rPr lang="en-GB" sz="1400" b="1" baseline="30000" dirty="0"/>
              <a:t>th</a:t>
            </a:r>
            <a:r>
              <a:rPr lang="en-GB" sz="1400" b="1" dirty="0"/>
              <a:t> century Britain</a:t>
            </a:r>
          </a:p>
        </p:txBody>
      </p:sp>
      <p:pic>
        <p:nvPicPr>
          <p:cNvPr id="13"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990" t="2360" r="22322" b="7375"/>
          <a:stretch/>
        </p:blipFill>
        <p:spPr bwMode="auto">
          <a:xfrm rot="5400000" flipV="1">
            <a:off x="854015" y="2109158"/>
            <a:ext cx="931653" cy="26396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E4CAC86F-DBD2-4D63-A3E3-07D5DE3F44AC}"/>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64516" y="2952749"/>
            <a:ext cx="1600200" cy="476250"/>
          </a:xfrm>
          <a:prstGeom prst="rect">
            <a:avLst/>
          </a:prstGeom>
        </p:spPr>
      </p:pic>
      <p:pic>
        <p:nvPicPr>
          <p:cNvPr id="12" name="Picture 11">
            <a:extLst>
              <a:ext uri="{FF2B5EF4-FFF2-40B4-BE49-F238E27FC236}">
                <a16:creationId xmlns:a16="http://schemas.microsoft.com/office/drawing/2014/main" id="{E2356733-B027-4DF5-8FFB-1E230D709257}"/>
              </a:ext>
            </a:extLst>
          </p:cNvPr>
          <p:cNvPicPr>
            <a:picLocks noChangeAspect="1"/>
          </p:cNvPicPr>
          <p:nvPr/>
        </p:nvPicPr>
        <p:blipFill>
          <a:blip r:embed="rId7"/>
          <a:stretch>
            <a:fillRect/>
          </a:stretch>
        </p:blipFill>
        <p:spPr>
          <a:xfrm>
            <a:off x="0" y="5097289"/>
            <a:ext cx="1085850" cy="342900"/>
          </a:xfrm>
          <a:prstGeom prst="rect">
            <a:avLst/>
          </a:prstGeom>
        </p:spPr>
      </p:pic>
      <p:graphicFrame>
        <p:nvGraphicFramePr>
          <p:cNvPr id="14" name="Table 13">
            <a:extLst>
              <a:ext uri="{FF2B5EF4-FFF2-40B4-BE49-F238E27FC236}">
                <a16:creationId xmlns:a16="http://schemas.microsoft.com/office/drawing/2014/main" id="{49DC54C0-CEA1-4FC6-8FD7-AFE95AF732E2}"/>
              </a:ext>
            </a:extLst>
          </p:cNvPr>
          <p:cNvGraphicFramePr>
            <a:graphicFrameLocks noGrp="1"/>
          </p:cNvGraphicFramePr>
          <p:nvPr>
            <p:extLst>
              <p:ext uri="{D42A27DB-BD31-4B8C-83A1-F6EECF244321}">
                <p14:modId xmlns:p14="http://schemas.microsoft.com/office/powerpoint/2010/main" val="3447488920"/>
              </p:ext>
            </p:extLst>
          </p:nvPr>
        </p:nvGraphicFramePr>
        <p:xfrm>
          <a:off x="4572000" y="910362"/>
          <a:ext cx="4538932" cy="4990106"/>
        </p:xfrm>
        <a:graphic>
          <a:graphicData uri="http://schemas.openxmlformats.org/drawingml/2006/table">
            <a:tbl>
              <a:tblPr firstRow="1" bandRow="1">
                <a:tableStyleId>{5940675A-B579-460E-94D1-54222C63F5DA}</a:tableStyleId>
              </a:tblPr>
              <a:tblGrid>
                <a:gridCol w="4538932">
                  <a:extLst>
                    <a:ext uri="{9D8B030D-6E8A-4147-A177-3AD203B41FA5}">
                      <a16:colId xmlns:a16="http://schemas.microsoft.com/office/drawing/2014/main" val="2755974680"/>
                    </a:ext>
                  </a:extLst>
                </a:gridCol>
              </a:tblGrid>
              <a:tr h="2495053">
                <a:tc>
                  <a:txBody>
                    <a:bodyPr/>
                    <a:lstStyle/>
                    <a:p>
                      <a:endParaRPr lang="en-GB" dirty="0"/>
                    </a:p>
                    <a:p>
                      <a:endParaRPr lang="en-GB" dirty="0"/>
                    </a:p>
                  </a:txBody>
                  <a:tcPr/>
                </a:tc>
                <a:extLst>
                  <a:ext uri="{0D108BD9-81ED-4DB2-BD59-A6C34878D82A}">
                    <a16:rowId xmlns:a16="http://schemas.microsoft.com/office/drawing/2014/main" val="221861352"/>
                  </a:ext>
                </a:extLst>
              </a:tr>
              <a:tr h="2495053">
                <a:tc>
                  <a:txBody>
                    <a:bodyPr/>
                    <a:lstStyle/>
                    <a:p>
                      <a:endParaRPr lang="en-GB" dirty="0"/>
                    </a:p>
                  </a:txBody>
                  <a:tcPr/>
                </a:tc>
                <a:extLst>
                  <a:ext uri="{0D108BD9-81ED-4DB2-BD59-A6C34878D82A}">
                    <a16:rowId xmlns:a16="http://schemas.microsoft.com/office/drawing/2014/main" val="3701214300"/>
                  </a:ext>
                </a:extLst>
              </a:tr>
            </a:tbl>
          </a:graphicData>
        </a:graphic>
      </p:graphicFrame>
      <p:pic>
        <p:nvPicPr>
          <p:cNvPr id="16" name="Picture 15">
            <a:extLst>
              <a:ext uri="{FF2B5EF4-FFF2-40B4-BE49-F238E27FC236}">
                <a16:creationId xmlns:a16="http://schemas.microsoft.com/office/drawing/2014/main" id="{459975A6-02F9-4D14-B672-538F024DA087}"/>
              </a:ext>
            </a:extLst>
          </p:cNvPr>
          <p:cNvPicPr>
            <a:picLocks noChangeAspect="1"/>
          </p:cNvPicPr>
          <p:nvPr/>
        </p:nvPicPr>
        <p:blipFill>
          <a:blip r:embed="rId8"/>
          <a:stretch>
            <a:fillRect/>
          </a:stretch>
        </p:blipFill>
        <p:spPr>
          <a:xfrm>
            <a:off x="6654034" y="549984"/>
            <a:ext cx="2324100" cy="321372"/>
          </a:xfrm>
          <a:prstGeom prst="rect">
            <a:avLst/>
          </a:prstGeom>
        </p:spPr>
      </p:pic>
      <p:pic>
        <p:nvPicPr>
          <p:cNvPr id="1028" name="Picture 4" descr="See the source image">
            <a:extLst>
              <a:ext uri="{FF2B5EF4-FFF2-40B4-BE49-F238E27FC236}">
                <a16:creationId xmlns:a16="http://schemas.microsoft.com/office/drawing/2014/main" id="{3474F52B-5D59-4A25-980B-30D53C257860}"/>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8610332" y="6307792"/>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See the source image">
            <a:extLst>
              <a:ext uri="{FF2B5EF4-FFF2-40B4-BE49-F238E27FC236}">
                <a16:creationId xmlns:a16="http://schemas.microsoft.com/office/drawing/2014/main" id="{EEE2A8EB-6DCC-4ADA-8BA4-51169A7A84AD}"/>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8076664" y="594741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See the source image">
            <a:extLst>
              <a:ext uri="{FF2B5EF4-FFF2-40B4-BE49-F238E27FC236}">
                <a16:creationId xmlns:a16="http://schemas.microsoft.com/office/drawing/2014/main" id="{7E009B3D-3161-4700-8FBE-34F44D3F1476}"/>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682456" y="628406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See the source image">
            <a:extLst>
              <a:ext uri="{FF2B5EF4-FFF2-40B4-BE49-F238E27FC236}">
                <a16:creationId xmlns:a16="http://schemas.microsoft.com/office/drawing/2014/main" id="{4B796718-E2C9-4E3A-9A10-DA53937A3304}"/>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145463" y="594741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See the source image">
            <a:extLst>
              <a:ext uri="{FF2B5EF4-FFF2-40B4-BE49-F238E27FC236}">
                <a16:creationId xmlns:a16="http://schemas.microsoft.com/office/drawing/2014/main" id="{6FF9EA77-2F44-43D9-AB13-B179761AF692}"/>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6751255" y="628406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2137AF9E-9338-4ED1-99C1-042968B617CC}"/>
              </a:ext>
            </a:extLst>
          </p:cNvPr>
          <p:cNvPicPr>
            <a:picLocks noChangeAspect="1"/>
          </p:cNvPicPr>
          <p:nvPr/>
        </p:nvPicPr>
        <p:blipFill>
          <a:blip r:embed="rId10">
            <a:clrChange>
              <a:clrFrom>
                <a:srgbClr val="FFFFFF"/>
              </a:clrFrom>
              <a:clrTo>
                <a:srgbClr val="FFFFFF">
                  <a:alpha val="0"/>
                </a:srgbClr>
              </a:clrTo>
            </a:clrChange>
          </a:blip>
          <a:stretch>
            <a:fillRect/>
          </a:stretch>
        </p:blipFill>
        <p:spPr>
          <a:xfrm>
            <a:off x="4466505" y="5963774"/>
            <a:ext cx="2675633" cy="364222"/>
          </a:xfrm>
          <a:prstGeom prst="rect">
            <a:avLst/>
          </a:prstGeom>
        </p:spPr>
      </p:pic>
      <p:pic>
        <p:nvPicPr>
          <p:cNvPr id="18" name="Picture 17">
            <a:extLst>
              <a:ext uri="{FF2B5EF4-FFF2-40B4-BE49-F238E27FC236}">
                <a16:creationId xmlns:a16="http://schemas.microsoft.com/office/drawing/2014/main" id="{DE31ED50-BABE-4A06-AA32-501079FD26BB}"/>
              </a:ext>
            </a:extLst>
          </p:cNvPr>
          <p:cNvPicPr>
            <a:picLocks noChangeAspect="1"/>
          </p:cNvPicPr>
          <p:nvPr/>
        </p:nvPicPr>
        <p:blipFill>
          <a:blip r:embed="rId11"/>
          <a:stretch>
            <a:fillRect/>
          </a:stretch>
        </p:blipFill>
        <p:spPr>
          <a:xfrm>
            <a:off x="4575599" y="6294456"/>
            <a:ext cx="847725" cy="238125"/>
          </a:xfrm>
          <a:prstGeom prst="rect">
            <a:avLst/>
          </a:prstGeom>
        </p:spPr>
      </p:pic>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12">
            <a:clrChange>
              <a:clrFrom>
                <a:srgbClr val="FFFFFF"/>
              </a:clrFrom>
              <a:clrTo>
                <a:srgbClr val="FFFFFF">
                  <a:alpha val="0"/>
                </a:srgbClr>
              </a:clrTo>
            </a:clrChange>
          </a:blip>
          <a:stretch>
            <a:fillRect/>
          </a:stretch>
        </p:blipFill>
        <p:spPr>
          <a:xfrm>
            <a:off x="764516" y="815376"/>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977842816"/>
              </p:ext>
            </p:extLst>
          </p:nvPr>
        </p:nvGraphicFramePr>
        <p:xfrm>
          <a:off x="48344" y="1721867"/>
          <a:ext cx="4213106" cy="1219200"/>
        </p:xfrm>
        <a:graphic>
          <a:graphicData uri="http://schemas.openxmlformats.org/drawingml/2006/table">
            <a:tbl>
              <a:tblPr firstRow="1" bandRow="1">
                <a:tableStyleId>{5940675A-B579-460E-94D1-54222C63F5DA}</a:tableStyleId>
              </a:tblPr>
              <a:tblGrid>
                <a:gridCol w="1422647">
                  <a:extLst>
                    <a:ext uri="{9D8B030D-6E8A-4147-A177-3AD203B41FA5}">
                      <a16:colId xmlns:a16="http://schemas.microsoft.com/office/drawing/2014/main" val="980087927"/>
                    </a:ext>
                  </a:extLst>
                </a:gridCol>
                <a:gridCol w="2790459">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effectLst/>
                          <a:latin typeface="+mn-lt"/>
                          <a:ea typeface="Calibri"/>
                          <a:cs typeface="Times New Roman"/>
                        </a:rPr>
                        <a:t>Smallpox</a:t>
                      </a:r>
                    </a:p>
                  </a:txBody>
                  <a:tcPr/>
                </a:tc>
                <a:tc>
                  <a:txBody>
                    <a:bodyPr/>
                    <a:lstStyle/>
                    <a:p>
                      <a:endParaRPr lang="en-GB" sz="1400" dirty="0"/>
                    </a:p>
                  </a:txBody>
                  <a:tcPr/>
                </a:tc>
                <a:extLst>
                  <a:ext uri="{0D108BD9-81ED-4DB2-BD59-A6C34878D82A}">
                    <a16:rowId xmlns:a16="http://schemas.microsoft.com/office/drawing/2014/main" val="16251391"/>
                  </a:ext>
                </a:extLst>
              </a:tr>
              <a:tr h="276899">
                <a:tc>
                  <a:txBody>
                    <a:bodyPr/>
                    <a:lstStyle/>
                    <a:p>
                      <a:r>
                        <a:rPr lang="en-GB" sz="1400" b="1" dirty="0"/>
                        <a:t>Cholera</a:t>
                      </a:r>
                    </a:p>
                  </a:txBody>
                  <a:tcPr/>
                </a:tc>
                <a:tc>
                  <a:txBody>
                    <a:bodyPr/>
                    <a:lstStyle/>
                    <a:p>
                      <a:endParaRPr lang="en-GB" sz="1400" dirty="0"/>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effectLst/>
                          <a:latin typeface="+mn-lt"/>
                          <a:ea typeface="Calibri"/>
                          <a:cs typeface="Times New Roman"/>
                        </a:rPr>
                        <a:t>Germ</a:t>
                      </a:r>
                      <a:r>
                        <a:rPr lang="en-GB" sz="1400" b="1" baseline="0" dirty="0">
                          <a:effectLst/>
                          <a:latin typeface="+mn-lt"/>
                          <a:ea typeface="Calibri"/>
                          <a:cs typeface="Times New Roman"/>
                        </a:rPr>
                        <a:t> Theory</a:t>
                      </a:r>
                      <a:endParaRPr lang="en-GB" sz="1400" b="1" dirty="0">
                        <a:effectLst/>
                        <a:latin typeface="+mn-lt"/>
                        <a:ea typeface="Calibri"/>
                        <a:cs typeface="Times New Roman"/>
                      </a:endParaRPr>
                    </a:p>
                  </a:txBody>
                  <a:tcPr/>
                </a:tc>
                <a:tc>
                  <a:txBody>
                    <a:bodyPr/>
                    <a:lstStyle/>
                    <a:p>
                      <a:endParaRPr lang="en-GB" sz="1400" dirty="0"/>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effectLst/>
                          <a:latin typeface="+mn-lt"/>
                          <a:ea typeface="Calibri"/>
                          <a:cs typeface="Times New Roman"/>
                        </a:rPr>
                        <a:t>Chloroform</a:t>
                      </a:r>
                    </a:p>
                  </a:txBody>
                  <a:tcPr/>
                </a:tc>
                <a:tc>
                  <a:txBody>
                    <a:bodyPr/>
                    <a:lstStyle/>
                    <a:p>
                      <a:endParaRPr lang="en-GB" sz="1400" dirty="0"/>
                    </a:p>
                  </a:txBody>
                  <a:tcPr/>
                </a:tc>
                <a:extLst>
                  <a:ext uri="{0D108BD9-81ED-4DB2-BD59-A6C34878D82A}">
                    <a16:rowId xmlns:a16="http://schemas.microsoft.com/office/drawing/2014/main" val="2105087054"/>
                  </a:ext>
                </a:extLst>
              </a:tr>
            </a:tbl>
          </a:graphicData>
        </a:graphic>
      </p:graphicFrame>
      <p:graphicFrame>
        <p:nvGraphicFramePr>
          <p:cNvPr id="25" name="Table 24">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3110882341"/>
              </p:ext>
            </p:extLst>
          </p:nvPr>
        </p:nvGraphicFramePr>
        <p:xfrm>
          <a:off x="33067" y="3827246"/>
          <a:ext cx="4228383" cy="929640"/>
        </p:xfrm>
        <a:graphic>
          <a:graphicData uri="http://schemas.openxmlformats.org/drawingml/2006/table">
            <a:tbl>
              <a:tblPr firstRow="1" bandRow="1">
                <a:tableStyleId>{5940675A-B579-460E-94D1-54222C63F5DA}</a:tableStyleId>
              </a:tblPr>
              <a:tblGrid>
                <a:gridCol w="1207903">
                  <a:extLst>
                    <a:ext uri="{9D8B030D-6E8A-4147-A177-3AD203B41FA5}">
                      <a16:colId xmlns:a16="http://schemas.microsoft.com/office/drawing/2014/main" val="1916391713"/>
                    </a:ext>
                  </a:extLst>
                </a:gridCol>
                <a:gridCol w="1611019">
                  <a:extLst>
                    <a:ext uri="{9D8B030D-6E8A-4147-A177-3AD203B41FA5}">
                      <a16:colId xmlns:a16="http://schemas.microsoft.com/office/drawing/2014/main" val="3746142158"/>
                    </a:ext>
                  </a:extLst>
                </a:gridCol>
                <a:gridCol w="1409461">
                  <a:extLst>
                    <a:ext uri="{9D8B030D-6E8A-4147-A177-3AD203B41FA5}">
                      <a16:colId xmlns:a16="http://schemas.microsoft.com/office/drawing/2014/main" val="1639464515"/>
                    </a:ext>
                  </a:extLst>
                </a:gridCol>
              </a:tblGrid>
              <a:tr h="370840">
                <a:tc>
                  <a:txBody>
                    <a:bodyPr/>
                    <a:lstStyle/>
                    <a:p>
                      <a:pPr algn="ctr"/>
                      <a:r>
                        <a:rPr lang="en-GB" sz="1100" b="0" dirty="0">
                          <a:effectLst/>
                          <a:latin typeface="+mn-lt"/>
                          <a:ea typeface="Calibri"/>
                          <a:cs typeface="Times New Roman"/>
                        </a:rPr>
                        <a:t>James Simpson</a:t>
                      </a:r>
                      <a:r>
                        <a:rPr lang="en-GB" sz="1100" b="0" baseline="0" dirty="0">
                          <a:effectLst/>
                          <a:latin typeface="+mn-lt"/>
                          <a:ea typeface="Calibri"/>
                          <a:cs typeface="Times New Roman"/>
                        </a:rPr>
                        <a:t> developed chloroform </a:t>
                      </a:r>
                    </a:p>
                    <a:p>
                      <a:pPr algn="ctr"/>
                      <a:endParaRPr lang="en-GB" sz="1100" b="0" baseline="0" dirty="0">
                        <a:effectLst/>
                        <a:latin typeface="+mn-lt"/>
                        <a:cs typeface="Times New Roman"/>
                      </a:endParaRPr>
                    </a:p>
                    <a:p>
                      <a:pPr algn="ctr"/>
                      <a:endParaRPr lang="en-GB"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baseline="0" dirty="0">
                          <a:effectLst/>
                          <a:latin typeface="+mn-lt"/>
                          <a:ea typeface="Calibri"/>
                          <a:cs typeface="Times New Roman"/>
                        </a:rPr>
                        <a:t>Robert Koch identified bacteria that caused specific diseases</a:t>
                      </a:r>
                      <a:endParaRPr lang="en-GB" sz="1100" b="1" dirty="0">
                        <a:effectLst/>
                        <a:latin typeface="+mn-lt"/>
                        <a:ea typeface="Calibri"/>
                        <a:cs typeface="Times New Roman"/>
                      </a:endParaRPr>
                    </a:p>
                    <a:p>
                      <a:pPr algn="ctr"/>
                      <a:endParaRPr lang="en-GB"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baseline="0" dirty="0">
                          <a:effectLst/>
                          <a:latin typeface="+mn-lt"/>
                          <a:ea typeface="Calibri"/>
                          <a:cs typeface="Times New Roman"/>
                        </a:rPr>
                        <a:t>Louis Pasteur’s germ theory was published</a:t>
                      </a:r>
                      <a:endParaRPr lang="en-GB" sz="1100" b="1" dirty="0">
                        <a:effectLst/>
                        <a:latin typeface="+mn-lt"/>
                        <a:ea typeface="Calibri"/>
                        <a:cs typeface="Times New Roman"/>
                      </a:endParaRPr>
                    </a:p>
                    <a:p>
                      <a:pPr algn="ctr"/>
                      <a:endParaRPr lang="en-GB" sz="1100" dirty="0"/>
                    </a:p>
                  </a:txBody>
                  <a:tcPr/>
                </a:tc>
                <a:extLst>
                  <a:ext uri="{0D108BD9-81ED-4DB2-BD59-A6C34878D82A}">
                    <a16:rowId xmlns:a16="http://schemas.microsoft.com/office/drawing/2014/main" val="2795944116"/>
                  </a:ext>
                </a:extLst>
              </a:tr>
            </a:tbl>
          </a:graphicData>
        </a:graphic>
      </p:graphicFrame>
      <p:cxnSp>
        <p:nvCxnSpPr>
          <p:cNvPr id="27" name="Straight Connector 26">
            <a:extLst>
              <a:ext uri="{FF2B5EF4-FFF2-40B4-BE49-F238E27FC236}">
                <a16:creationId xmlns:a16="http://schemas.microsoft.com/office/drawing/2014/main" id="{1E1742D4-C95E-471F-AB1C-AABF19B0B8FC}"/>
              </a:ext>
            </a:extLst>
          </p:cNvPr>
          <p:cNvCxnSpPr/>
          <p:nvPr/>
        </p:nvCxnSpPr>
        <p:spPr>
          <a:xfrm>
            <a:off x="48344" y="5012812"/>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4" name="TextBox 33">
            <a:extLst>
              <a:ext uri="{FF2B5EF4-FFF2-40B4-BE49-F238E27FC236}">
                <a16:creationId xmlns:a16="http://schemas.microsoft.com/office/drawing/2014/main" id="{6C444D20-45D0-4036-9A7D-2FFB32FDEE89}"/>
              </a:ext>
            </a:extLst>
          </p:cNvPr>
          <p:cNvSpPr txBox="1"/>
          <p:nvPr/>
        </p:nvSpPr>
        <p:spPr>
          <a:xfrm>
            <a:off x="4572000" y="938143"/>
            <a:ext cx="4538932"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100" dirty="0">
                <a:latin typeface="Comic Sans MS" panose="030F0702030302020204" pitchFamily="66" charset="0"/>
              </a:rPr>
              <a:t>Explain which factor was most important in  improving the understanding of the </a:t>
            </a:r>
            <a:r>
              <a:rPr lang="en-US" sz="1100" b="1" i="1" u="sng" dirty="0">
                <a:latin typeface="Comic Sans MS" panose="030F0702030302020204" pitchFamily="66" charset="0"/>
              </a:rPr>
              <a:t>cause of disease </a:t>
            </a:r>
            <a:r>
              <a:rPr lang="en-US" sz="1100" dirty="0">
                <a:latin typeface="Comic Sans MS" panose="030F0702030302020204" pitchFamily="66" charset="0"/>
              </a:rPr>
              <a:t>in the period 1700-1900?</a:t>
            </a:r>
            <a:endParaRPr lang="en-GB" sz="1100" dirty="0"/>
          </a:p>
        </p:txBody>
      </p:sp>
      <p:sp>
        <p:nvSpPr>
          <p:cNvPr id="35" name="TextBox 34">
            <a:extLst>
              <a:ext uri="{FF2B5EF4-FFF2-40B4-BE49-F238E27FC236}">
                <a16:creationId xmlns:a16="http://schemas.microsoft.com/office/drawing/2014/main" id="{46E463ED-CCE2-479B-B965-EDB1CA9FBC73}"/>
              </a:ext>
            </a:extLst>
          </p:cNvPr>
          <p:cNvSpPr txBox="1"/>
          <p:nvPr/>
        </p:nvSpPr>
        <p:spPr>
          <a:xfrm>
            <a:off x="2658557" y="3141087"/>
            <a:ext cx="1638476"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t>Place these events in order on the timeline</a:t>
            </a:r>
          </a:p>
        </p:txBody>
      </p:sp>
      <p:sp>
        <p:nvSpPr>
          <p:cNvPr id="36" name="TextBox 35">
            <a:extLst>
              <a:ext uri="{FF2B5EF4-FFF2-40B4-BE49-F238E27FC236}">
                <a16:creationId xmlns:a16="http://schemas.microsoft.com/office/drawing/2014/main" id="{DE9674CA-C801-4548-940B-292D7033C57A}"/>
              </a:ext>
            </a:extLst>
          </p:cNvPr>
          <p:cNvSpPr txBox="1"/>
          <p:nvPr/>
        </p:nvSpPr>
        <p:spPr>
          <a:xfrm>
            <a:off x="12878" y="5422610"/>
            <a:ext cx="4450302" cy="144655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600" dirty="0"/>
              <a:t>List 3 key individuals and their role during this time</a:t>
            </a:r>
          </a:p>
          <a:p>
            <a:pPr>
              <a:lnSpc>
                <a:spcPct val="150000"/>
              </a:lnSpc>
            </a:pPr>
            <a:r>
              <a:rPr lang="en-GB" sz="1600" dirty="0"/>
              <a:t>1.</a:t>
            </a:r>
          </a:p>
          <a:p>
            <a:pPr>
              <a:lnSpc>
                <a:spcPct val="150000"/>
              </a:lnSpc>
            </a:pPr>
            <a:r>
              <a:rPr lang="en-GB" sz="1600" dirty="0"/>
              <a:t>2.</a:t>
            </a:r>
          </a:p>
          <a:p>
            <a:pPr>
              <a:lnSpc>
                <a:spcPct val="150000"/>
              </a:lnSpc>
            </a:pPr>
            <a:r>
              <a:rPr lang="en-GB" sz="1600" dirty="0"/>
              <a:t>3.</a:t>
            </a:r>
          </a:p>
        </p:txBody>
      </p:sp>
      <p:sp>
        <p:nvSpPr>
          <p:cNvPr id="3" name="Rectangle 2"/>
          <p:cNvSpPr/>
          <p:nvPr/>
        </p:nvSpPr>
        <p:spPr>
          <a:xfrm>
            <a:off x="4603764" y="3371919"/>
            <a:ext cx="4507168" cy="461665"/>
          </a:xfrm>
          <a:prstGeom prst="rect">
            <a:avLst/>
          </a:prstGeom>
          <a:ln>
            <a:solidFill>
              <a:schemeClr val="accent1"/>
            </a:solidFill>
          </a:ln>
        </p:spPr>
        <p:txBody>
          <a:bodyPr wrap="square">
            <a:spAutoFit/>
          </a:bodyPr>
          <a:lstStyle/>
          <a:p>
            <a:r>
              <a:rPr lang="en-GB" sz="1200" dirty="0">
                <a:latin typeface="MyriadPro-Regular" panose="020B0503030403020204" pitchFamily="34" charset="0"/>
              </a:rPr>
              <a:t>‘Jenner’s vaccination against smallpox was a major breakthrough in the prevention of disease in Britain during the period c1700–c1900.’</a:t>
            </a:r>
            <a:endParaRPr lang="en-GB" sz="1200" dirty="0"/>
          </a:p>
        </p:txBody>
      </p:sp>
      <p:graphicFrame>
        <p:nvGraphicFramePr>
          <p:cNvPr id="4" name="Table 3"/>
          <p:cNvGraphicFramePr>
            <a:graphicFrameLocks noGrp="1"/>
          </p:cNvGraphicFramePr>
          <p:nvPr>
            <p:extLst>
              <p:ext uri="{D42A27DB-BD31-4B8C-83A1-F6EECF244321}">
                <p14:modId xmlns:p14="http://schemas.microsoft.com/office/powerpoint/2010/main" val="4021183917"/>
              </p:ext>
            </p:extLst>
          </p:nvPr>
        </p:nvGraphicFramePr>
        <p:xfrm>
          <a:off x="4889248" y="4001892"/>
          <a:ext cx="3936200" cy="1010920"/>
        </p:xfrm>
        <a:graphic>
          <a:graphicData uri="http://schemas.openxmlformats.org/drawingml/2006/table">
            <a:tbl>
              <a:tblPr firstRow="1" bandRow="1">
                <a:tableStyleId>{5C22544A-7EE6-4342-B048-85BDC9FD1C3A}</a:tableStyleId>
              </a:tblPr>
              <a:tblGrid>
                <a:gridCol w="1968100">
                  <a:extLst>
                    <a:ext uri="{9D8B030D-6E8A-4147-A177-3AD203B41FA5}">
                      <a16:colId xmlns:a16="http://schemas.microsoft.com/office/drawing/2014/main" val="1578976105"/>
                    </a:ext>
                  </a:extLst>
                </a:gridCol>
                <a:gridCol w="1968100">
                  <a:extLst>
                    <a:ext uri="{9D8B030D-6E8A-4147-A177-3AD203B41FA5}">
                      <a16:colId xmlns:a16="http://schemas.microsoft.com/office/drawing/2014/main" val="2555035631"/>
                    </a:ext>
                  </a:extLst>
                </a:gridCol>
              </a:tblGrid>
              <a:tr h="370840">
                <a:tc>
                  <a:txBody>
                    <a:bodyPr/>
                    <a:lstStyle/>
                    <a:p>
                      <a:r>
                        <a:rPr lang="en-GB" sz="1200" dirty="0">
                          <a:solidFill>
                            <a:schemeClr val="tx1"/>
                          </a:solidFill>
                        </a:rPr>
                        <a:t>Yes, I agree evidence</a:t>
                      </a:r>
                    </a:p>
                  </a:txBody>
                  <a:tcPr>
                    <a:solidFill>
                      <a:schemeClr val="bg2"/>
                    </a:solidFill>
                  </a:tcPr>
                </a:tc>
                <a:tc>
                  <a:txBody>
                    <a:bodyPr/>
                    <a:lstStyle/>
                    <a:p>
                      <a:r>
                        <a:rPr lang="en-GB" sz="1200" dirty="0">
                          <a:solidFill>
                            <a:schemeClr val="tx1"/>
                          </a:solidFill>
                        </a:rPr>
                        <a:t>No I do not agree evidence</a:t>
                      </a:r>
                    </a:p>
                  </a:txBody>
                  <a:tcPr>
                    <a:solidFill>
                      <a:schemeClr val="bg2"/>
                    </a:solidFill>
                  </a:tcPr>
                </a:tc>
                <a:extLst>
                  <a:ext uri="{0D108BD9-81ED-4DB2-BD59-A6C34878D82A}">
                    <a16:rowId xmlns:a16="http://schemas.microsoft.com/office/drawing/2014/main" val="3829224154"/>
                  </a:ext>
                </a:extLst>
              </a:tr>
              <a:tr h="370840">
                <a:tc>
                  <a:txBody>
                    <a:bodyPr/>
                    <a:lstStyle/>
                    <a:p>
                      <a:endParaRPr lang="en-GB" dirty="0"/>
                    </a:p>
                    <a:p>
                      <a:endParaRPr lang="en-GB" dirty="0"/>
                    </a:p>
                  </a:txBody>
                  <a:tcPr>
                    <a:solidFill>
                      <a:schemeClr val="bg2"/>
                    </a:solidFill>
                  </a:tcPr>
                </a:tc>
                <a:tc>
                  <a:txBody>
                    <a:bodyPr/>
                    <a:lstStyle/>
                    <a:p>
                      <a:endParaRPr lang="en-GB" dirty="0"/>
                    </a:p>
                  </a:txBody>
                  <a:tcPr>
                    <a:solidFill>
                      <a:schemeClr val="bg2"/>
                    </a:solidFill>
                  </a:tcPr>
                </a:tc>
                <a:extLst>
                  <a:ext uri="{0D108BD9-81ED-4DB2-BD59-A6C34878D82A}">
                    <a16:rowId xmlns:a16="http://schemas.microsoft.com/office/drawing/2014/main" val="405116058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237601146"/>
              </p:ext>
            </p:extLst>
          </p:nvPr>
        </p:nvGraphicFramePr>
        <p:xfrm>
          <a:off x="4866941" y="5040654"/>
          <a:ext cx="3936200" cy="640080"/>
        </p:xfrm>
        <a:graphic>
          <a:graphicData uri="http://schemas.openxmlformats.org/drawingml/2006/table">
            <a:tbl>
              <a:tblPr firstRow="1" bandRow="1">
                <a:tableStyleId>{5C22544A-7EE6-4342-B048-85BDC9FD1C3A}</a:tableStyleId>
              </a:tblPr>
              <a:tblGrid>
                <a:gridCol w="1968100">
                  <a:extLst>
                    <a:ext uri="{9D8B030D-6E8A-4147-A177-3AD203B41FA5}">
                      <a16:colId xmlns:a16="http://schemas.microsoft.com/office/drawing/2014/main" val="1028684253"/>
                    </a:ext>
                  </a:extLst>
                </a:gridCol>
                <a:gridCol w="1968100">
                  <a:extLst>
                    <a:ext uri="{9D8B030D-6E8A-4147-A177-3AD203B41FA5}">
                      <a16:colId xmlns:a16="http://schemas.microsoft.com/office/drawing/2014/main" val="4258943072"/>
                    </a:ext>
                  </a:extLst>
                </a:gridCol>
              </a:tblGrid>
              <a:tr h="370840">
                <a:tc>
                  <a:txBody>
                    <a:bodyPr/>
                    <a:lstStyle/>
                    <a:p>
                      <a:endParaRPr lang="en-GB" dirty="0"/>
                    </a:p>
                    <a:p>
                      <a:endParaRPr lang="en-GB" dirty="0"/>
                    </a:p>
                  </a:txBody>
                  <a:tcPr>
                    <a:solidFill>
                      <a:schemeClr val="bg2"/>
                    </a:solidFill>
                  </a:tcPr>
                </a:tc>
                <a:tc>
                  <a:txBody>
                    <a:bodyPr/>
                    <a:lstStyle/>
                    <a:p>
                      <a:endParaRPr lang="en-GB" dirty="0"/>
                    </a:p>
                  </a:txBody>
                  <a:tcPr>
                    <a:solidFill>
                      <a:schemeClr val="bg2"/>
                    </a:solidFill>
                  </a:tcPr>
                </a:tc>
                <a:extLst>
                  <a:ext uri="{0D108BD9-81ED-4DB2-BD59-A6C34878D82A}">
                    <a16:rowId xmlns:a16="http://schemas.microsoft.com/office/drawing/2014/main" val="2456140162"/>
                  </a:ext>
                </a:extLst>
              </a:tr>
            </a:tbl>
          </a:graphicData>
        </a:graphic>
      </p:graphicFrame>
    </p:spTree>
    <p:extLst>
      <p:ext uri="{BB962C8B-B14F-4D97-AF65-F5344CB8AC3E}">
        <p14:creationId xmlns:p14="http://schemas.microsoft.com/office/powerpoint/2010/main" val="3006442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9512" y="490677"/>
          <a:ext cx="4248472" cy="5756038"/>
        </p:xfrm>
        <a:graphic>
          <a:graphicData uri="http://schemas.openxmlformats.org/drawingml/2006/table">
            <a:tbl>
              <a:tblPr firstRow="1" firstCol="1" bandRow="1">
                <a:tableStyleId>{5940675A-B579-460E-94D1-54222C63F5DA}</a:tableStyleId>
              </a:tblPr>
              <a:tblGrid>
                <a:gridCol w="383643">
                  <a:extLst>
                    <a:ext uri="{9D8B030D-6E8A-4147-A177-3AD203B41FA5}">
                      <a16:colId xmlns:a16="http://schemas.microsoft.com/office/drawing/2014/main" val="20000"/>
                    </a:ext>
                  </a:extLst>
                </a:gridCol>
                <a:gridCol w="3864829">
                  <a:extLst>
                    <a:ext uri="{9D8B030D-6E8A-4147-A177-3AD203B41FA5}">
                      <a16:colId xmlns:a16="http://schemas.microsoft.com/office/drawing/2014/main" val="20001"/>
                    </a:ext>
                  </a:extLst>
                </a:gridCol>
              </a:tblGrid>
              <a:tr h="216023">
                <a:tc gridSpan="2">
                  <a:txBody>
                    <a:bodyPr/>
                    <a:lstStyle/>
                    <a:p>
                      <a:pPr algn="l">
                        <a:lnSpc>
                          <a:spcPct val="115000"/>
                        </a:lnSpc>
                        <a:spcAft>
                          <a:spcPts val="0"/>
                        </a:spcAft>
                      </a:pPr>
                      <a:r>
                        <a:rPr lang="en-GB" sz="1400" b="1" dirty="0">
                          <a:effectLst/>
                        </a:rPr>
                        <a:t>Modern Britain</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0"/>
                  </a:ext>
                </a:extLst>
              </a:tr>
              <a:tr h="428516">
                <a:tc>
                  <a:txBody>
                    <a:bodyPr/>
                    <a:lstStyle/>
                    <a:p>
                      <a:pPr algn="l">
                        <a:lnSpc>
                          <a:spcPct val="115000"/>
                        </a:lnSpc>
                        <a:spcAft>
                          <a:spcPts val="0"/>
                        </a:spcAft>
                      </a:pPr>
                      <a:r>
                        <a:rPr lang="en-GB" sz="1200">
                          <a:effectLst/>
                        </a:rPr>
                        <a:t>1</a:t>
                      </a:r>
                      <a:endParaRPr lang="en-GB" sz="120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dirty="0">
                          <a:effectLst/>
                          <a:latin typeface="Calibri"/>
                          <a:ea typeface="Calibri"/>
                          <a:cs typeface="Times New Roman"/>
                        </a:rPr>
                        <a:t>From</a:t>
                      </a:r>
                      <a:r>
                        <a:rPr lang="en-GB" sz="1200" baseline="0" dirty="0">
                          <a:effectLst/>
                          <a:latin typeface="Calibri"/>
                          <a:ea typeface="Calibri"/>
                          <a:cs typeface="Times New Roman"/>
                        </a:rPr>
                        <a:t> 1900-Present, there have been massive changes in medicine and treatment</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1"/>
                  </a:ext>
                </a:extLst>
              </a:tr>
              <a:tr h="230740">
                <a:tc gridSpan="2">
                  <a:txBody>
                    <a:bodyPr/>
                    <a:lstStyle/>
                    <a:p>
                      <a:pPr algn="l">
                        <a:lnSpc>
                          <a:spcPct val="115000"/>
                        </a:lnSpc>
                        <a:spcAft>
                          <a:spcPts val="0"/>
                        </a:spcAft>
                      </a:pPr>
                      <a:r>
                        <a:rPr lang="en-GB" sz="1400" b="1" dirty="0">
                          <a:effectLst/>
                        </a:rPr>
                        <a:t>Key events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2"/>
                  </a:ext>
                </a:extLst>
              </a:tr>
              <a:tr h="244830">
                <a:tc>
                  <a:txBody>
                    <a:bodyPr/>
                    <a:lstStyle/>
                    <a:p>
                      <a:pPr algn="l">
                        <a:lnSpc>
                          <a:spcPct val="115000"/>
                        </a:lnSpc>
                        <a:spcAft>
                          <a:spcPts val="0"/>
                        </a:spcAft>
                      </a:pPr>
                      <a:r>
                        <a:rPr lang="en-GB" sz="1200" b="0" dirty="0">
                          <a:effectLst/>
                          <a:latin typeface="Calibri"/>
                          <a:ea typeface="Calibri"/>
                          <a:cs typeface="Times New Roman"/>
                        </a:rPr>
                        <a:t>2</a:t>
                      </a:r>
                    </a:p>
                  </a:txBody>
                  <a:tcPr marL="48257" marR="48257" marT="0" marB="0"/>
                </a:tc>
                <a:tc>
                  <a:txBody>
                    <a:bodyPr/>
                    <a:lstStyle/>
                    <a:p>
                      <a:pPr algn="l">
                        <a:lnSpc>
                          <a:spcPct val="100000"/>
                        </a:lnSpc>
                        <a:spcAft>
                          <a:spcPts val="0"/>
                        </a:spcAft>
                      </a:pPr>
                      <a:r>
                        <a:rPr lang="en-GB" sz="1200" b="1" dirty="0">
                          <a:effectLst/>
                          <a:latin typeface="Calibri"/>
                          <a:ea typeface="Calibri"/>
                          <a:cs typeface="Times New Roman"/>
                        </a:rPr>
                        <a:t>1900 – </a:t>
                      </a:r>
                      <a:r>
                        <a:rPr lang="en-GB" sz="1200" b="0" dirty="0">
                          <a:effectLst/>
                          <a:latin typeface="Calibri"/>
                          <a:ea typeface="Calibri"/>
                          <a:cs typeface="Times New Roman"/>
                        </a:rPr>
                        <a:t>life</a:t>
                      </a:r>
                      <a:r>
                        <a:rPr lang="en-GB" sz="1200" b="0" baseline="0" dirty="0">
                          <a:effectLst/>
                          <a:latin typeface="Calibri"/>
                          <a:ea typeface="Calibri"/>
                          <a:cs typeface="Times New Roman"/>
                        </a:rPr>
                        <a:t> expectancy was still below 50 years of age</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3"/>
                  </a:ext>
                </a:extLst>
              </a:tr>
              <a:tr h="244830">
                <a:tc>
                  <a:txBody>
                    <a:bodyPr/>
                    <a:lstStyle/>
                    <a:p>
                      <a:pPr algn="l">
                        <a:lnSpc>
                          <a:spcPct val="115000"/>
                        </a:lnSpc>
                        <a:spcAft>
                          <a:spcPts val="0"/>
                        </a:spcAft>
                      </a:pPr>
                      <a:r>
                        <a:rPr lang="en-GB" sz="1200" b="0" dirty="0">
                          <a:effectLst/>
                          <a:latin typeface="+mn-lt"/>
                          <a:ea typeface="+mn-ea"/>
                          <a:cs typeface="+mn-cs"/>
                        </a:rPr>
                        <a:t>3</a:t>
                      </a:r>
                      <a:endParaRPr lang="en-GB" sz="1200" b="0" dirty="0">
                        <a:effectLst/>
                        <a:latin typeface="Calibri"/>
                        <a:ea typeface="Calibri"/>
                        <a:cs typeface="Times New Roman"/>
                      </a:endParaRPr>
                    </a:p>
                  </a:txBody>
                  <a:tcPr marL="48257" marR="48257" marT="0" marB="0"/>
                </a:tc>
                <a:tc>
                  <a:txBody>
                    <a:bodyPr/>
                    <a:lstStyle/>
                    <a:p>
                      <a:pPr algn="l">
                        <a:lnSpc>
                          <a:spcPct val="100000"/>
                        </a:lnSpc>
                        <a:spcAft>
                          <a:spcPts val="0"/>
                        </a:spcAft>
                      </a:pPr>
                      <a:r>
                        <a:rPr lang="en-GB" sz="1200" b="1" dirty="0">
                          <a:effectLst/>
                          <a:latin typeface="Calibri"/>
                          <a:ea typeface="Calibri"/>
                          <a:cs typeface="Times New Roman"/>
                        </a:rPr>
                        <a:t>1911 – </a:t>
                      </a:r>
                      <a:r>
                        <a:rPr lang="en-GB" sz="1200" b="0" dirty="0">
                          <a:effectLst/>
                          <a:latin typeface="Calibri"/>
                          <a:ea typeface="Calibri"/>
                          <a:cs typeface="Times New Roman"/>
                        </a:rPr>
                        <a:t>National</a:t>
                      </a:r>
                      <a:r>
                        <a:rPr lang="en-GB" sz="1200" b="0" baseline="0" dirty="0">
                          <a:effectLst/>
                          <a:latin typeface="Calibri"/>
                          <a:ea typeface="Calibri"/>
                          <a:cs typeface="Times New Roman"/>
                        </a:rPr>
                        <a:t> Insurance Bill introduced – gave help if workers were sick or unemployed</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4"/>
                  </a:ext>
                </a:extLst>
              </a:tr>
              <a:tr h="260645">
                <a:tc>
                  <a:txBody>
                    <a:bodyPr/>
                    <a:lstStyle/>
                    <a:p>
                      <a:pPr algn="l">
                        <a:lnSpc>
                          <a:spcPct val="115000"/>
                        </a:lnSpc>
                        <a:spcAft>
                          <a:spcPts val="0"/>
                        </a:spcAft>
                      </a:pPr>
                      <a:r>
                        <a:rPr lang="en-GB" sz="1200" dirty="0">
                          <a:effectLst/>
                          <a:latin typeface="+mn-lt"/>
                          <a:ea typeface="+mn-ea"/>
                          <a:cs typeface="+mn-cs"/>
                        </a:rPr>
                        <a:t>4</a:t>
                      </a:r>
                      <a:endParaRPr lang="en-GB" sz="1200" dirty="0">
                        <a:effectLst/>
                        <a:latin typeface="Calibri"/>
                        <a:ea typeface="Calibri"/>
                        <a:cs typeface="Times New Roman"/>
                      </a:endParaRPr>
                    </a:p>
                  </a:txBody>
                  <a:tcPr marL="48257" marR="48257" marT="0" marB="0"/>
                </a:tc>
                <a:tc>
                  <a:txBody>
                    <a:bodyPr/>
                    <a:lstStyle/>
                    <a:p>
                      <a:pPr algn="l">
                        <a:lnSpc>
                          <a:spcPct val="100000"/>
                        </a:lnSpc>
                        <a:spcAft>
                          <a:spcPts val="0"/>
                        </a:spcAft>
                      </a:pPr>
                      <a:r>
                        <a:rPr lang="en-GB" sz="1200" b="1" dirty="0">
                          <a:effectLst/>
                          <a:latin typeface="Calibri"/>
                          <a:ea typeface="Calibri"/>
                          <a:cs typeface="Times New Roman"/>
                        </a:rPr>
                        <a:t>1914-1918</a:t>
                      </a:r>
                      <a:r>
                        <a:rPr lang="en-GB" sz="1200" b="1" baseline="0" dirty="0">
                          <a:effectLst/>
                          <a:latin typeface="Calibri"/>
                          <a:ea typeface="Calibri"/>
                          <a:cs typeface="Times New Roman"/>
                        </a:rPr>
                        <a:t> </a:t>
                      </a:r>
                      <a:r>
                        <a:rPr lang="en-GB" sz="1200" b="0" baseline="0" dirty="0">
                          <a:effectLst/>
                          <a:latin typeface="Calibri"/>
                          <a:ea typeface="Calibri"/>
                          <a:cs typeface="Times New Roman"/>
                        </a:rPr>
                        <a:t>World War One leads to developments in surgery and treatment</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5"/>
                  </a:ext>
                </a:extLst>
              </a:tr>
              <a:tr h="211740">
                <a:tc>
                  <a:txBody>
                    <a:bodyPr/>
                    <a:lstStyle/>
                    <a:p>
                      <a:pPr algn="l">
                        <a:lnSpc>
                          <a:spcPct val="115000"/>
                        </a:lnSpc>
                        <a:spcAft>
                          <a:spcPts val="0"/>
                        </a:spcAft>
                      </a:pPr>
                      <a:r>
                        <a:rPr lang="en-GB" sz="1200" dirty="0">
                          <a:effectLst/>
                          <a:latin typeface="Calibri"/>
                          <a:ea typeface="Calibri"/>
                          <a:cs typeface="Times New Roman"/>
                        </a:rPr>
                        <a:t>5</a:t>
                      </a:r>
                    </a:p>
                  </a:txBody>
                  <a:tcPr marL="48257" marR="4825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mn-lt"/>
                          <a:ea typeface="Calibri"/>
                          <a:cs typeface="Times New Roman"/>
                        </a:rPr>
                        <a:t>1928 </a:t>
                      </a:r>
                      <a:r>
                        <a:rPr lang="en-GB" sz="1200" b="0" dirty="0">
                          <a:effectLst/>
                          <a:latin typeface="+mn-lt"/>
                          <a:ea typeface="Calibri"/>
                          <a:cs typeface="Times New Roman"/>
                        </a:rPr>
                        <a:t>– Fleming discovered penicillin</a:t>
                      </a:r>
                      <a:endParaRPr lang="en-GB" sz="1200" b="1" dirty="0">
                        <a:effectLst/>
                        <a:latin typeface="+mn-lt"/>
                        <a:ea typeface="Calibri"/>
                        <a:cs typeface="Times New Roman"/>
                      </a:endParaRPr>
                    </a:p>
                  </a:txBody>
                  <a:tcPr marL="48257" marR="48257" marT="0" marB="0"/>
                </a:tc>
                <a:extLst>
                  <a:ext uri="{0D108BD9-81ED-4DB2-BD59-A6C34878D82A}">
                    <a16:rowId xmlns:a16="http://schemas.microsoft.com/office/drawing/2014/main" val="10006"/>
                  </a:ext>
                </a:extLst>
              </a:tr>
              <a:tr h="206020">
                <a:tc>
                  <a:txBody>
                    <a:bodyPr/>
                    <a:lstStyle/>
                    <a:p>
                      <a:r>
                        <a:rPr lang="en-GB" sz="1200" dirty="0"/>
                        <a:t>6</a:t>
                      </a:r>
                    </a:p>
                  </a:txBody>
                  <a:tcPr marL="48257" marR="4825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mn-lt"/>
                          <a:ea typeface="Calibri"/>
                          <a:cs typeface="Times New Roman"/>
                        </a:rPr>
                        <a:t>1938 – </a:t>
                      </a:r>
                      <a:r>
                        <a:rPr lang="en-GB" sz="1200" b="0" dirty="0">
                          <a:effectLst/>
                          <a:latin typeface="+mn-lt"/>
                          <a:ea typeface="Calibri"/>
                          <a:cs typeface="Times New Roman"/>
                        </a:rPr>
                        <a:t>Florey</a:t>
                      </a:r>
                      <a:r>
                        <a:rPr lang="en-GB" sz="1200" b="0" baseline="0" dirty="0">
                          <a:effectLst/>
                          <a:latin typeface="+mn-lt"/>
                          <a:ea typeface="Calibri"/>
                          <a:cs typeface="Times New Roman"/>
                        </a:rPr>
                        <a:t> and Chain developed use of penicillin</a:t>
                      </a:r>
                      <a:endParaRPr lang="en-GB" sz="1200" b="1" dirty="0">
                        <a:effectLst/>
                        <a:latin typeface="+mn-lt"/>
                        <a:ea typeface="Calibri"/>
                        <a:cs typeface="Times New Roman"/>
                      </a:endParaRPr>
                    </a:p>
                  </a:txBody>
                  <a:tcPr marL="48257" marR="48257" marT="0" marB="0"/>
                </a:tc>
                <a:extLst>
                  <a:ext uri="{0D108BD9-81ED-4DB2-BD59-A6C34878D82A}">
                    <a16:rowId xmlns:a16="http://schemas.microsoft.com/office/drawing/2014/main" val="10007"/>
                  </a:ext>
                </a:extLst>
              </a:tr>
              <a:tr h="214258">
                <a:tc>
                  <a:txBody>
                    <a:bodyPr/>
                    <a:lstStyle/>
                    <a:p>
                      <a:r>
                        <a:rPr lang="en-GB" sz="1200" dirty="0"/>
                        <a:t>7</a:t>
                      </a:r>
                    </a:p>
                  </a:txBody>
                  <a:tcPr marL="48257" marR="4825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mn-lt"/>
                          <a:ea typeface="Calibri"/>
                          <a:cs typeface="Times New Roman"/>
                        </a:rPr>
                        <a:t>1948 – </a:t>
                      </a:r>
                      <a:r>
                        <a:rPr lang="en-GB" sz="1200" b="0" dirty="0">
                          <a:effectLst/>
                          <a:latin typeface="+mn-lt"/>
                          <a:ea typeface="Calibri"/>
                          <a:cs typeface="Times New Roman"/>
                        </a:rPr>
                        <a:t>The NHS begins following the Beveridge report (1942)</a:t>
                      </a:r>
                      <a:endParaRPr lang="en-GB" sz="1200" b="1" dirty="0">
                        <a:effectLst/>
                        <a:latin typeface="+mn-lt"/>
                        <a:ea typeface="Calibri"/>
                        <a:cs typeface="Times New Roman"/>
                      </a:endParaRPr>
                    </a:p>
                  </a:txBody>
                  <a:tcPr marL="48257" marR="48257" marT="0" marB="0"/>
                </a:tc>
                <a:extLst>
                  <a:ext uri="{0D108BD9-81ED-4DB2-BD59-A6C34878D82A}">
                    <a16:rowId xmlns:a16="http://schemas.microsoft.com/office/drawing/2014/main" val="10008"/>
                  </a:ext>
                </a:extLst>
              </a:tr>
              <a:tr h="214258">
                <a:tc>
                  <a:txBody>
                    <a:bodyPr/>
                    <a:lstStyle/>
                    <a:p>
                      <a:r>
                        <a:rPr lang="en-GB" sz="1200" dirty="0"/>
                        <a:t>8</a:t>
                      </a:r>
                    </a:p>
                  </a:txBody>
                  <a:tcPr marL="48257" marR="4825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mn-lt"/>
                          <a:ea typeface="Calibri"/>
                          <a:cs typeface="Times New Roman"/>
                        </a:rPr>
                        <a:t>1953</a:t>
                      </a:r>
                      <a:r>
                        <a:rPr lang="en-GB" sz="1200" b="1" baseline="0" dirty="0">
                          <a:effectLst/>
                          <a:latin typeface="+mn-lt"/>
                          <a:ea typeface="Calibri"/>
                          <a:cs typeface="Times New Roman"/>
                        </a:rPr>
                        <a:t> </a:t>
                      </a:r>
                      <a:r>
                        <a:rPr lang="en-GB" sz="1200" b="0" baseline="0" dirty="0">
                          <a:effectLst/>
                          <a:latin typeface="+mn-lt"/>
                          <a:ea typeface="Calibri"/>
                          <a:cs typeface="Times New Roman"/>
                        </a:rPr>
                        <a:t>– Crick and Watson discovered the structure of DNA</a:t>
                      </a:r>
                      <a:endParaRPr lang="en-GB" sz="1200" b="1" dirty="0">
                        <a:effectLst/>
                        <a:latin typeface="+mn-lt"/>
                        <a:ea typeface="Calibri"/>
                        <a:cs typeface="Times New Roman"/>
                      </a:endParaRPr>
                    </a:p>
                  </a:txBody>
                  <a:tcPr marL="48257" marR="48257" marT="0" marB="0"/>
                </a:tc>
                <a:extLst>
                  <a:ext uri="{0D108BD9-81ED-4DB2-BD59-A6C34878D82A}">
                    <a16:rowId xmlns:a16="http://schemas.microsoft.com/office/drawing/2014/main" val="10009"/>
                  </a:ext>
                </a:extLst>
              </a:tr>
              <a:tr h="230740">
                <a:tc gridSpan="2">
                  <a:txBody>
                    <a:bodyPr/>
                    <a:lstStyle/>
                    <a:p>
                      <a:pPr algn="l">
                        <a:lnSpc>
                          <a:spcPct val="115000"/>
                        </a:lnSpc>
                        <a:spcAft>
                          <a:spcPts val="0"/>
                        </a:spcAft>
                      </a:pPr>
                      <a:r>
                        <a:rPr lang="en-GB" sz="1400" b="1" dirty="0">
                          <a:effectLst/>
                        </a:rPr>
                        <a:t>Key Concepts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10"/>
                  </a:ext>
                </a:extLst>
              </a:tr>
              <a:tr h="782871">
                <a:tc>
                  <a:txBody>
                    <a:bodyPr/>
                    <a:lstStyle/>
                    <a:p>
                      <a:pPr algn="l">
                        <a:lnSpc>
                          <a:spcPct val="115000"/>
                        </a:lnSpc>
                        <a:spcAft>
                          <a:spcPts val="0"/>
                        </a:spcAft>
                      </a:pPr>
                      <a:r>
                        <a:rPr lang="en-GB" sz="1200" dirty="0">
                          <a:effectLst/>
                          <a:latin typeface="+mn-lt"/>
                          <a:ea typeface="+mn-ea"/>
                          <a:cs typeface="+mn-cs"/>
                        </a:rPr>
                        <a:t>9</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War</a:t>
                      </a:r>
                      <a:r>
                        <a:rPr lang="en-GB" sz="1200" b="0" dirty="0">
                          <a:effectLst/>
                          <a:latin typeface="Calibri"/>
                          <a:ea typeface="Calibri"/>
                          <a:cs typeface="Times New Roman"/>
                        </a:rPr>
                        <a:t> – World</a:t>
                      </a:r>
                      <a:r>
                        <a:rPr lang="en-GB" sz="1200" b="0" baseline="0" dirty="0">
                          <a:effectLst/>
                          <a:latin typeface="Calibri"/>
                          <a:ea typeface="Calibri"/>
                          <a:cs typeface="Times New Roman"/>
                        </a:rPr>
                        <a:t> War One and World War Two forced developments in treatment and surgery – e.g. plastic surgery and the use of antibiotics in WW2.</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11"/>
                  </a:ext>
                </a:extLst>
              </a:tr>
              <a:tr h="782871">
                <a:tc>
                  <a:txBody>
                    <a:bodyPr/>
                    <a:lstStyle/>
                    <a:p>
                      <a:pPr algn="l">
                        <a:lnSpc>
                          <a:spcPct val="115000"/>
                        </a:lnSpc>
                        <a:spcAft>
                          <a:spcPts val="0"/>
                        </a:spcAft>
                      </a:pPr>
                      <a:r>
                        <a:rPr lang="en-GB" sz="1200" dirty="0">
                          <a:effectLst/>
                          <a:latin typeface="Calibri"/>
                          <a:ea typeface="Calibri"/>
                          <a:cs typeface="Times New Roman"/>
                        </a:rPr>
                        <a:t>10</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Technology</a:t>
                      </a:r>
                      <a:r>
                        <a:rPr lang="en-GB" sz="1200" b="0" baseline="0" dirty="0">
                          <a:effectLst/>
                          <a:latin typeface="Calibri"/>
                          <a:ea typeface="Calibri"/>
                          <a:cs typeface="Times New Roman"/>
                        </a:rPr>
                        <a:t> – huge improvements in technology greatly improved the understanding and treatment of disease – e.g. X-ray, DNA, Pacemakers, dialysis and keyhole surgery</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12"/>
                  </a:ext>
                </a:extLst>
              </a:tr>
              <a:tr h="782871">
                <a:tc>
                  <a:txBody>
                    <a:bodyPr/>
                    <a:lstStyle/>
                    <a:p>
                      <a:pPr algn="l">
                        <a:lnSpc>
                          <a:spcPct val="115000"/>
                        </a:lnSpc>
                        <a:spcAft>
                          <a:spcPts val="0"/>
                        </a:spcAft>
                      </a:pPr>
                      <a:r>
                        <a:rPr lang="en-GB" sz="1200" dirty="0">
                          <a:effectLst/>
                          <a:latin typeface="Calibri"/>
                          <a:ea typeface="Calibri"/>
                          <a:cs typeface="Times New Roman"/>
                        </a:rPr>
                        <a:t>11</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National Health Service</a:t>
                      </a:r>
                      <a:r>
                        <a:rPr lang="en-GB" sz="1200" b="0" dirty="0">
                          <a:effectLst/>
                          <a:latin typeface="Calibri"/>
                          <a:ea typeface="Calibri"/>
                          <a:cs typeface="Times New Roman"/>
                        </a:rPr>
                        <a:t> -  After WW2, the government introduced</a:t>
                      </a:r>
                      <a:r>
                        <a:rPr lang="en-GB" sz="1200" b="0" baseline="0" dirty="0">
                          <a:effectLst/>
                          <a:latin typeface="Calibri"/>
                          <a:ea typeface="Calibri"/>
                          <a:cs typeface="Times New Roman"/>
                        </a:rPr>
                        <a:t> the NHS in 1948. This offered free healthcare at the point of delivery. The expansion of who could vote and the shared experience of suffering in WW2 bought about this development. </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13"/>
                  </a:ext>
                </a:extLst>
              </a:tr>
            </a:tbl>
          </a:graphicData>
        </a:graphic>
      </p:graphicFrame>
      <p:graphicFrame>
        <p:nvGraphicFramePr>
          <p:cNvPr id="5" name="Table 4"/>
          <p:cNvGraphicFramePr>
            <a:graphicFrameLocks noGrp="1"/>
          </p:cNvGraphicFramePr>
          <p:nvPr/>
        </p:nvGraphicFramePr>
        <p:xfrm>
          <a:off x="4572000" y="514728"/>
          <a:ext cx="4464495" cy="6153409"/>
        </p:xfrm>
        <a:graphic>
          <a:graphicData uri="http://schemas.openxmlformats.org/drawingml/2006/table">
            <a:tbl>
              <a:tblPr firstRow="1" firstCol="1" bandRow="1">
                <a:tableStyleId>{5940675A-B579-460E-94D1-54222C63F5DA}</a:tableStyleId>
              </a:tblPr>
              <a:tblGrid>
                <a:gridCol w="365942">
                  <a:extLst>
                    <a:ext uri="{9D8B030D-6E8A-4147-A177-3AD203B41FA5}">
                      <a16:colId xmlns:a16="http://schemas.microsoft.com/office/drawing/2014/main" val="20000"/>
                    </a:ext>
                  </a:extLst>
                </a:gridCol>
                <a:gridCol w="1146226">
                  <a:extLst>
                    <a:ext uri="{9D8B030D-6E8A-4147-A177-3AD203B41FA5}">
                      <a16:colId xmlns:a16="http://schemas.microsoft.com/office/drawing/2014/main" val="20001"/>
                    </a:ext>
                  </a:extLst>
                </a:gridCol>
                <a:gridCol w="2952327">
                  <a:extLst>
                    <a:ext uri="{9D8B030D-6E8A-4147-A177-3AD203B41FA5}">
                      <a16:colId xmlns:a16="http://schemas.microsoft.com/office/drawing/2014/main" val="20002"/>
                    </a:ext>
                  </a:extLst>
                </a:gridCol>
              </a:tblGrid>
              <a:tr h="255293">
                <a:tc gridSpan="3">
                  <a:txBody>
                    <a:bodyPr/>
                    <a:lstStyle/>
                    <a:p>
                      <a:pPr algn="l">
                        <a:lnSpc>
                          <a:spcPct val="115000"/>
                        </a:lnSpc>
                        <a:spcAft>
                          <a:spcPts val="0"/>
                        </a:spcAft>
                      </a:pPr>
                      <a:r>
                        <a:rPr lang="en-GB" sz="1400" b="1" dirty="0">
                          <a:effectLst/>
                        </a:rPr>
                        <a:t>Key Words</a:t>
                      </a:r>
                      <a:endParaRPr lang="en-GB" sz="1400" b="1" dirty="0">
                        <a:effectLst/>
                        <a:latin typeface="Calibri"/>
                        <a:ea typeface="Calibri"/>
                        <a:cs typeface="Times New Roman"/>
                      </a:endParaRPr>
                    </a:p>
                  </a:txBody>
                  <a:tcPr marL="53171" marR="5317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82715">
                <a:tc>
                  <a:txBody>
                    <a:bodyPr/>
                    <a:lstStyle/>
                    <a:p>
                      <a:pPr algn="l">
                        <a:lnSpc>
                          <a:spcPct val="115000"/>
                        </a:lnSpc>
                        <a:spcAft>
                          <a:spcPts val="0"/>
                        </a:spcAft>
                      </a:pPr>
                      <a:r>
                        <a:rPr lang="en-GB" sz="1200" dirty="0">
                          <a:effectLst/>
                          <a:latin typeface="+mn-lt"/>
                          <a:ea typeface="+mn-ea"/>
                          <a:cs typeface="+mn-cs"/>
                        </a:rPr>
                        <a:t>12</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X-Ray</a:t>
                      </a:r>
                    </a:p>
                  </a:txBody>
                  <a:tcPr marL="53171" marR="53171" marT="0" marB="0"/>
                </a:tc>
                <a:tc>
                  <a:txBody>
                    <a:bodyPr/>
                    <a:lstStyle/>
                    <a:p>
                      <a:pPr algn="l">
                        <a:lnSpc>
                          <a:spcPct val="115000"/>
                        </a:lnSpc>
                        <a:spcAft>
                          <a:spcPts val="0"/>
                        </a:spcAft>
                      </a:pPr>
                      <a:r>
                        <a:rPr lang="en-GB" sz="1200" b="0" dirty="0">
                          <a:effectLst/>
                          <a:latin typeface="Calibri"/>
                          <a:ea typeface="Calibri"/>
                          <a:cs typeface="Times New Roman"/>
                        </a:rPr>
                        <a:t>Technology</a:t>
                      </a:r>
                      <a:r>
                        <a:rPr lang="en-GB" sz="1200" b="0" baseline="0" dirty="0">
                          <a:effectLst/>
                          <a:latin typeface="Calibri"/>
                          <a:ea typeface="Calibri"/>
                          <a:cs typeface="Times New Roman"/>
                        </a:rPr>
                        <a:t> using particular light rays . Used in WW1 to locate bullets in the body. </a:t>
                      </a:r>
                      <a:endParaRPr lang="en-GB" sz="1200" b="0" dirty="0">
                        <a:effectLst/>
                        <a:latin typeface="Calibri"/>
                        <a:ea typeface="Calibri"/>
                        <a:cs typeface="Times New Roman"/>
                      </a:endParaRPr>
                    </a:p>
                  </a:txBody>
                  <a:tcPr marL="53171" marR="53171" marT="0" marB="0"/>
                </a:tc>
                <a:extLst>
                  <a:ext uri="{0D108BD9-81ED-4DB2-BD59-A6C34878D82A}">
                    <a16:rowId xmlns:a16="http://schemas.microsoft.com/office/drawing/2014/main" val="10001"/>
                  </a:ext>
                </a:extLst>
              </a:tr>
              <a:tr h="72008">
                <a:tc>
                  <a:txBody>
                    <a:bodyPr/>
                    <a:lstStyle/>
                    <a:p>
                      <a:pPr algn="l">
                        <a:lnSpc>
                          <a:spcPct val="115000"/>
                        </a:lnSpc>
                        <a:spcAft>
                          <a:spcPts val="0"/>
                        </a:spcAft>
                      </a:pPr>
                      <a:r>
                        <a:rPr lang="en-GB" sz="1200" dirty="0">
                          <a:effectLst/>
                        </a:rPr>
                        <a:t>13</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Transplant</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When a faulty or</a:t>
                      </a:r>
                      <a:r>
                        <a:rPr lang="en-GB" sz="1200" baseline="0" dirty="0">
                          <a:effectLst/>
                          <a:latin typeface="Calibri"/>
                          <a:ea typeface="Calibri"/>
                          <a:cs typeface="Times New Roman"/>
                        </a:rPr>
                        <a:t> damaged organ (e.g. liver) is swapped with a healthy one through surgery</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2"/>
                  </a:ext>
                </a:extLst>
              </a:tr>
              <a:tr h="215002">
                <a:tc>
                  <a:txBody>
                    <a:bodyPr/>
                    <a:lstStyle/>
                    <a:p>
                      <a:pPr algn="l">
                        <a:lnSpc>
                          <a:spcPct val="115000"/>
                        </a:lnSpc>
                        <a:spcAft>
                          <a:spcPts val="0"/>
                        </a:spcAft>
                      </a:pPr>
                      <a:r>
                        <a:rPr lang="en-GB" sz="1200" dirty="0">
                          <a:effectLst/>
                        </a:rPr>
                        <a:t>14</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err="1">
                          <a:effectLst/>
                          <a:latin typeface="Calibri"/>
                          <a:ea typeface="Calibri"/>
                          <a:cs typeface="Times New Roman"/>
                        </a:rPr>
                        <a:t>Radiotheraphy</a:t>
                      </a:r>
                      <a:r>
                        <a:rPr lang="en-GB" sz="1200" b="1" dirty="0">
                          <a:effectLst/>
                          <a:latin typeface="Calibri"/>
                          <a:ea typeface="Calibri"/>
                          <a:cs typeface="Times New Roman"/>
                        </a:rPr>
                        <a:t> /Chemotherapy</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Treatment of a disease,</a:t>
                      </a:r>
                      <a:r>
                        <a:rPr lang="en-GB" sz="1200" baseline="0" dirty="0">
                          <a:effectLst/>
                          <a:latin typeface="Calibri"/>
                          <a:ea typeface="Calibri"/>
                          <a:cs typeface="Times New Roman"/>
                        </a:rPr>
                        <a:t> such as cancer, by the use of chemicals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3"/>
                  </a:ext>
                </a:extLst>
              </a:tr>
              <a:tr h="215002">
                <a:tc>
                  <a:txBody>
                    <a:bodyPr/>
                    <a:lstStyle/>
                    <a:p>
                      <a:pPr algn="l">
                        <a:lnSpc>
                          <a:spcPct val="115000"/>
                        </a:lnSpc>
                        <a:spcAft>
                          <a:spcPts val="0"/>
                        </a:spcAft>
                      </a:pPr>
                      <a:r>
                        <a:rPr lang="en-GB" sz="1200" dirty="0">
                          <a:effectLst/>
                        </a:rPr>
                        <a:t>15</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Superbugs</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Bacteria that are</a:t>
                      </a:r>
                      <a:r>
                        <a:rPr lang="en-GB" sz="1200" baseline="0" dirty="0">
                          <a:effectLst/>
                          <a:latin typeface="Calibri"/>
                          <a:ea typeface="Calibri"/>
                          <a:cs typeface="Times New Roman"/>
                        </a:rPr>
                        <a:t> not affected/destroyed by antibiotics or cleaning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4"/>
                  </a:ext>
                </a:extLst>
              </a:tr>
              <a:tr h="215002">
                <a:tc>
                  <a:txBody>
                    <a:bodyPr/>
                    <a:lstStyle/>
                    <a:p>
                      <a:pPr algn="l">
                        <a:lnSpc>
                          <a:spcPct val="115000"/>
                        </a:lnSpc>
                        <a:spcAft>
                          <a:spcPts val="0"/>
                        </a:spcAft>
                      </a:pPr>
                      <a:r>
                        <a:rPr lang="en-GB" sz="1200" dirty="0">
                          <a:effectLst/>
                        </a:rPr>
                        <a:t>16</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Gene therapy</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Medical treatment</a:t>
                      </a:r>
                      <a:r>
                        <a:rPr lang="en-GB" sz="1200" baseline="0" dirty="0">
                          <a:effectLst/>
                          <a:latin typeface="Calibri"/>
                          <a:ea typeface="Calibri"/>
                          <a:cs typeface="Times New Roman"/>
                        </a:rPr>
                        <a:t> using normal genes to replace defective ones.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5"/>
                  </a:ext>
                </a:extLst>
              </a:tr>
              <a:tr h="215002">
                <a:tc>
                  <a:txBody>
                    <a:bodyPr/>
                    <a:lstStyle/>
                    <a:p>
                      <a:pPr algn="l">
                        <a:lnSpc>
                          <a:spcPct val="115000"/>
                        </a:lnSpc>
                        <a:spcAft>
                          <a:spcPts val="0"/>
                        </a:spcAft>
                      </a:pPr>
                      <a:r>
                        <a:rPr lang="en-GB" sz="1200" dirty="0">
                          <a:effectLst/>
                        </a:rPr>
                        <a:t>17</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Dialysis</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Technology</a:t>
                      </a:r>
                      <a:r>
                        <a:rPr lang="en-GB" sz="1200" baseline="0" dirty="0">
                          <a:effectLst/>
                          <a:latin typeface="Calibri"/>
                          <a:ea typeface="Calibri"/>
                          <a:cs typeface="Times New Roman"/>
                        </a:rPr>
                        <a:t> that replicates the function of the kidneys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6"/>
                  </a:ext>
                </a:extLst>
              </a:tr>
              <a:tr h="215002">
                <a:tc>
                  <a:txBody>
                    <a:bodyPr/>
                    <a:lstStyle/>
                    <a:p>
                      <a:pPr algn="l">
                        <a:lnSpc>
                          <a:spcPct val="115000"/>
                        </a:lnSpc>
                        <a:spcAft>
                          <a:spcPts val="0"/>
                        </a:spcAft>
                      </a:pPr>
                      <a:r>
                        <a:rPr lang="en-GB" sz="1200" dirty="0">
                          <a:effectLst/>
                        </a:rPr>
                        <a:t>18</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Polio</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contagious disease that can cause paralysis</a:t>
                      </a:r>
                      <a:r>
                        <a:rPr lang="en-GB" sz="1200" baseline="0" dirty="0">
                          <a:effectLst/>
                          <a:latin typeface="Calibri"/>
                          <a:ea typeface="Calibri"/>
                          <a:cs typeface="Times New Roman"/>
                        </a:rPr>
                        <a:t> and death</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7"/>
                  </a:ext>
                </a:extLst>
              </a:tr>
              <a:tr h="215002">
                <a:tc>
                  <a:txBody>
                    <a:bodyPr/>
                    <a:lstStyle/>
                    <a:p>
                      <a:pPr algn="l">
                        <a:lnSpc>
                          <a:spcPct val="115000"/>
                        </a:lnSpc>
                        <a:spcAft>
                          <a:spcPts val="0"/>
                        </a:spcAft>
                      </a:pPr>
                      <a:r>
                        <a:rPr lang="en-GB" sz="1200" dirty="0">
                          <a:effectLst/>
                          <a:latin typeface="+mn-lt"/>
                          <a:ea typeface="+mn-ea"/>
                          <a:cs typeface="+mn-cs"/>
                        </a:rPr>
                        <a:t>19</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Penicillin</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The first antibiotic drug produced</a:t>
                      </a:r>
                      <a:r>
                        <a:rPr lang="en-GB" sz="1200" baseline="0" dirty="0">
                          <a:effectLst/>
                          <a:latin typeface="Calibri"/>
                          <a:ea typeface="Calibri"/>
                          <a:cs typeface="Times New Roman"/>
                        </a:rPr>
                        <a:t> from the mould of penicillin to treat infections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8"/>
                  </a:ext>
                </a:extLst>
              </a:tr>
              <a:tr h="215002">
                <a:tc>
                  <a:txBody>
                    <a:bodyPr/>
                    <a:lstStyle/>
                    <a:p>
                      <a:pPr algn="l">
                        <a:lnSpc>
                          <a:spcPct val="115000"/>
                        </a:lnSpc>
                        <a:spcAft>
                          <a:spcPts val="0"/>
                        </a:spcAft>
                      </a:pPr>
                      <a:r>
                        <a:rPr lang="en-GB" sz="1200" dirty="0">
                          <a:effectLst/>
                        </a:rPr>
                        <a:t>20</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Pacemaker</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Implanted</a:t>
                      </a:r>
                      <a:r>
                        <a:rPr lang="en-GB" sz="1200" baseline="0" dirty="0">
                          <a:effectLst/>
                          <a:latin typeface="Calibri"/>
                          <a:ea typeface="Calibri"/>
                          <a:cs typeface="Times New Roman"/>
                        </a:rPr>
                        <a:t> technology that regulates heartbeat</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9"/>
                  </a:ext>
                </a:extLst>
              </a:tr>
              <a:tr h="430004">
                <a:tc>
                  <a:txBody>
                    <a:bodyPr/>
                    <a:lstStyle/>
                    <a:p>
                      <a:r>
                        <a:rPr lang="en-GB" sz="1200" dirty="0"/>
                        <a:t>21</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Antibiotics</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drug</a:t>
                      </a:r>
                      <a:r>
                        <a:rPr lang="en-GB" sz="1200" baseline="0" dirty="0">
                          <a:effectLst/>
                          <a:latin typeface="Calibri"/>
                          <a:ea typeface="Calibri"/>
                          <a:cs typeface="Times New Roman"/>
                        </a:rPr>
                        <a:t> made from bacteria that kill other bacteria and so cure an infection or illness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0"/>
                  </a:ext>
                </a:extLst>
              </a:tr>
              <a:tr h="380404">
                <a:tc>
                  <a:txBody>
                    <a:bodyPr/>
                    <a:lstStyle/>
                    <a:p>
                      <a:r>
                        <a:rPr lang="en-GB" sz="1200" dirty="0"/>
                        <a:t>22</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Magic bullets</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chemical that kills</a:t>
                      </a:r>
                      <a:r>
                        <a:rPr lang="en-GB" sz="1200" baseline="0" dirty="0">
                          <a:effectLst/>
                          <a:latin typeface="Calibri"/>
                          <a:ea typeface="Calibri"/>
                          <a:cs typeface="Times New Roman"/>
                        </a:rPr>
                        <a:t> a particular bacteria and nothing else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1"/>
                  </a:ext>
                </a:extLst>
              </a:tr>
              <a:tr h="380404">
                <a:tc>
                  <a:txBody>
                    <a:bodyPr/>
                    <a:lstStyle/>
                    <a:p>
                      <a:r>
                        <a:rPr lang="en-GB" sz="1200" dirty="0"/>
                        <a:t>23</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Electron</a:t>
                      </a:r>
                      <a:r>
                        <a:rPr lang="en-GB" sz="1200" b="1" baseline="0" dirty="0">
                          <a:effectLst/>
                          <a:latin typeface="Calibri"/>
                          <a:ea typeface="Calibri"/>
                          <a:cs typeface="Times New Roman"/>
                        </a:rPr>
                        <a:t> microscope</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Developed</a:t>
                      </a:r>
                      <a:r>
                        <a:rPr lang="en-GB" sz="1200" baseline="0" dirty="0">
                          <a:effectLst/>
                          <a:latin typeface="Calibri"/>
                          <a:ea typeface="Calibri"/>
                          <a:cs typeface="Times New Roman"/>
                        </a:rPr>
                        <a:t> 1931. Allows doctors to see cells in fine detail.</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2"/>
                  </a:ext>
                </a:extLst>
              </a:tr>
              <a:tr h="380404">
                <a:tc>
                  <a:txBody>
                    <a:bodyPr/>
                    <a:lstStyle/>
                    <a:p>
                      <a:r>
                        <a:rPr lang="en-GB" sz="1200" dirty="0"/>
                        <a:t>24</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DNA</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Deoxyribonucleic acid, the molecule that genes</a:t>
                      </a:r>
                      <a:r>
                        <a:rPr lang="en-GB" sz="1200" baseline="0" dirty="0">
                          <a:effectLst/>
                          <a:latin typeface="Calibri"/>
                          <a:ea typeface="Calibri"/>
                          <a:cs typeface="Times New Roman"/>
                        </a:rPr>
                        <a:t> are made of</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3"/>
                  </a:ext>
                </a:extLst>
              </a:tr>
              <a:tr h="380404">
                <a:tc>
                  <a:txBody>
                    <a:bodyPr/>
                    <a:lstStyle/>
                    <a:p>
                      <a:r>
                        <a:rPr lang="en-GB" sz="1200" dirty="0"/>
                        <a:t>25</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Cancer</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group of related diseases. Cells divide</a:t>
                      </a:r>
                      <a:r>
                        <a:rPr lang="en-GB" sz="1200" baseline="0" dirty="0">
                          <a:effectLst/>
                          <a:latin typeface="Calibri"/>
                          <a:ea typeface="Calibri"/>
                          <a:cs typeface="Times New Roman"/>
                        </a:rPr>
                        <a:t> and spread into the surrounding tissue.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4"/>
                  </a:ext>
                </a:extLst>
              </a:tr>
            </a:tbl>
          </a:graphicData>
        </a:graphic>
      </p:graphicFrame>
      <p:sp>
        <p:nvSpPr>
          <p:cNvPr id="6" name="TextBox 5"/>
          <p:cNvSpPr txBox="1"/>
          <p:nvPr/>
        </p:nvSpPr>
        <p:spPr>
          <a:xfrm>
            <a:off x="323528" y="116632"/>
            <a:ext cx="849694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Knowledge Organiser – Topic Four: Medicine in modern Britain, 1900-Present</a:t>
            </a:r>
          </a:p>
        </p:txBody>
      </p:sp>
    </p:spTree>
    <p:extLst>
      <p:ext uri="{BB962C8B-B14F-4D97-AF65-F5344CB8AC3E}">
        <p14:creationId xmlns:p14="http://schemas.microsoft.com/office/powerpoint/2010/main" val="1992660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163BDB-7418-4C21-86B5-A2813102B88E}"/>
              </a:ext>
            </a:extLst>
          </p:cNvPr>
          <p:cNvPicPr>
            <a:picLocks noChangeAspect="1"/>
          </p:cNvPicPr>
          <p:nvPr/>
        </p:nvPicPr>
        <p:blipFill>
          <a:blip r:embed="rId2"/>
          <a:stretch>
            <a:fillRect/>
          </a:stretch>
        </p:blipFill>
        <p:spPr>
          <a:xfrm>
            <a:off x="0" y="0"/>
            <a:ext cx="3695700" cy="733425"/>
          </a:xfrm>
          <a:prstGeom prst="rect">
            <a:avLst/>
          </a:prstGeom>
        </p:spPr>
      </p:pic>
      <p:pic>
        <p:nvPicPr>
          <p:cNvPr id="1026" name="Picture 2" descr="See the source image">
            <a:extLst>
              <a:ext uri="{FF2B5EF4-FFF2-40B4-BE49-F238E27FC236}">
                <a16:creationId xmlns:a16="http://schemas.microsoft.com/office/drawing/2014/main" id="{FEFE0F69-88A3-4846-96B8-788665F6892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990" t="2360" r="22322" b="7375"/>
          <a:stretch/>
        </p:blipFill>
        <p:spPr bwMode="auto">
          <a:xfrm rot="5400000" flipV="1">
            <a:off x="854015" y="-38639"/>
            <a:ext cx="931653" cy="263968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BB6401-33D0-434C-84F6-3C06FD592915}"/>
              </a:ext>
            </a:extLst>
          </p:cNvPr>
          <p:cNvPicPr>
            <a:picLocks noChangeAspect="1"/>
          </p:cNvPicPr>
          <p:nvPr/>
        </p:nvPicPr>
        <p:blipFill>
          <a:blip r:embed="rId4"/>
          <a:stretch>
            <a:fillRect/>
          </a:stretch>
        </p:blipFill>
        <p:spPr>
          <a:xfrm>
            <a:off x="4014206" y="36219"/>
            <a:ext cx="1219200" cy="657225"/>
          </a:xfrm>
          <a:prstGeom prst="rect">
            <a:avLst/>
          </a:prstGeom>
        </p:spPr>
      </p:pic>
      <p:pic>
        <p:nvPicPr>
          <p:cNvPr id="7" name="Picture 6">
            <a:extLst>
              <a:ext uri="{FF2B5EF4-FFF2-40B4-BE49-F238E27FC236}">
                <a16:creationId xmlns:a16="http://schemas.microsoft.com/office/drawing/2014/main" id="{44709547-BC14-4E57-A32D-CEF0C27DE4D5}"/>
              </a:ext>
            </a:extLst>
          </p:cNvPr>
          <p:cNvPicPr>
            <a:picLocks noChangeAspect="1"/>
          </p:cNvPicPr>
          <p:nvPr/>
        </p:nvPicPr>
        <p:blipFill>
          <a:blip r:embed="rId5"/>
          <a:stretch>
            <a:fillRect/>
          </a:stretch>
        </p:blipFill>
        <p:spPr>
          <a:xfrm>
            <a:off x="3695700" y="194241"/>
            <a:ext cx="342900" cy="171450"/>
          </a:xfrm>
          <a:prstGeom prst="rect">
            <a:avLst/>
          </a:prstGeom>
        </p:spPr>
      </p:pic>
      <p:sp>
        <p:nvSpPr>
          <p:cNvPr id="8" name="TextBox 7">
            <a:extLst>
              <a:ext uri="{FF2B5EF4-FFF2-40B4-BE49-F238E27FC236}">
                <a16:creationId xmlns:a16="http://schemas.microsoft.com/office/drawing/2014/main" id="{2655CB52-470D-4A63-9211-0B9150A128D8}"/>
              </a:ext>
            </a:extLst>
          </p:cNvPr>
          <p:cNvSpPr txBox="1"/>
          <p:nvPr/>
        </p:nvSpPr>
        <p:spPr>
          <a:xfrm>
            <a:off x="5423324" y="181855"/>
            <a:ext cx="3592088"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400" b="1" dirty="0"/>
              <a:t>Medicine in modern Britain, 1900-Present</a:t>
            </a:r>
          </a:p>
        </p:txBody>
      </p:sp>
      <p:pic>
        <p:nvPicPr>
          <p:cNvPr id="13" name="Picture 2" descr="See the source image">
            <a:extLst>
              <a:ext uri="{FF2B5EF4-FFF2-40B4-BE49-F238E27FC236}">
                <a16:creationId xmlns:a16="http://schemas.microsoft.com/office/drawing/2014/main" id="{6CE1A031-EB01-4344-9151-362AFB81038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990" t="2360" r="22322" b="7375"/>
          <a:stretch/>
        </p:blipFill>
        <p:spPr bwMode="auto">
          <a:xfrm rot="5400000" flipV="1">
            <a:off x="854015" y="2109158"/>
            <a:ext cx="931653" cy="26396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E4CAC86F-DBD2-4D63-A3E3-07D5DE3F44AC}"/>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764516" y="2952749"/>
            <a:ext cx="1600200" cy="476250"/>
          </a:xfrm>
          <a:prstGeom prst="rect">
            <a:avLst/>
          </a:prstGeom>
        </p:spPr>
      </p:pic>
      <p:pic>
        <p:nvPicPr>
          <p:cNvPr id="12" name="Picture 11">
            <a:extLst>
              <a:ext uri="{FF2B5EF4-FFF2-40B4-BE49-F238E27FC236}">
                <a16:creationId xmlns:a16="http://schemas.microsoft.com/office/drawing/2014/main" id="{E2356733-B027-4DF5-8FFB-1E230D709257}"/>
              </a:ext>
            </a:extLst>
          </p:cNvPr>
          <p:cNvPicPr>
            <a:picLocks noChangeAspect="1"/>
          </p:cNvPicPr>
          <p:nvPr/>
        </p:nvPicPr>
        <p:blipFill>
          <a:blip r:embed="rId7"/>
          <a:stretch>
            <a:fillRect/>
          </a:stretch>
        </p:blipFill>
        <p:spPr>
          <a:xfrm>
            <a:off x="9553" y="5110969"/>
            <a:ext cx="1085850" cy="342900"/>
          </a:xfrm>
          <a:prstGeom prst="rect">
            <a:avLst/>
          </a:prstGeom>
        </p:spPr>
      </p:pic>
      <p:graphicFrame>
        <p:nvGraphicFramePr>
          <p:cNvPr id="14" name="Table 13">
            <a:extLst>
              <a:ext uri="{FF2B5EF4-FFF2-40B4-BE49-F238E27FC236}">
                <a16:creationId xmlns:a16="http://schemas.microsoft.com/office/drawing/2014/main" id="{49DC54C0-CEA1-4FC6-8FD7-AFE95AF732E2}"/>
              </a:ext>
            </a:extLst>
          </p:cNvPr>
          <p:cNvGraphicFramePr>
            <a:graphicFrameLocks noGrp="1"/>
          </p:cNvGraphicFramePr>
          <p:nvPr/>
        </p:nvGraphicFramePr>
        <p:xfrm>
          <a:off x="4572000" y="910362"/>
          <a:ext cx="4538932" cy="4990106"/>
        </p:xfrm>
        <a:graphic>
          <a:graphicData uri="http://schemas.openxmlformats.org/drawingml/2006/table">
            <a:tbl>
              <a:tblPr firstRow="1" bandRow="1">
                <a:tableStyleId>{5940675A-B579-460E-94D1-54222C63F5DA}</a:tableStyleId>
              </a:tblPr>
              <a:tblGrid>
                <a:gridCol w="4538932">
                  <a:extLst>
                    <a:ext uri="{9D8B030D-6E8A-4147-A177-3AD203B41FA5}">
                      <a16:colId xmlns:a16="http://schemas.microsoft.com/office/drawing/2014/main" val="2755974680"/>
                    </a:ext>
                  </a:extLst>
                </a:gridCol>
              </a:tblGrid>
              <a:tr h="2495053">
                <a:tc>
                  <a:txBody>
                    <a:bodyPr/>
                    <a:lstStyle/>
                    <a:p>
                      <a:endParaRPr lang="en-GB" dirty="0"/>
                    </a:p>
                    <a:p>
                      <a:endParaRPr lang="en-GB" dirty="0"/>
                    </a:p>
                  </a:txBody>
                  <a:tcPr/>
                </a:tc>
                <a:extLst>
                  <a:ext uri="{0D108BD9-81ED-4DB2-BD59-A6C34878D82A}">
                    <a16:rowId xmlns:a16="http://schemas.microsoft.com/office/drawing/2014/main" val="221861352"/>
                  </a:ext>
                </a:extLst>
              </a:tr>
              <a:tr h="2495053">
                <a:tc>
                  <a:txBody>
                    <a:bodyPr/>
                    <a:lstStyle/>
                    <a:p>
                      <a:endParaRPr lang="en-GB" dirty="0"/>
                    </a:p>
                  </a:txBody>
                  <a:tcPr/>
                </a:tc>
                <a:extLst>
                  <a:ext uri="{0D108BD9-81ED-4DB2-BD59-A6C34878D82A}">
                    <a16:rowId xmlns:a16="http://schemas.microsoft.com/office/drawing/2014/main" val="3701214300"/>
                  </a:ext>
                </a:extLst>
              </a:tr>
            </a:tbl>
          </a:graphicData>
        </a:graphic>
      </p:graphicFrame>
      <p:pic>
        <p:nvPicPr>
          <p:cNvPr id="16" name="Picture 15">
            <a:extLst>
              <a:ext uri="{FF2B5EF4-FFF2-40B4-BE49-F238E27FC236}">
                <a16:creationId xmlns:a16="http://schemas.microsoft.com/office/drawing/2014/main" id="{459975A6-02F9-4D14-B672-538F024DA087}"/>
              </a:ext>
            </a:extLst>
          </p:cNvPr>
          <p:cNvPicPr>
            <a:picLocks noChangeAspect="1"/>
          </p:cNvPicPr>
          <p:nvPr/>
        </p:nvPicPr>
        <p:blipFill>
          <a:blip r:embed="rId8"/>
          <a:stretch>
            <a:fillRect/>
          </a:stretch>
        </p:blipFill>
        <p:spPr>
          <a:xfrm>
            <a:off x="6564300" y="509671"/>
            <a:ext cx="2324100" cy="371871"/>
          </a:xfrm>
          <a:prstGeom prst="rect">
            <a:avLst/>
          </a:prstGeom>
        </p:spPr>
      </p:pic>
      <p:pic>
        <p:nvPicPr>
          <p:cNvPr id="1028" name="Picture 4" descr="See the source image">
            <a:extLst>
              <a:ext uri="{FF2B5EF4-FFF2-40B4-BE49-F238E27FC236}">
                <a16:creationId xmlns:a16="http://schemas.microsoft.com/office/drawing/2014/main" id="{3474F52B-5D59-4A25-980B-30D53C257860}"/>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8610332" y="6307792"/>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See the source image">
            <a:extLst>
              <a:ext uri="{FF2B5EF4-FFF2-40B4-BE49-F238E27FC236}">
                <a16:creationId xmlns:a16="http://schemas.microsoft.com/office/drawing/2014/main" id="{EEE2A8EB-6DCC-4ADA-8BA4-51169A7A84AD}"/>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8076664" y="594741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See the source image">
            <a:extLst>
              <a:ext uri="{FF2B5EF4-FFF2-40B4-BE49-F238E27FC236}">
                <a16:creationId xmlns:a16="http://schemas.microsoft.com/office/drawing/2014/main" id="{7E009B3D-3161-4700-8FBE-34F44D3F1476}"/>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682456" y="628406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See the source image">
            <a:extLst>
              <a:ext uri="{FF2B5EF4-FFF2-40B4-BE49-F238E27FC236}">
                <a16:creationId xmlns:a16="http://schemas.microsoft.com/office/drawing/2014/main" id="{4B796718-E2C9-4E3A-9A10-DA53937A3304}"/>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7145463" y="5947414"/>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See the source image">
            <a:extLst>
              <a:ext uri="{FF2B5EF4-FFF2-40B4-BE49-F238E27FC236}">
                <a16:creationId xmlns:a16="http://schemas.microsoft.com/office/drawing/2014/main" id="{6FF9EA77-2F44-43D9-AB13-B179761AF692}"/>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6751255" y="6284068"/>
            <a:ext cx="533668" cy="56082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2137AF9E-9338-4ED1-99C1-042968B617CC}"/>
              </a:ext>
            </a:extLst>
          </p:cNvPr>
          <p:cNvPicPr>
            <a:picLocks noChangeAspect="1"/>
          </p:cNvPicPr>
          <p:nvPr/>
        </p:nvPicPr>
        <p:blipFill>
          <a:blip r:embed="rId10">
            <a:clrChange>
              <a:clrFrom>
                <a:srgbClr val="FFFFFF"/>
              </a:clrFrom>
              <a:clrTo>
                <a:srgbClr val="FFFFFF">
                  <a:alpha val="0"/>
                </a:srgbClr>
              </a:clrTo>
            </a:clrChange>
          </a:blip>
          <a:stretch>
            <a:fillRect/>
          </a:stretch>
        </p:blipFill>
        <p:spPr>
          <a:xfrm>
            <a:off x="4466505" y="5963774"/>
            <a:ext cx="2675633" cy="364222"/>
          </a:xfrm>
          <a:prstGeom prst="rect">
            <a:avLst/>
          </a:prstGeom>
        </p:spPr>
      </p:pic>
      <p:pic>
        <p:nvPicPr>
          <p:cNvPr id="18" name="Picture 17">
            <a:extLst>
              <a:ext uri="{FF2B5EF4-FFF2-40B4-BE49-F238E27FC236}">
                <a16:creationId xmlns:a16="http://schemas.microsoft.com/office/drawing/2014/main" id="{DE31ED50-BABE-4A06-AA32-501079FD26BB}"/>
              </a:ext>
            </a:extLst>
          </p:cNvPr>
          <p:cNvPicPr>
            <a:picLocks noChangeAspect="1"/>
          </p:cNvPicPr>
          <p:nvPr/>
        </p:nvPicPr>
        <p:blipFill>
          <a:blip r:embed="rId11"/>
          <a:stretch>
            <a:fillRect/>
          </a:stretch>
        </p:blipFill>
        <p:spPr>
          <a:xfrm>
            <a:off x="4575599" y="6294456"/>
            <a:ext cx="847725" cy="238125"/>
          </a:xfrm>
          <a:prstGeom prst="rect">
            <a:avLst/>
          </a:prstGeom>
        </p:spPr>
      </p:pic>
      <p:pic>
        <p:nvPicPr>
          <p:cNvPr id="23" name="Picture 22">
            <a:extLst>
              <a:ext uri="{FF2B5EF4-FFF2-40B4-BE49-F238E27FC236}">
                <a16:creationId xmlns:a16="http://schemas.microsoft.com/office/drawing/2014/main" id="{79874169-BD84-4D26-A8B9-3180FD09781B}"/>
              </a:ext>
            </a:extLst>
          </p:cNvPr>
          <p:cNvPicPr>
            <a:picLocks noChangeAspect="1"/>
          </p:cNvPicPr>
          <p:nvPr/>
        </p:nvPicPr>
        <p:blipFill>
          <a:blip r:embed="rId12">
            <a:clrChange>
              <a:clrFrom>
                <a:srgbClr val="FFFFFF"/>
              </a:clrFrom>
              <a:clrTo>
                <a:srgbClr val="FFFFFF">
                  <a:alpha val="0"/>
                </a:srgbClr>
              </a:clrTo>
            </a:clrChange>
          </a:blip>
          <a:stretch>
            <a:fillRect/>
          </a:stretch>
        </p:blipFill>
        <p:spPr>
          <a:xfrm>
            <a:off x="764516" y="815376"/>
            <a:ext cx="2639683" cy="380644"/>
          </a:xfrm>
          <a:prstGeom prst="rect">
            <a:avLst/>
          </a:prstGeom>
        </p:spPr>
      </p:pic>
      <p:graphicFrame>
        <p:nvGraphicFramePr>
          <p:cNvPr id="24" name="Table 23">
            <a:extLst>
              <a:ext uri="{FF2B5EF4-FFF2-40B4-BE49-F238E27FC236}">
                <a16:creationId xmlns:a16="http://schemas.microsoft.com/office/drawing/2014/main" id="{EB792DA3-C09C-4274-83BA-DA32996BA073}"/>
              </a:ext>
            </a:extLst>
          </p:cNvPr>
          <p:cNvGraphicFramePr>
            <a:graphicFrameLocks noGrp="1"/>
          </p:cNvGraphicFramePr>
          <p:nvPr>
            <p:extLst>
              <p:ext uri="{D42A27DB-BD31-4B8C-83A1-F6EECF244321}">
                <p14:modId xmlns:p14="http://schemas.microsoft.com/office/powerpoint/2010/main" val="942430244"/>
              </p:ext>
            </p:extLst>
          </p:nvPr>
        </p:nvGraphicFramePr>
        <p:xfrm>
          <a:off x="26126" y="1721867"/>
          <a:ext cx="4235324" cy="1219200"/>
        </p:xfrm>
        <a:graphic>
          <a:graphicData uri="http://schemas.openxmlformats.org/drawingml/2006/table">
            <a:tbl>
              <a:tblPr firstRow="1" bandRow="1">
                <a:tableStyleId>{5940675A-B579-460E-94D1-54222C63F5DA}</a:tableStyleId>
              </a:tblPr>
              <a:tblGrid>
                <a:gridCol w="1444865">
                  <a:extLst>
                    <a:ext uri="{9D8B030D-6E8A-4147-A177-3AD203B41FA5}">
                      <a16:colId xmlns:a16="http://schemas.microsoft.com/office/drawing/2014/main" val="980087927"/>
                    </a:ext>
                  </a:extLst>
                </a:gridCol>
                <a:gridCol w="2790459">
                  <a:extLst>
                    <a:ext uri="{9D8B030D-6E8A-4147-A177-3AD203B41FA5}">
                      <a16:colId xmlns:a16="http://schemas.microsoft.com/office/drawing/2014/main" val="2942097092"/>
                    </a:ext>
                  </a:extLst>
                </a:gridCol>
              </a:tblGrid>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effectLst/>
                          <a:latin typeface="+mn-lt"/>
                          <a:ea typeface="Calibri"/>
                          <a:cs typeface="Times New Roman"/>
                        </a:rPr>
                        <a:t>Penicillin</a:t>
                      </a:r>
                    </a:p>
                  </a:txBody>
                  <a:tcPr/>
                </a:tc>
                <a:tc>
                  <a:txBody>
                    <a:bodyPr/>
                    <a:lstStyle/>
                    <a:p>
                      <a:endParaRPr lang="en-GB" sz="1400" dirty="0"/>
                    </a:p>
                  </a:txBody>
                  <a:tcPr/>
                </a:tc>
                <a:extLst>
                  <a:ext uri="{0D108BD9-81ED-4DB2-BD59-A6C34878D82A}">
                    <a16:rowId xmlns:a16="http://schemas.microsoft.com/office/drawing/2014/main" val="16251391"/>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effectLst/>
                          <a:latin typeface="+mn-lt"/>
                          <a:ea typeface="Calibri"/>
                          <a:cs typeface="Times New Roman"/>
                        </a:rPr>
                        <a:t>Magic bullets</a:t>
                      </a:r>
                    </a:p>
                  </a:txBody>
                  <a:tcPr/>
                </a:tc>
                <a:tc>
                  <a:txBody>
                    <a:bodyPr/>
                    <a:lstStyle/>
                    <a:p>
                      <a:endParaRPr lang="en-GB" sz="1400" dirty="0"/>
                    </a:p>
                  </a:txBody>
                  <a:tcPr/>
                </a:tc>
                <a:extLst>
                  <a:ext uri="{0D108BD9-81ED-4DB2-BD59-A6C34878D82A}">
                    <a16:rowId xmlns:a16="http://schemas.microsoft.com/office/drawing/2014/main" val="2350809897"/>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effectLst/>
                          <a:latin typeface="+mn-lt"/>
                          <a:ea typeface="Calibri"/>
                          <a:cs typeface="Times New Roman"/>
                        </a:rPr>
                        <a:t>DNA</a:t>
                      </a:r>
                    </a:p>
                  </a:txBody>
                  <a:tcPr/>
                </a:tc>
                <a:tc>
                  <a:txBody>
                    <a:bodyPr/>
                    <a:lstStyle/>
                    <a:p>
                      <a:endParaRPr lang="en-GB" sz="1400" dirty="0"/>
                    </a:p>
                  </a:txBody>
                  <a:tcPr/>
                </a:tc>
                <a:extLst>
                  <a:ext uri="{0D108BD9-81ED-4DB2-BD59-A6C34878D82A}">
                    <a16:rowId xmlns:a16="http://schemas.microsoft.com/office/drawing/2014/main" val="3483817770"/>
                  </a:ext>
                </a:extLst>
              </a:tr>
              <a:tr h="276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effectLst/>
                          <a:latin typeface="+mn-lt"/>
                          <a:ea typeface="Calibri"/>
                          <a:cs typeface="Times New Roman"/>
                        </a:rPr>
                        <a:t>Polio</a:t>
                      </a:r>
                    </a:p>
                  </a:txBody>
                  <a:tcPr/>
                </a:tc>
                <a:tc>
                  <a:txBody>
                    <a:bodyPr/>
                    <a:lstStyle/>
                    <a:p>
                      <a:endParaRPr lang="en-GB" sz="1400" dirty="0"/>
                    </a:p>
                  </a:txBody>
                  <a:tcPr/>
                </a:tc>
                <a:extLst>
                  <a:ext uri="{0D108BD9-81ED-4DB2-BD59-A6C34878D82A}">
                    <a16:rowId xmlns:a16="http://schemas.microsoft.com/office/drawing/2014/main" val="2105087054"/>
                  </a:ext>
                </a:extLst>
              </a:tr>
            </a:tbl>
          </a:graphicData>
        </a:graphic>
      </p:graphicFrame>
      <p:graphicFrame>
        <p:nvGraphicFramePr>
          <p:cNvPr id="25" name="Table 24">
            <a:extLst>
              <a:ext uri="{FF2B5EF4-FFF2-40B4-BE49-F238E27FC236}">
                <a16:creationId xmlns:a16="http://schemas.microsoft.com/office/drawing/2014/main" id="{5EFEDF41-2365-45DA-AA92-E8D18FB16C58}"/>
              </a:ext>
            </a:extLst>
          </p:cNvPr>
          <p:cNvGraphicFramePr>
            <a:graphicFrameLocks noGrp="1"/>
          </p:cNvGraphicFramePr>
          <p:nvPr>
            <p:extLst>
              <p:ext uri="{D42A27DB-BD31-4B8C-83A1-F6EECF244321}">
                <p14:modId xmlns:p14="http://schemas.microsoft.com/office/powerpoint/2010/main" val="190888298"/>
              </p:ext>
            </p:extLst>
          </p:nvPr>
        </p:nvGraphicFramePr>
        <p:xfrm>
          <a:off x="33068" y="3914269"/>
          <a:ext cx="4228383" cy="822960"/>
        </p:xfrm>
        <a:graphic>
          <a:graphicData uri="http://schemas.openxmlformats.org/drawingml/2006/table">
            <a:tbl>
              <a:tblPr firstRow="1" bandRow="1">
                <a:tableStyleId>{5940675A-B579-460E-94D1-54222C63F5DA}</a:tableStyleId>
              </a:tblPr>
              <a:tblGrid>
                <a:gridCol w="1409461">
                  <a:extLst>
                    <a:ext uri="{9D8B030D-6E8A-4147-A177-3AD203B41FA5}">
                      <a16:colId xmlns:a16="http://schemas.microsoft.com/office/drawing/2014/main" val="1916391713"/>
                    </a:ext>
                  </a:extLst>
                </a:gridCol>
                <a:gridCol w="1409461">
                  <a:extLst>
                    <a:ext uri="{9D8B030D-6E8A-4147-A177-3AD203B41FA5}">
                      <a16:colId xmlns:a16="http://schemas.microsoft.com/office/drawing/2014/main" val="3746142158"/>
                    </a:ext>
                  </a:extLst>
                </a:gridCol>
                <a:gridCol w="1409461">
                  <a:extLst>
                    <a:ext uri="{9D8B030D-6E8A-4147-A177-3AD203B41FA5}">
                      <a16:colId xmlns:a16="http://schemas.microsoft.com/office/drawing/2014/main" val="1639464515"/>
                    </a:ext>
                  </a:extLst>
                </a:gridCol>
              </a:tblGrid>
              <a:tr h="370840">
                <a:tc>
                  <a:txBody>
                    <a:bodyPr/>
                    <a:lstStyle/>
                    <a:p>
                      <a:pPr algn="ctr"/>
                      <a:r>
                        <a:rPr lang="en-GB" sz="1200" b="0" dirty="0">
                          <a:effectLst/>
                          <a:latin typeface="+mn-lt"/>
                          <a:ea typeface="Calibri"/>
                          <a:cs typeface="Times New Roman"/>
                        </a:rPr>
                        <a:t>Fleming discovered penicillin</a:t>
                      </a:r>
                      <a:endParaRPr lang="en-GB" sz="1200" dirty="0"/>
                    </a:p>
                  </a:txBody>
                  <a:tcPr/>
                </a:tc>
                <a:tc>
                  <a:txBody>
                    <a:bodyPr/>
                    <a:lstStyle/>
                    <a:p>
                      <a:pPr algn="ctr"/>
                      <a:r>
                        <a:rPr lang="en-GB" sz="1100" b="0" dirty="0">
                          <a:effectLst/>
                          <a:latin typeface="+mn-lt"/>
                          <a:ea typeface="Calibri"/>
                          <a:cs typeface="Times New Roman"/>
                        </a:rPr>
                        <a:t>The NHS begins following the Beveridge report </a:t>
                      </a:r>
                      <a:endParaRPr lang="en-GB"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dirty="0">
                          <a:effectLst/>
                          <a:latin typeface="+mn-lt"/>
                          <a:ea typeface="Calibri"/>
                          <a:cs typeface="Times New Roman"/>
                        </a:rPr>
                        <a:t>Florey</a:t>
                      </a:r>
                      <a:r>
                        <a:rPr lang="en-GB" sz="1200" b="0" baseline="0" dirty="0">
                          <a:effectLst/>
                          <a:latin typeface="+mn-lt"/>
                          <a:ea typeface="Calibri"/>
                          <a:cs typeface="Times New Roman"/>
                        </a:rPr>
                        <a:t> and Chain developed use of penicillin</a:t>
                      </a:r>
                      <a:endParaRPr lang="en-GB" sz="1200" b="1" dirty="0">
                        <a:effectLst/>
                        <a:latin typeface="+mn-lt"/>
                        <a:ea typeface="Calibri"/>
                        <a:cs typeface="Times New Roman"/>
                      </a:endParaRPr>
                    </a:p>
                    <a:p>
                      <a:pPr algn="ctr"/>
                      <a:endParaRPr lang="en-GB" sz="1200" dirty="0"/>
                    </a:p>
                  </a:txBody>
                  <a:tcPr/>
                </a:tc>
                <a:extLst>
                  <a:ext uri="{0D108BD9-81ED-4DB2-BD59-A6C34878D82A}">
                    <a16:rowId xmlns:a16="http://schemas.microsoft.com/office/drawing/2014/main" val="2795944116"/>
                  </a:ext>
                </a:extLst>
              </a:tr>
            </a:tbl>
          </a:graphicData>
        </a:graphic>
      </p:graphicFrame>
      <p:cxnSp>
        <p:nvCxnSpPr>
          <p:cNvPr id="27" name="Straight Connector 26">
            <a:extLst>
              <a:ext uri="{FF2B5EF4-FFF2-40B4-BE49-F238E27FC236}">
                <a16:creationId xmlns:a16="http://schemas.microsoft.com/office/drawing/2014/main" id="{1E1742D4-C95E-471F-AB1C-AABF19B0B8FC}"/>
              </a:ext>
            </a:extLst>
          </p:cNvPr>
          <p:cNvCxnSpPr/>
          <p:nvPr/>
        </p:nvCxnSpPr>
        <p:spPr>
          <a:xfrm>
            <a:off x="83927" y="4999749"/>
            <a:ext cx="4213106" cy="0"/>
          </a:xfrm>
          <a:prstGeom prst="line">
            <a:avLst/>
          </a:prstGeom>
          <a:ln w="76200"/>
        </p:spPr>
        <p:style>
          <a:lnRef idx="3">
            <a:schemeClr val="dk1"/>
          </a:lnRef>
          <a:fillRef idx="0">
            <a:schemeClr val="dk1"/>
          </a:fillRef>
          <a:effectRef idx="2">
            <a:schemeClr val="dk1"/>
          </a:effectRef>
          <a:fontRef idx="minor">
            <a:schemeClr val="tx1"/>
          </a:fontRef>
        </p:style>
      </p:cxnSp>
      <p:sp>
        <p:nvSpPr>
          <p:cNvPr id="34" name="TextBox 33">
            <a:extLst>
              <a:ext uri="{FF2B5EF4-FFF2-40B4-BE49-F238E27FC236}">
                <a16:creationId xmlns:a16="http://schemas.microsoft.com/office/drawing/2014/main" id="{6C444D20-45D0-4036-9A7D-2FFB32FDEE89}"/>
              </a:ext>
            </a:extLst>
          </p:cNvPr>
          <p:cNvSpPr txBox="1"/>
          <p:nvPr/>
        </p:nvSpPr>
        <p:spPr>
          <a:xfrm>
            <a:off x="4578476" y="944848"/>
            <a:ext cx="4382756"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dirty="0"/>
              <a:t>Explain why there was rapid change in the treatment of illness in Britain during the twentieth century.</a:t>
            </a:r>
          </a:p>
        </p:txBody>
      </p:sp>
      <p:sp>
        <p:nvSpPr>
          <p:cNvPr id="35" name="TextBox 34">
            <a:extLst>
              <a:ext uri="{FF2B5EF4-FFF2-40B4-BE49-F238E27FC236}">
                <a16:creationId xmlns:a16="http://schemas.microsoft.com/office/drawing/2014/main" id="{46E463ED-CCE2-479B-B965-EDB1CA9FBC73}"/>
              </a:ext>
            </a:extLst>
          </p:cNvPr>
          <p:cNvSpPr txBox="1"/>
          <p:nvPr/>
        </p:nvSpPr>
        <p:spPr>
          <a:xfrm>
            <a:off x="2658557" y="3141087"/>
            <a:ext cx="1638476"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t>Place these events in order on the timeline</a:t>
            </a:r>
          </a:p>
        </p:txBody>
      </p:sp>
      <p:sp>
        <p:nvSpPr>
          <p:cNvPr id="36" name="TextBox 35">
            <a:extLst>
              <a:ext uri="{FF2B5EF4-FFF2-40B4-BE49-F238E27FC236}">
                <a16:creationId xmlns:a16="http://schemas.microsoft.com/office/drawing/2014/main" id="{DE9674CA-C801-4548-940B-292D7033C57A}"/>
              </a:ext>
            </a:extLst>
          </p:cNvPr>
          <p:cNvSpPr txBox="1"/>
          <p:nvPr/>
        </p:nvSpPr>
        <p:spPr>
          <a:xfrm>
            <a:off x="12878" y="5422610"/>
            <a:ext cx="4450302" cy="144655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600" dirty="0"/>
              <a:t>List 3 key individuals and their role during this time</a:t>
            </a:r>
          </a:p>
          <a:p>
            <a:pPr>
              <a:lnSpc>
                <a:spcPct val="150000"/>
              </a:lnSpc>
            </a:pPr>
            <a:r>
              <a:rPr lang="en-GB" sz="1600" dirty="0"/>
              <a:t>1.</a:t>
            </a:r>
          </a:p>
          <a:p>
            <a:pPr>
              <a:lnSpc>
                <a:spcPct val="150000"/>
              </a:lnSpc>
            </a:pPr>
            <a:r>
              <a:rPr lang="en-GB" sz="1600" dirty="0"/>
              <a:t>2.</a:t>
            </a:r>
          </a:p>
          <a:p>
            <a:pPr>
              <a:lnSpc>
                <a:spcPct val="150000"/>
              </a:lnSpc>
            </a:pPr>
            <a:r>
              <a:rPr lang="en-GB" sz="1600" dirty="0"/>
              <a:t>3.</a:t>
            </a:r>
          </a:p>
        </p:txBody>
      </p:sp>
      <p:sp>
        <p:nvSpPr>
          <p:cNvPr id="37" name="TextBox 36">
            <a:extLst>
              <a:ext uri="{FF2B5EF4-FFF2-40B4-BE49-F238E27FC236}">
                <a16:creationId xmlns:a16="http://schemas.microsoft.com/office/drawing/2014/main" id="{6C444D20-45D0-4036-9A7D-2FFB32FDEE89}"/>
              </a:ext>
            </a:extLst>
          </p:cNvPr>
          <p:cNvSpPr txBox="1"/>
          <p:nvPr/>
        </p:nvSpPr>
        <p:spPr>
          <a:xfrm>
            <a:off x="4632656" y="3452604"/>
            <a:ext cx="438275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a:t>‘The advances in surgery made in the years c1700–c1900 were more significant than advances in surgery made in the period c1900–present.’  How far do you agree?</a:t>
            </a:r>
            <a:endParaRPr lang="en-GB" sz="1200" dirty="0"/>
          </a:p>
        </p:txBody>
      </p:sp>
      <p:graphicFrame>
        <p:nvGraphicFramePr>
          <p:cNvPr id="2" name="Table 1"/>
          <p:cNvGraphicFramePr>
            <a:graphicFrameLocks noGrp="1"/>
          </p:cNvGraphicFramePr>
          <p:nvPr>
            <p:extLst>
              <p:ext uri="{D42A27DB-BD31-4B8C-83A1-F6EECF244321}">
                <p14:modId xmlns:p14="http://schemas.microsoft.com/office/powerpoint/2010/main" val="1603145650"/>
              </p:ext>
            </p:extLst>
          </p:nvPr>
        </p:nvGraphicFramePr>
        <p:xfrm>
          <a:off x="4873366" y="4115295"/>
          <a:ext cx="3936200" cy="1010920"/>
        </p:xfrm>
        <a:graphic>
          <a:graphicData uri="http://schemas.openxmlformats.org/drawingml/2006/table">
            <a:tbl>
              <a:tblPr firstRow="1" bandRow="1">
                <a:tableStyleId>{5C22544A-7EE6-4342-B048-85BDC9FD1C3A}</a:tableStyleId>
              </a:tblPr>
              <a:tblGrid>
                <a:gridCol w="1968100">
                  <a:extLst>
                    <a:ext uri="{9D8B030D-6E8A-4147-A177-3AD203B41FA5}">
                      <a16:colId xmlns:a16="http://schemas.microsoft.com/office/drawing/2014/main" val="2155641417"/>
                    </a:ext>
                  </a:extLst>
                </a:gridCol>
                <a:gridCol w="1968100">
                  <a:extLst>
                    <a:ext uri="{9D8B030D-6E8A-4147-A177-3AD203B41FA5}">
                      <a16:colId xmlns:a16="http://schemas.microsoft.com/office/drawing/2014/main" val="444467629"/>
                    </a:ext>
                  </a:extLst>
                </a:gridCol>
              </a:tblGrid>
              <a:tr h="370840">
                <a:tc>
                  <a:txBody>
                    <a:bodyPr/>
                    <a:lstStyle/>
                    <a:p>
                      <a:r>
                        <a:rPr lang="en-GB" sz="1200" dirty="0">
                          <a:solidFill>
                            <a:schemeClr val="tx1"/>
                          </a:solidFill>
                        </a:rPr>
                        <a:t>Yes, I agree evidence</a:t>
                      </a:r>
                    </a:p>
                  </a:txBody>
                  <a:tcPr>
                    <a:solidFill>
                      <a:schemeClr val="bg2"/>
                    </a:solidFill>
                  </a:tcPr>
                </a:tc>
                <a:tc>
                  <a:txBody>
                    <a:bodyPr/>
                    <a:lstStyle/>
                    <a:p>
                      <a:r>
                        <a:rPr lang="en-GB" sz="1200" dirty="0">
                          <a:solidFill>
                            <a:schemeClr val="tx1"/>
                          </a:solidFill>
                        </a:rPr>
                        <a:t>No I do not agree evidence</a:t>
                      </a:r>
                    </a:p>
                  </a:txBody>
                  <a:tcPr>
                    <a:solidFill>
                      <a:schemeClr val="bg2"/>
                    </a:solidFill>
                  </a:tcPr>
                </a:tc>
                <a:extLst>
                  <a:ext uri="{0D108BD9-81ED-4DB2-BD59-A6C34878D82A}">
                    <a16:rowId xmlns:a16="http://schemas.microsoft.com/office/drawing/2014/main" val="1761244738"/>
                  </a:ext>
                </a:extLst>
              </a:tr>
              <a:tr h="370840">
                <a:tc>
                  <a:txBody>
                    <a:bodyPr/>
                    <a:lstStyle/>
                    <a:p>
                      <a:endParaRPr lang="en-GB" dirty="0"/>
                    </a:p>
                    <a:p>
                      <a:endParaRPr lang="en-GB" dirty="0"/>
                    </a:p>
                  </a:txBody>
                  <a:tcPr>
                    <a:solidFill>
                      <a:schemeClr val="bg2"/>
                    </a:solidFill>
                  </a:tcPr>
                </a:tc>
                <a:tc>
                  <a:txBody>
                    <a:bodyPr/>
                    <a:lstStyle/>
                    <a:p>
                      <a:endParaRPr lang="en-GB" dirty="0"/>
                    </a:p>
                  </a:txBody>
                  <a:tcPr>
                    <a:solidFill>
                      <a:schemeClr val="bg2"/>
                    </a:solidFill>
                  </a:tcPr>
                </a:tc>
                <a:extLst>
                  <a:ext uri="{0D108BD9-81ED-4DB2-BD59-A6C34878D82A}">
                    <a16:rowId xmlns:a16="http://schemas.microsoft.com/office/drawing/2014/main" val="12848762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788046645"/>
              </p:ext>
            </p:extLst>
          </p:nvPr>
        </p:nvGraphicFramePr>
        <p:xfrm>
          <a:off x="4873366" y="5133829"/>
          <a:ext cx="3936200" cy="640080"/>
        </p:xfrm>
        <a:graphic>
          <a:graphicData uri="http://schemas.openxmlformats.org/drawingml/2006/table">
            <a:tbl>
              <a:tblPr firstRow="1" bandRow="1">
                <a:tableStyleId>{5C22544A-7EE6-4342-B048-85BDC9FD1C3A}</a:tableStyleId>
              </a:tblPr>
              <a:tblGrid>
                <a:gridCol w="1968100">
                  <a:extLst>
                    <a:ext uri="{9D8B030D-6E8A-4147-A177-3AD203B41FA5}">
                      <a16:colId xmlns:a16="http://schemas.microsoft.com/office/drawing/2014/main" val="4254708680"/>
                    </a:ext>
                  </a:extLst>
                </a:gridCol>
                <a:gridCol w="1968100">
                  <a:extLst>
                    <a:ext uri="{9D8B030D-6E8A-4147-A177-3AD203B41FA5}">
                      <a16:colId xmlns:a16="http://schemas.microsoft.com/office/drawing/2014/main" val="1333055300"/>
                    </a:ext>
                  </a:extLst>
                </a:gridCol>
              </a:tblGrid>
              <a:tr h="370840">
                <a:tc>
                  <a:txBody>
                    <a:bodyPr/>
                    <a:lstStyle/>
                    <a:p>
                      <a:endParaRPr lang="en-GB" dirty="0"/>
                    </a:p>
                    <a:p>
                      <a:endParaRPr lang="en-GB" dirty="0"/>
                    </a:p>
                  </a:txBody>
                  <a:tcPr>
                    <a:solidFill>
                      <a:schemeClr val="bg2"/>
                    </a:solidFill>
                  </a:tcPr>
                </a:tc>
                <a:tc>
                  <a:txBody>
                    <a:bodyPr/>
                    <a:lstStyle/>
                    <a:p>
                      <a:endParaRPr lang="en-GB" dirty="0"/>
                    </a:p>
                  </a:txBody>
                  <a:tcPr>
                    <a:solidFill>
                      <a:schemeClr val="bg2"/>
                    </a:solidFill>
                  </a:tcPr>
                </a:tc>
                <a:extLst>
                  <a:ext uri="{0D108BD9-81ED-4DB2-BD59-A6C34878D82A}">
                    <a16:rowId xmlns:a16="http://schemas.microsoft.com/office/drawing/2014/main" val="464926416"/>
                  </a:ext>
                </a:extLst>
              </a:tr>
            </a:tbl>
          </a:graphicData>
        </a:graphic>
      </p:graphicFrame>
    </p:spTree>
    <p:extLst>
      <p:ext uri="{BB962C8B-B14F-4D97-AF65-F5344CB8AC3E}">
        <p14:creationId xmlns:p14="http://schemas.microsoft.com/office/powerpoint/2010/main" val="1189305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390" y="136750"/>
            <a:ext cx="8969209" cy="319614"/>
          </a:xfrm>
          <a:prstGeom prst="rect">
            <a:avLst/>
          </a:prstGeom>
        </p:spPr>
        <p:txBody>
          <a:bodyPr vert="horz" wrap="square" lIns="0" tIns="11723" rIns="0" bIns="0" rtlCol="0" anchor="ctr">
            <a:spAutoFit/>
          </a:bodyPr>
          <a:lstStyle/>
          <a:p>
            <a:pPr marL="422627">
              <a:lnSpc>
                <a:spcPct val="100000"/>
              </a:lnSpc>
              <a:spcBef>
                <a:spcPts val="92"/>
              </a:spcBef>
            </a:pPr>
            <a:r>
              <a:rPr sz="2000" b="1" spc="-92" dirty="0">
                <a:latin typeface="+mn-lt"/>
              </a:rPr>
              <a:t>Knowledge</a:t>
            </a:r>
            <a:r>
              <a:rPr sz="2000" b="1" spc="-148" dirty="0">
                <a:latin typeface="+mn-lt"/>
              </a:rPr>
              <a:t> </a:t>
            </a:r>
            <a:r>
              <a:rPr sz="2000" b="1" spc="-92" dirty="0">
                <a:latin typeface="+mn-lt"/>
              </a:rPr>
              <a:t>Organiser</a:t>
            </a:r>
            <a:r>
              <a:rPr sz="2000" b="1" spc="-148" dirty="0">
                <a:latin typeface="+mn-lt"/>
              </a:rPr>
              <a:t> </a:t>
            </a:r>
            <a:r>
              <a:rPr sz="2000" b="1" spc="-102" dirty="0">
                <a:latin typeface="+mn-lt"/>
              </a:rPr>
              <a:t>-</a:t>
            </a:r>
            <a:r>
              <a:rPr sz="2000" b="1" spc="-120" dirty="0">
                <a:latin typeface="+mn-lt"/>
              </a:rPr>
              <a:t> </a:t>
            </a:r>
            <a:r>
              <a:rPr sz="2000" b="1" spc="-143" dirty="0">
                <a:latin typeface="+mn-lt"/>
              </a:rPr>
              <a:t>Topic</a:t>
            </a:r>
            <a:r>
              <a:rPr sz="2000" b="1" spc="-134" dirty="0">
                <a:latin typeface="+mn-lt"/>
              </a:rPr>
              <a:t> </a:t>
            </a:r>
            <a:r>
              <a:rPr sz="2000" b="1" spc="-152" dirty="0">
                <a:latin typeface="+mn-lt"/>
              </a:rPr>
              <a:t>:</a:t>
            </a:r>
            <a:r>
              <a:rPr sz="2000" b="1" spc="-115" dirty="0">
                <a:latin typeface="+mn-lt"/>
              </a:rPr>
              <a:t> </a:t>
            </a:r>
            <a:r>
              <a:rPr sz="2000" b="1" spc="-138" dirty="0">
                <a:latin typeface="+mn-lt"/>
              </a:rPr>
              <a:t>The</a:t>
            </a:r>
            <a:r>
              <a:rPr sz="2000" b="1" spc="-125" dirty="0">
                <a:latin typeface="+mn-lt"/>
              </a:rPr>
              <a:t> </a:t>
            </a:r>
            <a:r>
              <a:rPr sz="2000" b="1" spc="-83" dirty="0">
                <a:latin typeface="+mn-lt"/>
              </a:rPr>
              <a:t>British</a:t>
            </a:r>
            <a:r>
              <a:rPr sz="2000" b="1" spc="-138" dirty="0">
                <a:latin typeface="+mn-lt"/>
              </a:rPr>
              <a:t> </a:t>
            </a:r>
            <a:r>
              <a:rPr sz="2000" b="1" spc="-102" dirty="0">
                <a:latin typeface="+mn-lt"/>
              </a:rPr>
              <a:t>Sector</a:t>
            </a:r>
            <a:r>
              <a:rPr sz="2000" b="1" spc="-143" dirty="0">
                <a:latin typeface="+mn-lt"/>
              </a:rPr>
              <a:t> </a:t>
            </a:r>
            <a:r>
              <a:rPr sz="2000" b="1" spc="-69" dirty="0">
                <a:latin typeface="+mn-lt"/>
              </a:rPr>
              <a:t>on</a:t>
            </a:r>
            <a:r>
              <a:rPr sz="2000" b="1" spc="-120" dirty="0">
                <a:latin typeface="+mn-lt"/>
              </a:rPr>
              <a:t> </a:t>
            </a:r>
            <a:r>
              <a:rPr sz="2000" b="1" spc="-102" dirty="0">
                <a:latin typeface="+mn-lt"/>
              </a:rPr>
              <a:t>the</a:t>
            </a:r>
            <a:r>
              <a:rPr sz="2000" b="1" spc="-134" dirty="0">
                <a:latin typeface="+mn-lt"/>
              </a:rPr>
              <a:t> </a:t>
            </a:r>
            <a:r>
              <a:rPr sz="2000" b="1" spc="-97" dirty="0">
                <a:latin typeface="+mn-lt"/>
              </a:rPr>
              <a:t>Western</a:t>
            </a:r>
            <a:r>
              <a:rPr sz="2000" b="1" spc="-143" dirty="0">
                <a:latin typeface="+mn-lt"/>
              </a:rPr>
              <a:t> </a:t>
            </a:r>
            <a:r>
              <a:rPr sz="2000" b="1" spc="-129" dirty="0">
                <a:latin typeface="+mn-lt"/>
              </a:rPr>
              <a:t>Front,</a:t>
            </a:r>
            <a:r>
              <a:rPr sz="2000" b="1" spc="-143" dirty="0">
                <a:latin typeface="+mn-lt"/>
              </a:rPr>
              <a:t> </a:t>
            </a:r>
            <a:r>
              <a:rPr sz="2000" b="1" spc="-129" dirty="0">
                <a:latin typeface="+mn-lt"/>
              </a:rPr>
              <a:t>1914-18</a:t>
            </a:r>
          </a:p>
        </p:txBody>
      </p:sp>
      <p:graphicFrame>
        <p:nvGraphicFramePr>
          <p:cNvPr id="3" name="object 3"/>
          <p:cNvGraphicFramePr>
            <a:graphicFrameLocks noGrp="1"/>
          </p:cNvGraphicFramePr>
          <p:nvPr>
            <p:extLst>
              <p:ext uri="{D42A27DB-BD31-4B8C-83A1-F6EECF244321}">
                <p14:modId xmlns:p14="http://schemas.microsoft.com/office/powerpoint/2010/main" val="3305037588"/>
              </p:ext>
            </p:extLst>
          </p:nvPr>
        </p:nvGraphicFramePr>
        <p:xfrm>
          <a:off x="4566139" y="835034"/>
          <a:ext cx="4442460" cy="5612819"/>
        </p:xfrm>
        <a:graphic>
          <a:graphicData uri="http://schemas.openxmlformats.org/drawingml/2006/table">
            <a:tbl>
              <a:tblPr firstRow="1" bandRow="1">
                <a:tableStyleId>{2D5ABB26-0587-4C30-8999-92F81FD0307C}</a:tableStyleId>
              </a:tblPr>
              <a:tblGrid>
                <a:gridCol w="315937">
                  <a:extLst>
                    <a:ext uri="{9D8B030D-6E8A-4147-A177-3AD203B41FA5}">
                      <a16:colId xmlns:a16="http://schemas.microsoft.com/office/drawing/2014/main" val="20000"/>
                    </a:ext>
                  </a:extLst>
                </a:gridCol>
                <a:gridCol w="1061524">
                  <a:extLst>
                    <a:ext uri="{9D8B030D-6E8A-4147-A177-3AD203B41FA5}">
                      <a16:colId xmlns:a16="http://schemas.microsoft.com/office/drawing/2014/main" val="20001"/>
                    </a:ext>
                  </a:extLst>
                </a:gridCol>
                <a:gridCol w="3064999">
                  <a:extLst>
                    <a:ext uri="{9D8B030D-6E8A-4147-A177-3AD203B41FA5}">
                      <a16:colId xmlns:a16="http://schemas.microsoft.com/office/drawing/2014/main" val="20002"/>
                    </a:ext>
                  </a:extLst>
                </a:gridCol>
              </a:tblGrid>
              <a:tr h="393308">
                <a:tc>
                  <a:txBody>
                    <a:bodyPr/>
                    <a:lstStyle/>
                    <a:p>
                      <a:pPr marL="98425">
                        <a:lnSpc>
                          <a:spcPct val="100000"/>
                        </a:lnSpc>
                        <a:spcBef>
                          <a:spcPts val="295"/>
                        </a:spcBef>
                      </a:pPr>
                      <a:r>
                        <a:rPr sz="1000" b="1" spc="-85" dirty="0">
                          <a:latin typeface="Trebuchet MS"/>
                          <a:cs typeface="Trebuchet MS"/>
                        </a:rPr>
                        <a:t>18</a:t>
                      </a:r>
                      <a:endParaRPr sz="1000">
                        <a:latin typeface="Trebuchet MS"/>
                        <a:cs typeface="Trebuchet MS"/>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295"/>
                        </a:spcBef>
                      </a:pPr>
                      <a:r>
                        <a:rPr sz="1000" spc="-40" dirty="0">
                          <a:latin typeface="Arial"/>
                          <a:cs typeface="Arial"/>
                        </a:rPr>
                        <a:t>Terrain</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9060" marR="349250">
                        <a:lnSpc>
                          <a:spcPct val="100000"/>
                        </a:lnSpc>
                        <a:spcBef>
                          <a:spcPts val="295"/>
                        </a:spcBef>
                      </a:pPr>
                      <a:r>
                        <a:rPr sz="1000" spc="-80" dirty="0">
                          <a:latin typeface="Arial"/>
                          <a:cs typeface="Arial"/>
                        </a:rPr>
                        <a:t>The</a:t>
                      </a:r>
                      <a:r>
                        <a:rPr sz="1000" spc="-70" dirty="0">
                          <a:latin typeface="Arial"/>
                          <a:cs typeface="Arial"/>
                        </a:rPr>
                        <a:t> </a:t>
                      </a:r>
                      <a:r>
                        <a:rPr sz="1000" spc="-25" dirty="0">
                          <a:latin typeface="Arial"/>
                          <a:cs typeface="Arial"/>
                        </a:rPr>
                        <a:t>type</a:t>
                      </a:r>
                      <a:r>
                        <a:rPr sz="1000" spc="-60" dirty="0">
                          <a:latin typeface="Arial"/>
                          <a:cs typeface="Arial"/>
                        </a:rPr>
                        <a:t> </a:t>
                      </a:r>
                      <a:r>
                        <a:rPr sz="1000" dirty="0">
                          <a:latin typeface="Arial"/>
                          <a:cs typeface="Arial"/>
                        </a:rPr>
                        <a:t>of</a:t>
                      </a:r>
                      <a:r>
                        <a:rPr sz="1000" spc="-70" dirty="0">
                          <a:latin typeface="Arial"/>
                          <a:cs typeface="Arial"/>
                        </a:rPr>
                        <a:t> </a:t>
                      </a:r>
                      <a:r>
                        <a:rPr sz="1000" spc="-40" dirty="0">
                          <a:latin typeface="Arial"/>
                          <a:cs typeface="Arial"/>
                        </a:rPr>
                        <a:t>ground</a:t>
                      </a:r>
                      <a:r>
                        <a:rPr sz="1000" spc="-85" dirty="0">
                          <a:latin typeface="Arial"/>
                          <a:cs typeface="Arial"/>
                        </a:rPr>
                        <a:t> </a:t>
                      </a:r>
                      <a:r>
                        <a:rPr sz="1000" spc="-65" dirty="0">
                          <a:latin typeface="Arial"/>
                          <a:cs typeface="Arial"/>
                        </a:rPr>
                        <a:t>–</a:t>
                      </a:r>
                      <a:r>
                        <a:rPr sz="1000" spc="-50" dirty="0">
                          <a:latin typeface="Arial"/>
                          <a:cs typeface="Arial"/>
                        </a:rPr>
                        <a:t> </a:t>
                      </a:r>
                      <a:r>
                        <a:rPr sz="1000" spc="-70" dirty="0">
                          <a:latin typeface="Arial"/>
                          <a:cs typeface="Arial"/>
                        </a:rPr>
                        <a:t>was</a:t>
                      </a:r>
                      <a:r>
                        <a:rPr sz="1000" spc="-80" dirty="0">
                          <a:latin typeface="Arial"/>
                          <a:cs typeface="Arial"/>
                        </a:rPr>
                        <a:t> </a:t>
                      </a:r>
                      <a:r>
                        <a:rPr sz="1000" spc="35" dirty="0">
                          <a:latin typeface="Arial"/>
                          <a:cs typeface="Arial"/>
                        </a:rPr>
                        <a:t>it</a:t>
                      </a:r>
                      <a:r>
                        <a:rPr sz="1000" spc="-65" dirty="0">
                          <a:latin typeface="Arial"/>
                          <a:cs typeface="Arial"/>
                        </a:rPr>
                        <a:t> </a:t>
                      </a:r>
                      <a:r>
                        <a:rPr sz="1000" spc="-20" dirty="0">
                          <a:latin typeface="Arial"/>
                          <a:cs typeface="Arial"/>
                        </a:rPr>
                        <a:t>hilly,</a:t>
                      </a:r>
                      <a:r>
                        <a:rPr sz="1000" spc="-65" dirty="0">
                          <a:latin typeface="Arial"/>
                          <a:cs typeface="Arial"/>
                        </a:rPr>
                        <a:t> </a:t>
                      </a:r>
                      <a:r>
                        <a:rPr sz="1000" spc="-40" dirty="0">
                          <a:latin typeface="Arial"/>
                          <a:cs typeface="Arial"/>
                        </a:rPr>
                        <a:t>muddy,</a:t>
                      </a:r>
                      <a:r>
                        <a:rPr sz="1000" spc="-80" dirty="0">
                          <a:latin typeface="Arial"/>
                          <a:cs typeface="Arial"/>
                        </a:rPr>
                        <a:t> </a:t>
                      </a:r>
                      <a:r>
                        <a:rPr sz="1000" spc="-5" dirty="0">
                          <a:latin typeface="Arial"/>
                          <a:cs typeface="Arial"/>
                        </a:rPr>
                        <a:t>flat,</a:t>
                      </a:r>
                      <a:r>
                        <a:rPr sz="1000" spc="-60" dirty="0">
                          <a:latin typeface="Arial"/>
                          <a:cs typeface="Arial"/>
                        </a:rPr>
                        <a:t> </a:t>
                      </a:r>
                      <a:r>
                        <a:rPr sz="1000" spc="-80" dirty="0">
                          <a:latin typeface="Arial"/>
                          <a:cs typeface="Arial"/>
                        </a:rPr>
                        <a:t>easy</a:t>
                      </a:r>
                      <a:r>
                        <a:rPr sz="1000" spc="-75" dirty="0">
                          <a:latin typeface="Arial"/>
                          <a:cs typeface="Arial"/>
                        </a:rPr>
                        <a:t> </a:t>
                      </a:r>
                      <a:r>
                        <a:rPr sz="1000" spc="15" dirty="0">
                          <a:latin typeface="Arial"/>
                          <a:cs typeface="Arial"/>
                        </a:rPr>
                        <a:t>to  </a:t>
                      </a:r>
                      <a:r>
                        <a:rPr sz="1000" spc="-35" dirty="0">
                          <a:latin typeface="Arial"/>
                          <a:cs typeface="Arial"/>
                        </a:rPr>
                        <a:t>walk </a:t>
                      </a:r>
                      <a:r>
                        <a:rPr sz="1000" spc="-55" dirty="0">
                          <a:latin typeface="Arial"/>
                          <a:cs typeface="Arial"/>
                        </a:rPr>
                        <a:t>and </a:t>
                      </a:r>
                      <a:r>
                        <a:rPr sz="1000" spc="-20" dirty="0">
                          <a:latin typeface="Arial"/>
                          <a:cs typeface="Arial"/>
                        </a:rPr>
                        <a:t>run</a:t>
                      </a:r>
                      <a:r>
                        <a:rPr sz="1000" spc="-110" dirty="0">
                          <a:latin typeface="Arial"/>
                          <a:cs typeface="Arial"/>
                        </a:rPr>
                        <a:t> </a:t>
                      </a:r>
                      <a:r>
                        <a:rPr sz="1000" spc="-55" dirty="0">
                          <a:latin typeface="Arial"/>
                          <a:cs typeface="Arial"/>
                        </a:rPr>
                        <a:t>on?</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393895">
                <a:tc>
                  <a:txBody>
                    <a:bodyPr/>
                    <a:lstStyle/>
                    <a:p>
                      <a:pPr marL="98425">
                        <a:lnSpc>
                          <a:spcPct val="100000"/>
                        </a:lnSpc>
                        <a:spcBef>
                          <a:spcPts val="290"/>
                        </a:spcBef>
                      </a:pPr>
                      <a:r>
                        <a:rPr sz="1000" b="1" spc="-85" dirty="0">
                          <a:latin typeface="Trebuchet MS"/>
                          <a:cs typeface="Trebuchet MS"/>
                        </a:rPr>
                        <a:t>19</a:t>
                      </a:r>
                      <a:endParaRPr sz="1000">
                        <a:latin typeface="Trebuchet MS"/>
                        <a:cs typeface="Trebuchet MS"/>
                      </a:endParaRPr>
                    </a:p>
                  </a:txBody>
                  <a:tcPr marL="0" marR="0" marT="33997"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367665">
                        <a:lnSpc>
                          <a:spcPct val="100000"/>
                        </a:lnSpc>
                        <a:spcBef>
                          <a:spcPts val="290"/>
                        </a:spcBef>
                      </a:pPr>
                      <a:r>
                        <a:rPr sz="1000" spc="-35" dirty="0">
                          <a:latin typeface="Arial"/>
                          <a:cs typeface="Arial"/>
                        </a:rPr>
                        <a:t>Front</a:t>
                      </a:r>
                      <a:r>
                        <a:rPr sz="1000" spc="-140" dirty="0">
                          <a:latin typeface="Arial"/>
                          <a:cs typeface="Arial"/>
                        </a:rPr>
                        <a:t> </a:t>
                      </a:r>
                      <a:r>
                        <a:rPr sz="1000" spc="-25" dirty="0">
                          <a:latin typeface="Arial"/>
                          <a:cs typeface="Arial"/>
                        </a:rPr>
                        <a:t>line  </a:t>
                      </a:r>
                      <a:r>
                        <a:rPr sz="1000" spc="-60" dirty="0">
                          <a:latin typeface="Arial"/>
                          <a:cs typeface="Arial"/>
                        </a:rPr>
                        <a:t>Trench</a:t>
                      </a:r>
                      <a:endParaRPr sz="1000">
                        <a:latin typeface="Arial"/>
                        <a:cs typeface="Arial"/>
                      </a:endParaRPr>
                    </a:p>
                  </a:txBody>
                  <a:tcPr marL="0" marR="0" marT="33997"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9060">
                        <a:lnSpc>
                          <a:spcPct val="100000"/>
                        </a:lnSpc>
                        <a:spcBef>
                          <a:spcPts val="290"/>
                        </a:spcBef>
                      </a:pPr>
                      <a:r>
                        <a:rPr sz="1000" spc="-80" dirty="0">
                          <a:latin typeface="Arial"/>
                          <a:cs typeface="Arial"/>
                        </a:rPr>
                        <a:t>The</a:t>
                      </a:r>
                      <a:r>
                        <a:rPr sz="1000" spc="-75" dirty="0">
                          <a:latin typeface="Arial"/>
                          <a:cs typeface="Arial"/>
                        </a:rPr>
                        <a:t> </a:t>
                      </a:r>
                      <a:r>
                        <a:rPr sz="1000" spc="-15" dirty="0">
                          <a:latin typeface="Arial"/>
                          <a:cs typeface="Arial"/>
                        </a:rPr>
                        <a:t>firing</a:t>
                      </a:r>
                      <a:r>
                        <a:rPr sz="1000" spc="-65" dirty="0">
                          <a:latin typeface="Arial"/>
                          <a:cs typeface="Arial"/>
                        </a:rPr>
                        <a:t> </a:t>
                      </a:r>
                      <a:r>
                        <a:rPr sz="1000" spc="-25" dirty="0">
                          <a:latin typeface="Arial"/>
                          <a:cs typeface="Arial"/>
                        </a:rPr>
                        <a:t>line</a:t>
                      </a:r>
                      <a:r>
                        <a:rPr sz="1000" spc="-60" dirty="0">
                          <a:latin typeface="Arial"/>
                          <a:cs typeface="Arial"/>
                        </a:rPr>
                        <a:t> </a:t>
                      </a:r>
                      <a:r>
                        <a:rPr sz="1000" spc="-25" dirty="0">
                          <a:latin typeface="Arial"/>
                          <a:cs typeface="Arial"/>
                        </a:rPr>
                        <a:t>–the</a:t>
                      </a:r>
                      <a:r>
                        <a:rPr sz="1000" spc="-65" dirty="0">
                          <a:latin typeface="Arial"/>
                          <a:cs typeface="Arial"/>
                        </a:rPr>
                        <a:t> </a:t>
                      </a:r>
                      <a:r>
                        <a:rPr sz="1000" spc="-25" dirty="0">
                          <a:latin typeface="Arial"/>
                          <a:cs typeface="Arial"/>
                        </a:rPr>
                        <a:t>trench</a:t>
                      </a:r>
                      <a:r>
                        <a:rPr sz="1000" spc="-85" dirty="0">
                          <a:latin typeface="Arial"/>
                          <a:cs typeface="Arial"/>
                        </a:rPr>
                        <a:t> </a:t>
                      </a:r>
                      <a:r>
                        <a:rPr sz="1000" spc="-40" dirty="0">
                          <a:latin typeface="Arial"/>
                          <a:cs typeface="Arial"/>
                        </a:rPr>
                        <a:t>nearest</a:t>
                      </a:r>
                      <a:r>
                        <a:rPr sz="1000" spc="-75" dirty="0">
                          <a:latin typeface="Arial"/>
                          <a:cs typeface="Arial"/>
                        </a:rPr>
                        <a:t> </a:t>
                      </a:r>
                      <a:r>
                        <a:rPr sz="1000" spc="-10" dirty="0">
                          <a:latin typeface="Arial"/>
                          <a:cs typeface="Arial"/>
                        </a:rPr>
                        <a:t>the</a:t>
                      </a:r>
                      <a:r>
                        <a:rPr sz="1000" spc="-70" dirty="0">
                          <a:latin typeface="Arial"/>
                          <a:cs typeface="Arial"/>
                        </a:rPr>
                        <a:t> </a:t>
                      </a:r>
                      <a:r>
                        <a:rPr sz="1000" spc="-45" dirty="0">
                          <a:latin typeface="Arial"/>
                          <a:cs typeface="Arial"/>
                        </a:rPr>
                        <a:t>enemy.</a:t>
                      </a:r>
                      <a:endParaRPr sz="1000">
                        <a:latin typeface="Arial"/>
                        <a:cs typeface="Arial"/>
                      </a:endParaRPr>
                    </a:p>
                  </a:txBody>
                  <a:tcPr marL="0" marR="0" marT="33997"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96644">
                <a:tc>
                  <a:txBody>
                    <a:bodyPr/>
                    <a:lstStyle/>
                    <a:p>
                      <a:pPr marL="98425">
                        <a:lnSpc>
                          <a:spcPct val="100000"/>
                        </a:lnSpc>
                        <a:spcBef>
                          <a:spcPts val="290"/>
                        </a:spcBef>
                      </a:pPr>
                      <a:r>
                        <a:rPr sz="1000" b="1" spc="-85" dirty="0">
                          <a:latin typeface="Trebuchet MS"/>
                          <a:cs typeface="Trebuchet MS"/>
                        </a:rPr>
                        <a:t>20</a:t>
                      </a:r>
                      <a:endParaRPr sz="1000">
                        <a:latin typeface="Trebuchet MS"/>
                        <a:cs typeface="Trebuchet MS"/>
                      </a:endParaRPr>
                    </a:p>
                  </a:txBody>
                  <a:tcPr marL="0" marR="0" marT="33997"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81915">
                        <a:lnSpc>
                          <a:spcPct val="100000"/>
                        </a:lnSpc>
                        <a:spcBef>
                          <a:spcPts val="290"/>
                        </a:spcBef>
                      </a:pPr>
                      <a:r>
                        <a:rPr sz="1000" spc="-5" dirty="0">
                          <a:latin typeface="Arial"/>
                          <a:cs typeface="Arial"/>
                        </a:rPr>
                        <a:t>C</a:t>
                      </a:r>
                      <a:r>
                        <a:rPr sz="1000" dirty="0">
                          <a:latin typeface="Arial"/>
                          <a:cs typeface="Arial"/>
                        </a:rPr>
                        <a:t>omm</a:t>
                      </a:r>
                      <a:r>
                        <a:rPr sz="1000" spc="-5" dirty="0">
                          <a:latin typeface="Arial"/>
                          <a:cs typeface="Arial"/>
                        </a:rPr>
                        <a:t>un</a:t>
                      </a:r>
                      <a:r>
                        <a:rPr sz="1000" spc="-15" dirty="0">
                          <a:latin typeface="Arial"/>
                          <a:cs typeface="Arial"/>
                        </a:rPr>
                        <a:t>i</a:t>
                      </a:r>
                      <a:r>
                        <a:rPr sz="1000" dirty="0">
                          <a:latin typeface="Arial"/>
                          <a:cs typeface="Arial"/>
                        </a:rPr>
                        <a:t>ca</a:t>
                      </a:r>
                      <a:r>
                        <a:rPr sz="1000" spc="-10" dirty="0">
                          <a:latin typeface="Arial"/>
                          <a:cs typeface="Arial"/>
                        </a:rPr>
                        <a:t>t</a:t>
                      </a:r>
                      <a:r>
                        <a:rPr sz="1000" dirty="0">
                          <a:latin typeface="Arial"/>
                          <a:cs typeface="Arial"/>
                        </a:rPr>
                        <a:t>io</a:t>
                      </a:r>
                      <a:r>
                        <a:rPr sz="1000" spc="-35" dirty="0">
                          <a:latin typeface="Arial"/>
                          <a:cs typeface="Arial"/>
                        </a:rPr>
                        <a:t>n</a:t>
                      </a:r>
                      <a:r>
                        <a:rPr sz="1000" spc="-70" dirty="0">
                          <a:latin typeface="Arial"/>
                          <a:cs typeface="Arial"/>
                        </a:rPr>
                        <a:t> </a:t>
                      </a:r>
                      <a:r>
                        <a:rPr sz="1000" spc="-55" dirty="0">
                          <a:latin typeface="Arial"/>
                          <a:cs typeface="Arial"/>
                        </a:rPr>
                        <a:t>Trench</a:t>
                      </a:r>
                      <a:endParaRPr sz="1000" dirty="0">
                        <a:latin typeface="Arial"/>
                        <a:cs typeface="Arial"/>
                      </a:endParaRPr>
                    </a:p>
                  </a:txBody>
                  <a:tcPr marL="0" marR="0" marT="33997"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9060" marR="371475">
                        <a:lnSpc>
                          <a:spcPct val="100000"/>
                        </a:lnSpc>
                        <a:spcBef>
                          <a:spcPts val="290"/>
                        </a:spcBef>
                      </a:pPr>
                      <a:r>
                        <a:rPr sz="1000" spc="-55" dirty="0">
                          <a:latin typeface="Arial"/>
                          <a:cs typeface="Arial"/>
                        </a:rPr>
                        <a:t>Linked</a:t>
                      </a:r>
                      <a:r>
                        <a:rPr sz="1000" spc="-70" dirty="0">
                          <a:latin typeface="Arial"/>
                          <a:cs typeface="Arial"/>
                        </a:rPr>
                        <a:t> </a:t>
                      </a:r>
                      <a:r>
                        <a:rPr sz="1000" spc="-10" dirty="0">
                          <a:latin typeface="Arial"/>
                          <a:cs typeface="Arial"/>
                        </a:rPr>
                        <a:t>the</a:t>
                      </a:r>
                      <a:r>
                        <a:rPr sz="1000" spc="-80" dirty="0">
                          <a:latin typeface="Arial"/>
                          <a:cs typeface="Arial"/>
                        </a:rPr>
                        <a:t> </a:t>
                      </a:r>
                      <a:r>
                        <a:rPr sz="1000" spc="-15" dirty="0">
                          <a:latin typeface="Arial"/>
                          <a:cs typeface="Arial"/>
                        </a:rPr>
                        <a:t>firing</a:t>
                      </a:r>
                      <a:r>
                        <a:rPr sz="1000" spc="-65" dirty="0">
                          <a:latin typeface="Arial"/>
                          <a:cs typeface="Arial"/>
                        </a:rPr>
                        <a:t> </a:t>
                      </a:r>
                      <a:r>
                        <a:rPr sz="1000" spc="-25" dirty="0">
                          <a:latin typeface="Arial"/>
                          <a:cs typeface="Arial"/>
                        </a:rPr>
                        <a:t>line</a:t>
                      </a:r>
                      <a:r>
                        <a:rPr sz="1000" spc="-60" dirty="0">
                          <a:latin typeface="Arial"/>
                          <a:cs typeface="Arial"/>
                        </a:rPr>
                        <a:t> </a:t>
                      </a:r>
                      <a:r>
                        <a:rPr sz="1000" spc="5" dirty="0">
                          <a:latin typeface="Arial"/>
                          <a:cs typeface="Arial"/>
                        </a:rPr>
                        <a:t>with</a:t>
                      </a:r>
                      <a:r>
                        <a:rPr sz="1000" spc="-70" dirty="0">
                          <a:latin typeface="Arial"/>
                          <a:cs typeface="Arial"/>
                        </a:rPr>
                        <a:t> </a:t>
                      </a:r>
                      <a:r>
                        <a:rPr sz="1000" spc="-10" dirty="0">
                          <a:latin typeface="Arial"/>
                          <a:cs typeface="Arial"/>
                        </a:rPr>
                        <a:t>the</a:t>
                      </a:r>
                      <a:r>
                        <a:rPr sz="1000" spc="-80" dirty="0">
                          <a:latin typeface="Arial"/>
                          <a:cs typeface="Arial"/>
                        </a:rPr>
                        <a:t> </a:t>
                      </a:r>
                      <a:r>
                        <a:rPr sz="1000" spc="-50" dirty="0">
                          <a:latin typeface="Arial"/>
                          <a:cs typeface="Arial"/>
                        </a:rPr>
                        <a:t>command</a:t>
                      </a:r>
                      <a:r>
                        <a:rPr sz="1000" spc="-95" dirty="0">
                          <a:latin typeface="Arial"/>
                          <a:cs typeface="Arial"/>
                        </a:rPr>
                        <a:t> </a:t>
                      </a:r>
                      <a:r>
                        <a:rPr sz="1000" spc="-30" dirty="0">
                          <a:latin typeface="Arial"/>
                          <a:cs typeface="Arial"/>
                        </a:rPr>
                        <a:t>support</a:t>
                      </a:r>
                      <a:r>
                        <a:rPr sz="1000" spc="-85" dirty="0">
                          <a:latin typeface="Arial"/>
                          <a:cs typeface="Arial"/>
                        </a:rPr>
                        <a:t> </a:t>
                      </a:r>
                      <a:r>
                        <a:rPr sz="1000" spc="-55" dirty="0">
                          <a:latin typeface="Arial"/>
                          <a:cs typeface="Arial"/>
                        </a:rPr>
                        <a:t>and  </a:t>
                      </a:r>
                      <a:r>
                        <a:rPr sz="1000" spc="-50" dirty="0">
                          <a:latin typeface="Arial"/>
                          <a:cs typeface="Arial"/>
                        </a:rPr>
                        <a:t>reserve</a:t>
                      </a:r>
                      <a:r>
                        <a:rPr sz="1000" spc="-70" dirty="0">
                          <a:latin typeface="Arial"/>
                          <a:cs typeface="Arial"/>
                        </a:rPr>
                        <a:t> </a:t>
                      </a:r>
                      <a:r>
                        <a:rPr sz="1000" spc="-25" dirty="0">
                          <a:latin typeface="Arial"/>
                          <a:cs typeface="Arial"/>
                        </a:rPr>
                        <a:t>trench.</a:t>
                      </a:r>
                      <a:endParaRPr sz="1000" dirty="0">
                        <a:latin typeface="Arial"/>
                        <a:cs typeface="Arial"/>
                      </a:endParaRPr>
                    </a:p>
                  </a:txBody>
                  <a:tcPr marL="0" marR="0" marT="33997"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93895">
                <a:tc>
                  <a:txBody>
                    <a:bodyPr/>
                    <a:lstStyle/>
                    <a:p>
                      <a:pPr marL="98425">
                        <a:lnSpc>
                          <a:spcPct val="100000"/>
                        </a:lnSpc>
                        <a:spcBef>
                          <a:spcPts val="295"/>
                        </a:spcBef>
                      </a:pPr>
                      <a:r>
                        <a:rPr sz="1000" b="1" spc="-85" dirty="0">
                          <a:latin typeface="Trebuchet MS"/>
                          <a:cs typeface="Trebuchet MS"/>
                        </a:rPr>
                        <a:t>21</a:t>
                      </a:r>
                      <a:endParaRPr sz="1000">
                        <a:latin typeface="Trebuchet MS"/>
                        <a:cs typeface="Trebuchet MS"/>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365760">
                        <a:lnSpc>
                          <a:spcPct val="100000"/>
                        </a:lnSpc>
                        <a:spcBef>
                          <a:spcPts val="295"/>
                        </a:spcBef>
                      </a:pPr>
                      <a:r>
                        <a:rPr sz="1000" spc="-60" dirty="0">
                          <a:latin typeface="Arial"/>
                          <a:cs typeface="Arial"/>
                        </a:rPr>
                        <a:t>No</a:t>
                      </a:r>
                      <a:r>
                        <a:rPr sz="1000" spc="-130" dirty="0">
                          <a:latin typeface="Arial"/>
                          <a:cs typeface="Arial"/>
                        </a:rPr>
                        <a:t> </a:t>
                      </a:r>
                      <a:r>
                        <a:rPr sz="1000" spc="-40" dirty="0">
                          <a:latin typeface="Arial"/>
                          <a:cs typeface="Arial"/>
                        </a:rPr>
                        <a:t>Man’s  </a:t>
                      </a:r>
                      <a:r>
                        <a:rPr sz="1000" spc="-75" dirty="0">
                          <a:latin typeface="Arial"/>
                          <a:cs typeface="Arial"/>
                        </a:rPr>
                        <a:t>Land</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9060" marR="210185">
                        <a:lnSpc>
                          <a:spcPct val="100000"/>
                        </a:lnSpc>
                        <a:spcBef>
                          <a:spcPts val="295"/>
                        </a:spcBef>
                      </a:pPr>
                      <a:r>
                        <a:rPr sz="1000" spc="-60" dirty="0">
                          <a:latin typeface="Arial"/>
                          <a:cs typeface="Arial"/>
                        </a:rPr>
                        <a:t>Area </a:t>
                      </a:r>
                      <a:r>
                        <a:rPr sz="1000" spc="-30" dirty="0">
                          <a:latin typeface="Arial"/>
                          <a:cs typeface="Arial"/>
                        </a:rPr>
                        <a:t>between</a:t>
                      </a:r>
                      <a:r>
                        <a:rPr sz="1000" spc="-80" dirty="0">
                          <a:latin typeface="Arial"/>
                          <a:cs typeface="Arial"/>
                        </a:rPr>
                        <a:t> </a:t>
                      </a:r>
                      <a:r>
                        <a:rPr sz="1000" spc="-10" dirty="0">
                          <a:latin typeface="Arial"/>
                          <a:cs typeface="Arial"/>
                        </a:rPr>
                        <a:t>the</a:t>
                      </a:r>
                      <a:r>
                        <a:rPr sz="1000" spc="-70" dirty="0">
                          <a:latin typeface="Arial"/>
                          <a:cs typeface="Arial"/>
                        </a:rPr>
                        <a:t> </a:t>
                      </a:r>
                      <a:r>
                        <a:rPr sz="1000" spc="-50" dirty="0">
                          <a:latin typeface="Arial"/>
                          <a:cs typeface="Arial"/>
                        </a:rPr>
                        <a:t>enemy</a:t>
                      </a:r>
                      <a:r>
                        <a:rPr sz="1000" spc="-75" dirty="0">
                          <a:latin typeface="Arial"/>
                          <a:cs typeface="Arial"/>
                        </a:rPr>
                        <a:t> </a:t>
                      </a:r>
                      <a:r>
                        <a:rPr sz="1000" spc="5" dirty="0">
                          <a:latin typeface="Arial"/>
                          <a:cs typeface="Arial"/>
                        </a:rPr>
                        <a:t>front</a:t>
                      </a:r>
                      <a:r>
                        <a:rPr sz="1000" spc="-75" dirty="0">
                          <a:latin typeface="Arial"/>
                          <a:cs typeface="Arial"/>
                        </a:rPr>
                        <a:t> </a:t>
                      </a:r>
                      <a:r>
                        <a:rPr sz="1000" spc="-25" dirty="0">
                          <a:latin typeface="Arial"/>
                          <a:cs typeface="Arial"/>
                        </a:rPr>
                        <a:t>line</a:t>
                      </a:r>
                      <a:r>
                        <a:rPr sz="1000" spc="-70" dirty="0">
                          <a:latin typeface="Arial"/>
                          <a:cs typeface="Arial"/>
                        </a:rPr>
                        <a:t> </a:t>
                      </a:r>
                      <a:r>
                        <a:rPr sz="1000" spc="-40" dirty="0">
                          <a:latin typeface="Arial"/>
                          <a:cs typeface="Arial"/>
                        </a:rPr>
                        <a:t>trenches</a:t>
                      </a:r>
                      <a:r>
                        <a:rPr sz="1000" spc="-80" dirty="0">
                          <a:latin typeface="Arial"/>
                          <a:cs typeface="Arial"/>
                        </a:rPr>
                        <a:t> </a:t>
                      </a:r>
                      <a:r>
                        <a:rPr sz="1000" spc="-30" dirty="0">
                          <a:latin typeface="Arial"/>
                          <a:cs typeface="Arial"/>
                        </a:rPr>
                        <a:t>where</a:t>
                      </a:r>
                      <a:r>
                        <a:rPr sz="1000" spc="-65" dirty="0">
                          <a:latin typeface="Arial"/>
                          <a:cs typeface="Arial"/>
                        </a:rPr>
                        <a:t> </a:t>
                      </a:r>
                      <a:r>
                        <a:rPr sz="1000" spc="-10" dirty="0">
                          <a:latin typeface="Arial"/>
                          <a:cs typeface="Arial"/>
                        </a:rPr>
                        <a:t>the  </a:t>
                      </a:r>
                      <a:r>
                        <a:rPr sz="1000" spc="-25" dirty="0">
                          <a:latin typeface="Arial"/>
                          <a:cs typeface="Arial"/>
                        </a:rPr>
                        <a:t>fighting </a:t>
                      </a:r>
                      <a:r>
                        <a:rPr sz="1000" spc="-10" dirty="0">
                          <a:latin typeface="Arial"/>
                          <a:cs typeface="Arial"/>
                        </a:rPr>
                        <a:t>took</a:t>
                      </a:r>
                      <a:r>
                        <a:rPr sz="1000" spc="-155" dirty="0">
                          <a:latin typeface="Arial"/>
                          <a:cs typeface="Arial"/>
                        </a:rPr>
                        <a:t> </a:t>
                      </a:r>
                      <a:r>
                        <a:rPr sz="1000" spc="-50" dirty="0">
                          <a:latin typeface="Arial"/>
                          <a:cs typeface="Arial"/>
                        </a:rPr>
                        <a:t>place.</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93895">
                <a:tc>
                  <a:txBody>
                    <a:bodyPr/>
                    <a:lstStyle/>
                    <a:p>
                      <a:pPr marL="98425">
                        <a:lnSpc>
                          <a:spcPct val="100000"/>
                        </a:lnSpc>
                        <a:spcBef>
                          <a:spcPts val="295"/>
                        </a:spcBef>
                      </a:pPr>
                      <a:r>
                        <a:rPr sz="1000" b="1" spc="-85" dirty="0">
                          <a:latin typeface="Trebuchet MS"/>
                          <a:cs typeface="Trebuchet MS"/>
                        </a:rPr>
                        <a:t>22</a:t>
                      </a:r>
                      <a:endParaRPr sz="1000">
                        <a:latin typeface="Trebuchet MS"/>
                        <a:cs typeface="Trebuchet MS"/>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295"/>
                        </a:spcBef>
                      </a:pPr>
                      <a:r>
                        <a:rPr sz="1000" spc="-60" dirty="0">
                          <a:latin typeface="Arial"/>
                          <a:cs typeface="Arial"/>
                        </a:rPr>
                        <a:t>Trench</a:t>
                      </a:r>
                      <a:r>
                        <a:rPr sz="1000" spc="-80" dirty="0">
                          <a:latin typeface="Arial"/>
                          <a:cs typeface="Arial"/>
                        </a:rPr>
                        <a:t> </a:t>
                      </a:r>
                      <a:r>
                        <a:rPr sz="1000" spc="-70" dirty="0">
                          <a:latin typeface="Arial"/>
                          <a:cs typeface="Arial"/>
                        </a:rPr>
                        <a:t>Fever</a:t>
                      </a:r>
                      <a:endParaRPr sz="1000" dirty="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9060" marR="149225">
                        <a:lnSpc>
                          <a:spcPct val="100000"/>
                        </a:lnSpc>
                        <a:spcBef>
                          <a:spcPts val="295"/>
                        </a:spcBef>
                      </a:pPr>
                      <a:r>
                        <a:rPr sz="1000" spc="-75" dirty="0">
                          <a:latin typeface="Arial"/>
                          <a:cs typeface="Arial"/>
                        </a:rPr>
                        <a:t>Spread </a:t>
                      </a:r>
                      <a:r>
                        <a:rPr sz="1000" spc="-45" dirty="0">
                          <a:latin typeface="Arial"/>
                          <a:cs typeface="Arial"/>
                        </a:rPr>
                        <a:t>by </a:t>
                      </a:r>
                      <a:r>
                        <a:rPr sz="1000" spc="-35" dirty="0">
                          <a:latin typeface="Arial"/>
                          <a:cs typeface="Arial"/>
                        </a:rPr>
                        <a:t>lice </a:t>
                      </a:r>
                      <a:r>
                        <a:rPr sz="1000" spc="-55" dirty="0">
                          <a:latin typeface="Arial"/>
                          <a:cs typeface="Arial"/>
                        </a:rPr>
                        <a:t>and </a:t>
                      </a:r>
                      <a:r>
                        <a:rPr sz="1000" spc="-75" dirty="0">
                          <a:latin typeface="Arial"/>
                          <a:cs typeface="Arial"/>
                        </a:rPr>
                        <a:t>caused </a:t>
                      </a:r>
                      <a:r>
                        <a:rPr sz="1000" spc="-65" dirty="0">
                          <a:latin typeface="Arial"/>
                          <a:cs typeface="Arial"/>
                        </a:rPr>
                        <a:t>headaches, </a:t>
                      </a:r>
                      <a:r>
                        <a:rPr sz="1000" spc="-45" dirty="0">
                          <a:latin typeface="Arial"/>
                          <a:cs typeface="Arial"/>
                        </a:rPr>
                        <a:t>shivering </a:t>
                      </a:r>
                      <a:r>
                        <a:rPr sz="1000" spc="-55" dirty="0">
                          <a:latin typeface="Arial"/>
                          <a:cs typeface="Arial"/>
                        </a:rPr>
                        <a:t>and </a:t>
                      </a:r>
                      <a:r>
                        <a:rPr sz="1000" spc="-40" dirty="0">
                          <a:latin typeface="Arial"/>
                          <a:cs typeface="Arial"/>
                        </a:rPr>
                        <a:t>pain  </a:t>
                      </a:r>
                      <a:r>
                        <a:rPr sz="1000" spc="-15" dirty="0">
                          <a:latin typeface="Arial"/>
                          <a:cs typeface="Arial"/>
                        </a:rPr>
                        <a:t>in </a:t>
                      </a:r>
                      <a:r>
                        <a:rPr sz="1000" spc="-20" dirty="0">
                          <a:latin typeface="Arial"/>
                          <a:cs typeface="Arial"/>
                        </a:rPr>
                        <a:t>joints. </a:t>
                      </a:r>
                      <a:r>
                        <a:rPr sz="1000" spc="-65" dirty="0">
                          <a:latin typeface="Arial"/>
                          <a:cs typeface="Arial"/>
                        </a:rPr>
                        <a:t>Lasted </a:t>
                      </a:r>
                      <a:r>
                        <a:rPr sz="1000" spc="-55" dirty="0">
                          <a:latin typeface="Arial"/>
                          <a:cs typeface="Arial"/>
                        </a:rPr>
                        <a:t>5</a:t>
                      </a:r>
                      <a:r>
                        <a:rPr sz="1000" spc="-215" dirty="0">
                          <a:latin typeface="Arial"/>
                          <a:cs typeface="Arial"/>
                        </a:rPr>
                        <a:t> </a:t>
                      </a:r>
                      <a:r>
                        <a:rPr sz="1000" spc="-70" dirty="0">
                          <a:latin typeface="Arial"/>
                          <a:cs typeface="Arial"/>
                        </a:rPr>
                        <a:t>days.</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548054">
                <a:tc>
                  <a:txBody>
                    <a:bodyPr/>
                    <a:lstStyle/>
                    <a:p>
                      <a:pPr marL="98425">
                        <a:lnSpc>
                          <a:spcPct val="100000"/>
                        </a:lnSpc>
                        <a:spcBef>
                          <a:spcPts val="295"/>
                        </a:spcBef>
                      </a:pPr>
                      <a:r>
                        <a:rPr sz="1000" b="1" spc="-85" dirty="0">
                          <a:latin typeface="Trebuchet MS"/>
                          <a:cs typeface="Trebuchet MS"/>
                        </a:rPr>
                        <a:t>23</a:t>
                      </a:r>
                      <a:endParaRPr sz="1000">
                        <a:latin typeface="Trebuchet MS"/>
                        <a:cs typeface="Trebuchet MS"/>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295"/>
                        </a:spcBef>
                      </a:pPr>
                      <a:r>
                        <a:rPr sz="1000" spc="-60" dirty="0">
                          <a:latin typeface="Arial"/>
                          <a:cs typeface="Arial"/>
                        </a:rPr>
                        <a:t>Trench</a:t>
                      </a:r>
                      <a:r>
                        <a:rPr sz="1000" spc="-80" dirty="0">
                          <a:latin typeface="Arial"/>
                          <a:cs typeface="Arial"/>
                        </a:rPr>
                        <a:t> </a:t>
                      </a:r>
                      <a:r>
                        <a:rPr sz="1000" spc="-45" dirty="0">
                          <a:latin typeface="Arial"/>
                          <a:cs typeface="Arial"/>
                        </a:rPr>
                        <a:t>Foot</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9060" marR="165735">
                        <a:lnSpc>
                          <a:spcPct val="100000"/>
                        </a:lnSpc>
                        <a:spcBef>
                          <a:spcPts val="295"/>
                        </a:spcBef>
                      </a:pPr>
                      <a:r>
                        <a:rPr sz="1000" spc="-55" dirty="0">
                          <a:latin typeface="Arial"/>
                          <a:cs typeface="Arial"/>
                        </a:rPr>
                        <a:t>From </a:t>
                      </a:r>
                      <a:r>
                        <a:rPr sz="1000" spc="-45" dirty="0">
                          <a:latin typeface="Arial"/>
                          <a:cs typeface="Arial"/>
                        </a:rPr>
                        <a:t>standing </a:t>
                      </a:r>
                      <a:r>
                        <a:rPr sz="1000" spc="-15" dirty="0">
                          <a:latin typeface="Arial"/>
                          <a:cs typeface="Arial"/>
                        </a:rPr>
                        <a:t>in </a:t>
                      </a:r>
                      <a:r>
                        <a:rPr sz="1000" spc="-40" dirty="0">
                          <a:latin typeface="Arial"/>
                          <a:cs typeface="Arial"/>
                        </a:rPr>
                        <a:t>waterlogged trenches, </a:t>
                      </a:r>
                      <a:r>
                        <a:rPr sz="1000" spc="-15" dirty="0">
                          <a:latin typeface="Arial"/>
                          <a:cs typeface="Arial"/>
                        </a:rPr>
                        <a:t>feet </a:t>
                      </a:r>
                      <a:r>
                        <a:rPr sz="1000" spc="-60" dirty="0">
                          <a:latin typeface="Arial"/>
                          <a:cs typeface="Arial"/>
                        </a:rPr>
                        <a:t>became  </a:t>
                      </a:r>
                      <a:r>
                        <a:rPr sz="1000" spc="-35" dirty="0">
                          <a:latin typeface="Arial"/>
                          <a:cs typeface="Arial"/>
                        </a:rPr>
                        <a:t>numb </a:t>
                      </a:r>
                      <a:r>
                        <a:rPr sz="1000" spc="-55" dirty="0">
                          <a:latin typeface="Arial"/>
                          <a:cs typeface="Arial"/>
                        </a:rPr>
                        <a:t>and </a:t>
                      </a:r>
                      <a:r>
                        <a:rPr sz="1000" spc="-35" dirty="0">
                          <a:latin typeface="Arial"/>
                          <a:cs typeface="Arial"/>
                        </a:rPr>
                        <a:t>swollen. </a:t>
                      </a:r>
                      <a:r>
                        <a:rPr sz="1000" spc="-90" dirty="0">
                          <a:latin typeface="Arial"/>
                          <a:cs typeface="Arial"/>
                        </a:rPr>
                        <a:t>Some </a:t>
                      </a:r>
                      <a:r>
                        <a:rPr sz="1000" spc="-95" dirty="0">
                          <a:latin typeface="Arial"/>
                          <a:cs typeface="Arial"/>
                        </a:rPr>
                        <a:t>cases </a:t>
                      </a:r>
                      <a:r>
                        <a:rPr sz="1000" spc="-60" dirty="0">
                          <a:latin typeface="Arial"/>
                          <a:cs typeface="Arial"/>
                        </a:rPr>
                        <a:t>became gangrenous</a:t>
                      </a:r>
                      <a:r>
                        <a:rPr sz="1000" spc="-215" dirty="0">
                          <a:latin typeface="Arial"/>
                          <a:cs typeface="Arial"/>
                        </a:rPr>
                        <a:t> </a:t>
                      </a:r>
                      <a:r>
                        <a:rPr sz="1000" spc="-55" dirty="0">
                          <a:latin typeface="Arial"/>
                          <a:cs typeface="Arial"/>
                        </a:rPr>
                        <a:t>and  </a:t>
                      </a:r>
                      <a:r>
                        <a:rPr sz="1000" spc="-50" dirty="0">
                          <a:latin typeface="Arial"/>
                          <a:cs typeface="Arial"/>
                        </a:rPr>
                        <a:t>needed</a:t>
                      </a:r>
                      <a:r>
                        <a:rPr sz="1000" spc="-75" dirty="0">
                          <a:latin typeface="Arial"/>
                          <a:cs typeface="Arial"/>
                        </a:rPr>
                        <a:t> </a:t>
                      </a:r>
                      <a:r>
                        <a:rPr sz="1000" spc="-25" dirty="0">
                          <a:latin typeface="Arial"/>
                          <a:cs typeface="Arial"/>
                        </a:rPr>
                        <a:t>amputation.</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239150">
                <a:tc>
                  <a:txBody>
                    <a:bodyPr/>
                    <a:lstStyle/>
                    <a:p>
                      <a:pPr marL="98425">
                        <a:lnSpc>
                          <a:spcPct val="100000"/>
                        </a:lnSpc>
                        <a:spcBef>
                          <a:spcPts val="295"/>
                        </a:spcBef>
                      </a:pPr>
                      <a:r>
                        <a:rPr sz="1000" b="1" spc="-85" dirty="0">
                          <a:latin typeface="Trebuchet MS"/>
                          <a:cs typeface="Trebuchet MS"/>
                        </a:rPr>
                        <a:t>24</a:t>
                      </a:r>
                      <a:endParaRPr sz="1000">
                        <a:latin typeface="Trebuchet MS"/>
                        <a:cs typeface="Trebuchet MS"/>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295"/>
                        </a:spcBef>
                      </a:pPr>
                      <a:r>
                        <a:rPr sz="1000" spc="-95" dirty="0">
                          <a:latin typeface="Arial"/>
                          <a:cs typeface="Arial"/>
                        </a:rPr>
                        <a:t>NYD.N.</a:t>
                      </a:r>
                      <a:endParaRPr sz="1000" dirty="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9060">
                        <a:lnSpc>
                          <a:spcPct val="100000"/>
                        </a:lnSpc>
                        <a:spcBef>
                          <a:spcPts val="295"/>
                        </a:spcBef>
                      </a:pPr>
                      <a:r>
                        <a:rPr sz="1000" spc="-45" dirty="0">
                          <a:latin typeface="Arial"/>
                          <a:cs typeface="Arial"/>
                        </a:rPr>
                        <a:t>Army </a:t>
                      </a:r>
                      <a:r>
                        <a:rPr sz="1000" spc="-55" dirty="0">
                          <a:latin typeface="Arial"/>
                          <a:cs typeface="Arial"/>
                        </a:rPr>
                        <a:t>code </a:t>
                      </a:r>
                      <a:r>
                        <a:rPr sz="1000" spc="5" dirty="0">
                          <a:latin typeface="Arial"/>
                          <a:cs typeface="Arial"/>
                        </a:rPr>
                        <a:t>for </a:t>
                      </a:r>
                      <a:r>
                        <a:rPr sz="1000" spc="-45" dirty="0">
                          <a:latin typeface="Arial"/>
                          <a:cs typeface="Arial"/>
                        </a:rPr>
                        <a:t>shell</a:t>
                      </a:r>
                      <a:r>
                        <a:rPr sz="1000" spc="-195" dirty="0">
                          <a:latin typeface="Arial"/>
                          <a:cs typeface="Arial"/>
                        </a:rPr>
                        <a:t> </a:t>
                      </a:r>
                      <a:r>
                        <a:rPr sz="1000" spc="-60" dirty="0">
                          <a:latin typeface="Arial"/>
                          <a:cs typeface="Arial"/>
                        </a:rPr>
                        <a:t>shock.</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393308">
                <a:tc>
                  <a:txBody>
                    <a:bodyPr/>
                    <a:lstStyle/>
                    <a:p>
                      <a:pPr marL="98425">
                        <a:lnSpc>
                          <a:spcPct val="100000"/>
                        </a:lnSpc>
                        <a:spcBef>
                          <a:spcPts val="295"/>
                        </a:spcBef>
                      </a:pPr>
                      <a:r>
                        <a:rPr sz="1000" b="1" spc="-85" dirty="0">
                          <a:latin typeface="Trebuchet MS"/>
                          <a:cs typeface="Trebuchet MS"/>
                        </a:rPr>
                        <a:t>25</a:t>
                      </a:r>
                      <a:endParaRPr sz="1000">
                        <a:latin typeface="Trebuchet MS"/>
                        <a:cs typeface="Trebuchet MS"/>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295"/>
                        </a:spcBef>
                      </a:pPr>
                      <a:r>
                        <a:rPr sz="1000" spc="-60" dirty="0">
                          <a:latin typeface="Arial"/>
                          <a:cs typeface="Arial"/>
                        </a:rPr>
                        <a:t>Shrapnel</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9060" marR="167005">
                        <a:lnSpc>
                          <a:spcPct val="100000"/>
                        </a:lnSpc>
                        <a:spcBef>
                          <a:spcPts val="295"/>
                        </a:spcBef>
                      </a:pPr>
                      <a:r>
                        <a:rPr sz="1000" spc="-60" dirty="0">
                          <a:latin typeface="Arial"/>
                          <a:cs typeface="Arial"/>
                        </a:rPr>
                        <a:t>Fragments</a:t>
                      </a:r>
                      <a:r>
                        <a:rPr sz="1000" spc="-90" dirty="0">
                          <a:latin typeface="Arial"/>
                          <a:cs typeface="Arial"/>
                        </a:rPr>
                        <a:t> </a:t>
                      </a:r>
                      <a:r>
                        <a:rPr sz="1000" dirty="0">
                          <a:latin typeface="Arial"/>
                          <a:cs typeface="Arial"/>
                        </a:rPr>
                        <a:t>of</a:t>
                      </a:r>
                      <a:r>
                        <a:rPr sz="1000" spc="-80" dirty="0">
                          <a:latin typeface="Arial"/>
                          <a:cs typeface="Arial"/>
                        </a:rPr>
                        <a:t> </a:t>
                      </a:r>
                      <a:r>
                        <a:rPr sz="1000" spc="-25" dirty="0">
                          <a:latin typeface="Arial"/>
                          <a:cs typeface="Arial"/>
                        </a:rPr>
                        <a:t>metal</a:t>
                      </a:r>
                      <a:r>
                        <a:rPr sz="1000" spc="-85" dirty="0">
                          <a:latin typeface="Arial"/>
                          <a:cs typeface="Arial"/>
                        </a:rPr>
                        <a:t> </a:t>
                      </a:r>
                      <a:r>
                        <a:rPr sz="1000" spc="-5" dirty="0">
                          <a:latin typeface="Arial"/>
                          <a:cs typeface="Arial"/>
                        </a:rPr>
                        <a:t>or</a:t>
                      </a:r>
                      <a:r>
                        <a:rPr sz="1000" spc="-65" dirty="0">
                          <a:latin typeface="Arial"/>
                          <a:cs typeface="Arial"/>
                        </a:rPr>
                        <a:t> </a:t>
                      </a:r>
                      <a:r>
                        <a:rPr sz="1000" spc="-45" dirty="0">
                          <a:latin typeface="Arial"/>
                          <a:cs typeface="Arial"/>
                        </a:rPr>
                        <a:t>lead</a:t>
                      </a:r>
                      <a:r>
                        <a:rPr sz="1000" spc="-70" dirty="0">
                          <a:latin typeface="Arial"/>
                          <a:cs typeface="Arial"/>
                        </a:rPr>
                        <a:t> </a:t>
                      </a:r>
                      <a:r>
                        <a:rPr sz="1000" spc="-55" dirty="0">
                          <a:latin typeface="Arial"/>
                          <a:cs typeface="Arial"/>
                        </a:rPr>
                        <a:t>designed</a:t>
                      </a:r>
                      <a:r>
                        <a:rPr sz="1000" spc="-80" dirty="0">
                          <a:latin typeface="Arial"/>
                          <a:cs typeface="Arial"/>
                        </a:rPr>
                        <a:t> </a:t>
                      </a:r>
                      <a:r>
                        <a:rPr sz="1000" spc="15" dirty="0">
                          <a:latin typeface="Arial"/>
                          <a:cs typeface="Arial"/>
                        </a:rPr>
                        <a:t>to</a:t>
                      </a:r>
                      <a:r>
                        <a:rPr sz="1000" spc="-70" dirty="0">
                          <a:latin typeface="Arial"/>
                          <a:cs typeface="Arial"/>
                        </a:rPr>
                        <a:t> </a:t>
                      </a:r>
                      <a:r>
                        <a:rPr sz="1000" spc="-80" dirty="0">
                          <a:latin typeface="Arial"/>
                          <a:cs typeface="Arial"/>
                        </a:rPr>
                        <a:t>cause</a:t>
                      </a:r>
                      <a:r>
                        <a:rPr sz="1000" spc="-75" dirty="0">
                          <a:latin typeface="Arial"/>
                          <a:cs typeface="Arial"/>
                        </a:rPr>
                        <a:t> </a:t>
                      </a:r>
                      <a:r>
                        <a:rPr sz="1000" spc="-45" dirty="0">
                          <a:latin typeface="Arial"/>
                          <a:cs typeface="Arial"/>
                        </a:rPr>
                        <a:t>maximum  </a:t>
                      </a:r>
                      <a:r>
                        <a:rPr sz="1000" spc="-30" dirty="0">
                          <a:latin typeface="Arial"/>
                          <a:cs typeface="Arial"/>
                        </a:rPr>
                        <a:t>injuries.</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239150">
                <a:tc>
                  <a:txBody>
                    <a:bodyPr/>
                    <a:lstStyle/>
                    <a:p>
                      <a:pPr marL="98425">
                        <a:lnSpc>
                          <a:spcPct val="100000"/>
                        </a:lnSpc>
                        <a:spcBef>
                          <a:spcPts val="300"/>
                        </a:spcBef>
                      </a:pPr>
                      <a:r>
                        <a:rPr sz="1000" b="1" spc="-85" dirty="0">
                          <a:latin typeface="Trebuchet MS"/>
                          <a:cs typeface="Trebuchet MS"/>
                        </a:rPr>
                        <a:t>26</a:t>
                      </a:r>
                      <a:endParaRPr sz="1000">
                        <a:latin typeface="Trebuchet MS"/>
                        <a:cs typeface="Trebuchet MS"/>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300"/>
                        </a:spcBef>
                      </a:pPr>
                      <a:r>
                        <a:rPr sz="1000" spc="-15" dirty="0">
                          <a:latin typeface="Arial"/>
                          <a:cs typeface="Arial"/>
                        </a:rPr>
                        <a:t>Artillery</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9060">
                        <a:lnSpc>
                          <a:spcPct val="100000"/>
                        </a:lnSpc>
                        <a:spcBef>
                          <a:spcPts val="300"/>
                        </a:spcBef>
                      </a:pPr>
                      <a:r>
                        <a:rPr sz="1000" spc="-75" dirty="0">
                          <a:latin typeface="Arial"/>
                          <a:cs typeface="Arial"/>
                        </a:rPr>
                        <a:t>Heavy </a:t>
                      </a:r>
                      <a:r>
                        <a:rPr sz="1000" spc="-5" dirty="0">
                          <a:latin typeface="Arial"/>
                          <a:cs typeface="Arial"/>
                        </a:rPr>
                        <a:t>fire </a:t>
                      </a:r>
                      <a:r>
                        <a:rPr sz="1000" spc="-65" dirty="0">
                          <a:latin typeface="Arial"/>
                          <a:cs typeface="Arial"/>
                        </a:rPr>
                        <a:t>causing </a:t>
                      </a:r>
                      <a:r>
                        <a:rPr sz="1000" spc="-25" dirty="0">
                          <a:latin typeface="Arial"/>
                          <a:cs typeface="Arial"/>
                        </a:rPr>
                        <a:t>half </a:t>
                      </a:r>
                      <a:r>
                        <a:rPr sz="1000" dirty="0">
                          <a:latin typeface="Arial"/>
                          <a:cs typeface="Arial"/>
                        </a:rPr>
                        <a:t>of</a:t>
                      </a:r>
                      <a:r>
                        <a:rPr sz="1000" spc="-225" dirty="0">
                          <a:latin typeface="Arial"/>
                          <a:cs typeface="Arial"/>
                        </a:rPr>
                        <a:t> </a:t>
                      </a:r>
                      <a:r>
                        <a:rPr sz="1000" spc="-25" dirty="0">
                          <a:latin typeface="Arial"/>
                          <a:cs typeface="Arial"/>
                        </a:rPr>
                        <a:t>all </a:t>
                      </a:r>
                      <a:r>
                        <a:rPr sz="1000" spc="-50" dirty="0">
                          <a:latin typeface="Arial"/>
                          <a:cs typeface="Arial"/>
                        </a:rPr>
                        <a:t>casualties.</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393308">
                <a:tc>
                  <a:txBody>
                    <a:bodyPr/>
                    <a:lstStyle/>
                    <a:p>
                      <a:pPr marL="98425">
                        <a:lnSpc>
                          <a:spcPct val="100000"/>
                        </a:lnSpc>
                        <a:spcBef>
                          <a:spcPts val="300"/>
                        </a:spcBef>
                      </a:pPr>
                      <a:r>
                        <a:rPr sz="1000" b="1" spc="-85" dirty="0">
                          <a:latin typeface="Trebuchet MS"/>
                          <a:cs typeface="Trebuchet MS"/>
                        </a:rPr>
                        <a:t>27</a:t>
                      </a:r>
                      <a:endParaRPr sz="1000">
                        <a:latin typeface="Trebuchet MS"/>
                        <a:cs typeface="Trebuchet MS"/>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300"/>
                        </a:spcBef>
                      </a:pPr>
                      <a:r>
                        <a:rPr sz="1000" spc="-60" dirty="0">
                          <a:latin typeface="Arial"/>
                          <a:cs typeface="Arial"/>
                        </a:rPr>
                        <a:t>Steel</a:t>
                      </a:r>
                      <a:r>
                        <a:rPr sz="1000" spc="-100" dirty="0">
                          <a:latin typeface="Arial"/>
                          <a:cs typeface="Arial"/>
                        </a:rPr>
                        <a:t> </a:t>
                      </a:r>
                      <a:r>
                        <a:rPr sz="1000" spc="-45" dirty="0">
                          <a:latin typeface="Arial"/>
                          <a:cs typeface="Arial"/>
                        </a:rPr>
                        <a:t>Helmets</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9060" marR="285750">
                        <a:lnSpc>
                          <a:spcPct val="100000"/>
                        </a:lnSpc>
                        <a:spcBef>
                          <a:spcPts val="300"/>
                        </a:spcBef>
                      </a:pPr>
                      <a:r>
                        <a:rPr sz="1000" spc="-30" dirty="0">
                          <a:latin typeface="Arial"/>
                          <a:cs typeface="Arial"/>
                        </a:rPr>
                        <a:t>Introduced</a:t>
                      </a:r>
                      <a:r>
                        <a:rPr sz="1000" spc="-85" dirty="0">
                          <a:latin typeface="Arial"/>
                          <a:cs typeface="Arial"/>
                        </a:rPr>
                        <a:t> </a:t>
                      </a:r>
                      <a:r>
                        <a:rPr sz="1000" spc="15" dirty="0">
                          <a:latin typeface="Arial"/>
                          <a:cs typeface="Arial"/>
                        </a:rPr>
                        <a:t>to</a:t>
                      </a:r>
                      <a:r>
                        <a:rPr sz="1000" spc="-65" dirty="0">
                          <a:latin typeface="Arial"/>
                          <a:cs typeface="Arial"/>
                        </a:rPr>
                        <a:t> </a:t>
                      </a:r>
                      <a:r>
                        <a:rPr sz="1000" spc="-30" dirty="0">
                          <a:latin typeface="Arial"/>
                          <a:cs typeface="Arial"/>
                        </a:rPr>
                        <a:t>British</a:t>
                      </a:r>
                      <a:r>
                        <a:rPr sz="1000" spc="-70" dirty="0">
                          <a:latin typeface="Arial"/>
                          <a:cs typeface="Arial"/>
                        </a:rPr>
                        <a:t> </a:t>
                      </a:r>
                      <a:r>
                        <a:rPr sz="1000" spc="-25" dirty="0">
                          <a:latin typeface="Arial"/>
                          <a:cs typeface="Arial"/>
                        </a:rPr>
                        <a:t>troops</a:t>
                      </a:r>
                      <a:r>
                        <a:rPr sz="1000" spc="-85" dirty="0">
                          <a:latin typeface="Arial"/>
                          <a:cs typeface="Arial"/>
                        </a:rPr>
                        <a:t> </a:t>
                      </a:r>
                      <a:r>
                        <a:rPr sz="1000" spc="-45" dirty="0">
                          <a:latin typeface="Arial"/>
                          <a:cs typeface="Arial"/>
                        </a:rPr>
                        <a:t>by</a:t>
                      </a:r>
                      <a:r>
                        <a:rPr sz="1000" spc="-60" dirty="0">
                          <a:latin typeface="Arial"/>
                          <a:cs typeface="Arial"/>
                        </a:rPr>
                        <a:t> </a:t>
                      </a:r>
                      <a:r>
                        <a:rPr sz="1000" spc="-30" dirty="0">
                          <a:latin typeface="Arial"/>
                          <a:cs typeface="Arial"/>
                        </a:rPr>
                        <a:t>autumn</a:t>
                      </a:r>
                      <a:r>
                        <a:rPr sz="1000" spc="-75" dirty="0">
                          <a:latin typeface="Arial"/>
                          <a:cs typeface="Arial"/>
                        </a:rPr>
                        <a:t> </a:t>
                      </a:r>
                      <a:r>
                        <a:rPr sz="1000" spc="-55" dirty="0">
                          <a:latin typeface="Arial"/>
                          <a:cs typeface="Arial"/>
                        </a:rPr>
                        <a:t>1915</a:t>
                      </a:r>
                      <a:r>
                        <a:rPr sz="1000" spc="-60" dirty="0">
                          <a:latin typeface="Arial"/>
                          <a:cs typeface="Arial"/>
                        </a:rPr>
                        <a:t> </a:t>
                      </a:r>
                      <a:r>
                        <a:rPr sz="1000" spc="15" dirty="0">
                          <a:latin typeface="Arial"/>
                          <a:cs typeface="Arial"/>
                        </a:rPr>
                        <a:t>&amp;</a:t>
                      </a:r>
                      <a:r>
                        <a:rPr sz="1000" spc="-45" dirty="0">
                          <a:latin typeface="Arial"/>
                          <a:cs typeface="Arial"/>
                        </a:rPr>
                        <a:t> </a:t>
                      </a:r>
                      <a:r>
                        <a:rPr sz="1000" spc="-25" dirty="0">
                          <a:latin typeface="Arial"/>
                          <a:cs typeface="Arial"/>
                        </a:rPr>
                        <a:t>widely  </a:t>
                      </a:r>
                      <a:r>
                        <a:rPr sz="1000" spc="-45" dirty="0">
                          <a:latin typeface="Arial"/>
                          <a:cs typeface="Arial"/>
                        </a:rPr>
                        <a:t>available by </a:t>
                      </a:r>
                      <a:r>
                        <a:rPr sz="1000" spc="-65" dirty="0">
                          <a:latin typeface="Arial"/>
                          <a:cs typeface="Arial"/>
                        </a:rPr>
                        <a:t>Summer </a:t>
                      </a:r>
                      <a:r>
                        <a:rPr sz="1000" spc="-55" dirty="0">
                          <a:latin typeface="Arial"/>
                          <a:cs typeface="Arial"/>
                        </a:rPr>
                        <a:t>1916 </a:t>
                      </a:r>
                      <a:r>
                        <a:rPr sz="1000" spc="15" dirty="0">
                          <a:latin typeface="Arial"/>
                          <a:cs typeface="Arial"/>
                        </a:rPr>
                        <a:t>to</a:t>
                      </a:r>
                      <a:r>
                        <a:rPr sz="1000" spc="-185" dirty="0">
                          <a:latin typeface="Arial"/>
                          <a:cs typeface="Arial"/>
                        </a:rPr>
                        <a:t> </a:t>
                      </a:r>
                      <a:r>
                        <a:rPr sz="1000" spc="-45" dirty="0">
                          <a:latin typeface="Arial"/>
                          <a:cs typeface="Arial"/>
                        </a:rPr>
                        <a:t>reduce </a:t>
                      </a:r>
                      <a:r>
                        <a:rPr sz="1000" spc="-55" dirty="0">
                          <a:latin typeface="Arial"/>
                          <a:cs typeface="Arial"/>
                        </a:rPr>
                        <a:t>head </a:t>
                      </a:r>
                      <a:r>
                        <a:rPr sz="1000" spc="-45" dirty="0">
                          <a:latin typeface="Arial"/>
                          <a:cs typeface="Arial"/>
                        </a:rPr>
                        <a:t>wounds.</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r h="393308">
                <a:tc>
                  <a:txBody>
                    <a:bodyPr/>
                    <a:lstStyle/>
                    <a:p>
                      <a:pPr marL="98425">
                        <a:lnSpc>
                          <a:spcPct val="100000"/>
                        </a:lnSpc>
                        <a:spcBef>
                          <a:spcPts val="300"/>
                        </a:spcBef>
                      </a:pPr>
                      <a:r>
                        <a:rPr sz="1000" b="1" spc="-85" dirty="0">
                          <a:latin typeface="Trebuchet MS"/>
                          <a:cs typeface="Trebuchet MS"/>
                        </a:rPr>
                        <a:t>28</a:t>
                      </a:r>
                      <a:endParaRPr sz="1000">
                        <a:latin typeface="Trebuchet MS"/>
                        <a:cs typeface="Trebuchet MS"/>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300"/>
                        </a:spcBef>
                      </a:pPr>
                      <a:r>
                        <a:rPr sz="1000" spc="-130" dirty="0">
                          <a:latin typeface="Arial"/>
                          <a:cs typeface="Arial"/>
                        </a:rPr>
                        <a:t>Gas</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9060" marR="283845">
                        <a:lnSpc>
                          <a:spcPct val="100000"/>
                        </a:lnSpc>
                        <a:spcBef>
                          <a:spcPts val="300"/>
                        </a:spcBef>
                      </a:pPr>
                      <a:r>
                        <a:rPr sz="1000" spc="-50" dirty="0">
                          <a:latin typeface="Arial"/>
                          <a:cs typeface="Arial"/>
                        </a:rPr>
                        <a:t>Weapon </a:t>
                      </a:r>
                      <a:r>
                        <a:rPr sz="1000" spc="-70" dirty="0">
                          <a:latin typeface="Arial"/>
                          <a:cs typeface="Arial"/>
                        </a:rPr>
                        <a:t>causing </a:t>
                      </a:r>
                      <a:r>
                        <a:rPr sz="1000" spc="-50" dirty="0">
                          <a:latin typeface="Arial"/>
                          <a:cs typeface="Arial"/>
                        </a:rPr>
                        <a:t>blindness, </a:t>
                      </a:r>
                      <a:r>
                        <a:rPr sz="1000" spc="-70" dirty="0">
                          <a:latin typeface="Arial"/>
                          <a:cs typeface="Arial"/>
                        </a:rPr>
                        <a:t>loss </a:t>
                      </a:r>
                      <a:r>
                        <a:rPr sz="1000" dirty="0">
                          <a:latin typeface="Arial"/>
                          <a:cs typeface="Arial"/>
                        </a:rPr>
                        <a:t>of</a:t>
                      </a:r>
                      <a:r>
                        <a:rPr sz="1000" spc="-229" dirty="0">
                          <a:latin typeface="Arial"/>
                          <a:cs typeface="Arial"/>
                        </a:rPr>
                        <a:t> </a:t>
                      </a:r>
                      <a:r>
                        <a:rPr sz="1000" spc="-30" dirty="0">
                          <a:latin typeface="Arial"/>
                          <a:cs typeface="Arial"/>
                        </a:rPr>
                        <a:t>taste </a:t>
                      </a:r>
                      <a:r>
                        <a:rPr sz="1000" spc="-55" dirty="0">
                          <a:latin typeface="Arial"/>
                          <a:cs typeface="Arial"/>
                        </a:rPr>
                        <a:t>and </a:t>
                      </a:r>
                      <a:r>
                        <a:rPr sz="1000" spc="-40" dirty="0">
                          <a:latin typeface="Arial"/>
                          <a:cs typeface="Arial"/>
                        </a:rPr>
                        <a:t>smell </a:t>
                      </a:r>
                      <a:r>
                        <a:rPr sz="1000" spc="-55" dirty="0">
                          <a:latin typeface="Arial"/>
                          <a:cs typeface="Arial"/>
                        </a:rPr>
                        <a:t>and  </a:t>
                      </a:r>
                      <a:r>
                        <a:rPr sz="1000" spc="-50" dirty="0">
                          <a:latin typeface="Arial"/>
                          <a:cs typeface="Arial"/>
                        </a:rPr>
                        <a:t>coughing.</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0"/>
                  </a:ext>
                </a:extLst>
              </a:tr>
              <a:tr h="702798">
                <a:tc>
                  <a:txBody>
                    <a:bodyPr/>
                    <a:lstStyle/>
                    <a:p>
                      <a:pPr marL="98425">
                        <a:lnSpc>
                          <a:spcPct val="100000"/>
                        </a:lnSpc>
                        <a:spcBef>
                          <a:spcPts val="300"/>
                        </a:spcBef>
                      </a:pPr>
                      <a:r>
                        <a:rPr sz="1000" b="1" spc="-85" dirty="0">
                          <a:latin typeface="Trebuchet MS"/>
                          <a:cs typeface="Trebuchet MS"/>
                        </a:rPr>
                        <a:t>29</a:t>
                      </a:r>
                      <a:endParaRPr sz="1000">
                        <a:latin typeface="Trebuchet MS"/>
                        <a:cs typeface="Trebuchet MS"/>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286385">
                        <a:lnSpc>
                          <a:spcPct val="100000"/>
                        </a:lnSpc>
                        <a:spcBef>
                          <a:spcPts val="300"/>
                        </a:spcBef>
                      </a:pPr>
                      <a:r>
                        <a:rPr sz="1000" spc="-5" dirty="0">
                          <a:latin typeface="Arial"/>
                          <a:cs typeface="Arial"/>
                        </a:rPr>
                        <a:t>E</a:t>
                      </a:r>
                      <a:r>
                        <a:rPr sz="1000" spc="5" dirty="0">
                          <a:latin typeface="Arial"/>
                          <a:cs typeface="Arial"/>
                        </a:rPr>
                        <a:t>v</a:t>
                      </a:r>
                      <a:r>
                        <a:rPr sz="1000" dirty="0">
                          <a:latin typeface="Arial"/>
                          <a:cs typeface="Arial"/>
                        </a:rPr>
                        <a:t>ac</a:t>
                      </a:r>
                      <a:r>
                        <a:rPr sz="1000" spc="-5" dirty="0">
                          <a:latin typeface="Arial"/>
                          <a:cs typeface="Arial"/>
                        </a:rPr>
                        <a:t>u</a:t>
                      </a:r>
                      <a:r>
                        <a:rPr sz="1000" dirty="0">
                          <a:latin typeface="Arial"/>
                          <a:cs typeface="Arial"/>
                        </a:rPr>
                        <a:t>ati</a:t>
                      </a:r>
                      <a:r>
                        <a:rPr sz="1000" spc="-10" dirty="0">
                          <a:latin typeface="Arial"/>
                          <a:cs typeface="Arial"/>
                        </a:rPr>
                        <a:t>o</a:t>
                      </a:r>
                      <a:r>
                        <a:rPr sz="1000" dirty="0">
                          <a:latin typeface="Arial"/>
                          <a:cs typeface="Arial"/>
                        </a:rPr>
                        <a:t>n  </a:t>
                      </a:r>
                      <a:r>
                        <a:rPr sz="1000" spc="-55" dirty="0">
                          <a:latin typeface="Arial"/>
                          <a:cs typeface="Arial"/>
                        </a:rPr>
                        <a:t>Route</a:t>
                      </a:r>
                      <a:endParaRPr sz="1000" dirty="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9060" marR="100330">
                        <a:lnSpc>
                          <a:spcPct val="100000"/>
                        </a:lnSpc>
                        <a:spcBef>
                          <a:spcPts val="300"/>
                        </a:spcBef>
                      </a:pPr>
                      <a:r>
                        <a:rPr sz="1000" spc="-50" dirty="0">
                          <a:latin typeface="Arial"/>
                          <a:cs typeface="Arial"/>
                        </a:rPr>
                        <a:t>How </a:t>
                      </a:r>
                      <a:r>
                        <a:rPr sz="1000" spc="-20" dirty="0">
                          <a:latin typeface="Arial"/>
                          <a:cs typeface="Arial"/>
                        </a:rPr>
                        <a:t>injured </a:t>
                      </a:r>
                      <a:r>
                        <a:rPr sz="1000" spc="-45" dirty="0">
                          <a:latin typeface="Arial"/>
                          <a:cs typeface="Arial"/>
                        </a:rPr>
                        <a:t>soldiers </a:t>
                      </a:r>
                      <a:r>
                        <a:rPr sz="1000" spc="-85" dirty="0">
                          <a:latin typeface="Arial"/>
                          <a:cs typeface="Arial"/>
                        </a:rPr>
                        <a:t>accessed </a:t>
                      </a:r>
                      <a:r>
                        <a:rPr sz="1000" spc="-45" dirty="0">
                          <a:latin typeface="Arial"/>
                          <a:cs typeface="Arial"/>
                        </a:rPr>
                        <a:t>medical </a:t>
                      </a:r>
                      <a:r>
                        <a:rPr sz="1000" spc="-10" dirty="0">
                          <a:latin typeface="Arial"/>
                          <a:cs typeface="Arial"/>
                        </a:rPr>
                        <a:t>treatment from  </a:t>
                      </a:r>
                      <a:r>
                        <a:rPr sz="1000" spc="5" dirty="0">
                          <a:latin typeface="Arial"/>
                          <a:cs typeface="Arial"/>
                        </a:rPr>
                        <a:t>front</a:t>
                      </a:r>
                      <a:r>
                        <a:rPr sz="1000" spc="-80" dirty="0">
                          <a:latin typeface="Arial"/>
                          <a:cs typeface="Arial"/>
                        </a:rPr>
                        <a:t> </a:t>
                      </a:r>
                      <a:r>
                        <a:rPr sz="1000" spc="-25" dirty="0">
                          <a:latin typeface="Arial"/>
                          <a:cs typeface="Arial"/>
                        </a:rPr>
                        <a:t>line</a:t>
                      </a:r>
                      <a:r>
                        <a:rPr sz="1000" spc="-50" dirty="0">
                          <a:latin typeface="Arial"/>
                          <a:cs typeface="Arial"/>
                        </a:rPr>
                        <a:t> </a:t>
                      </a:r>
                      <a:r>
                        <a:rPr sz="1000" spc="-25" dirty="0">
                          <a:latin typeface="Arial"/>
                          <a:cs typeface="Arial"/>
                        </a:rPr>
                        <a:t>fighting.</a:t>
                      </a:r>
                      <a:r>
                        <a:rPr sz="1000" spc="-80" dirty="0">
                          <a:latin typeface="Arial"/>
                          <a:cs typeface="Arial"/>
                        </a:rPr>
                        <a:t> </a:t>
                      </a:r>
                      <a:r>
                        <a:rPr sz="1000" spc="-40" dirty="0">
                          <a:latin typeface="Arial"/>
                          <a:cs typeface="Arial"/>
                        </a:rPr>
                        <a:t>Stretcher</a:t>
                      </a:r>
                      <a:r>
                        <a:rPr sz="1000" spc="-90" dirty="0">
                          <a:latin typeface="Arial"/>
                          <a:cs typeface="Arial"/>
                        </a:rPr>
                        <a:t> </a:t>
                      </a:r>
                      <a:r>
                        <a:rPr sz="1000" spc="-45" dirty="0">
                          <a:latin typeface="Arial"/>
                          <a:cs typeface="Arial"/>
                        </a:rPr>
                        <a:t>bearers,</a:t>
                      </a:r>
                      <a:r>
                        <a:rPr sz="1000" spc="-55" dirty="0">
                          <a:latin typeface="Arial"/>
                          <a:cs typeface="Arial"/>
                        </a:rPr>
                        <a:t> </a:t>
                      </a:r>
                      <a:r>
                        <a:rPr sz="1000" spc="-50" dirty="0">
                          <a:latin typeface="Arial"/>
                          <a:cs typeface="Arial"/>
                        </a:rPr>
                        <a:t>Regimental</a:t>
                      </a:r>
                      <a:r>
                        <a:rPr sz="1000" spc="-95" dirty="0">
                          <a:latin typeface="Arial"/>
                          <a:cs typeface="Arial"/>
                        </a:rPr>
                        <a:t> </a:t>
                      </a:r>
                      <a:r>
                        <a:rPr sz="1000" spc="-45" dirty="0">
                          <a:latin typeface="Arial"/>
                          <a:cs typeface="Arial"/>
                        </a:rPr>
                        <a:t>Aid</a:t>
                      </a:r>
                      <a:r>
                        <a:rPr sz="1000" spc="-55" dirty="0">
                          <a:latin typeface="Arial"/>
                          <a:cs typeface="Arial"/>
                        </a:rPr>
                        <a:t> </a:t>
                      </a:r>
                      <a:r>
                        <a:rPr sz="1000" spc="-65" dirty="0">
                          <a:latin typeface="Arial"/>
                          <a:cs typeface="Arial"/>
                        </a:rPr>
                        <a:t>Post  </a:t>
                      </a:r>
                      <a:r>
                        <a:rPr sz="1000" spc="-95" dirty="0">
                          <a:latin typeface="Arial"/>
                          <a:cs typeface="Arial"/>
                        </a:rPr>
                        <a:t>(RAP), </a:t>
                      </a:r>
                      <a:r>
                        <a:rPr sz="1000" spc="-55" dirty="0">
                          <a:latin typeface="Arial"/>
                          <a:cs typeface="Arial"/>
                        </a:rPr>
                        <a:t>Field Ambulance and </a:t>
                      </a:r>
                      <a:r>
                        <a:rPr sz="1000" spc="-65" dirty="0">
                          <a:latin typeface="Arial"/>
                          <a:cs typeface="Arial"/>
                        </a:rPr>
                        <a:t>Dressing </a:t>
                      </a:r>
                      <a:r>
                        <a:rPr sz="1000" spc="-40" dirty="0">
                          <a:latin typeface="Arial"/>
                          <a:cs typeface="Arial"/>
                        </a:rPr>
                        <a:t>Station, </a:t>
                      </a:r>
                      <a:r>
                        <a:rPr sz="1000" spc="-65" dirty="0">
                          <a:latin typeface="Arial"/>
                          <a:cs typeface="Arial"/>
                        </a:rPr>
                        <a:t>Casualty  </a:t>
                      </a:r>
                      <a:r>
                        <a:rPr sz="1000" spc="-60" dirty="0">
                          <a:latin typeface="Arial"/>
                          <a:cs typeface="Arial"/>
                        </a:rPr>
                        <a:t>Clearing </a:t>
                      </a:r>
                      <a:r>
                        <a:rPr sz="1000" spc="-40" dirty="0">
                          <a:latin typeface="Arial"/>
                          <a:cs typeface="Arial"/>
                        </a:rPr>
                        <a:t>Station </a:t>
                      </a:r>
                      <a:r>
                        <a:rPr sz="1000" spc="-145" dirty="0">
                          <a:latin typeface="Arial"/>
                          <a:cs typeface="Arial"/>
                        </a:rPr>
                        <a:t>(CCS) </a:t>
                      </a:r>
                      <a:r>
                        <a:rPr sz="1000" spc="-50" dirty="0">
                          <a:latin typeface="Arial"/>
                          <a:cs typeface="Arial"/>
                        </a:rPr>
                        <a:t>and </a:t>
                      </a:r>
                      <a:r>
                        <a:rPr sz="1000" spc="-100" dirty="0">
                          <a:latin typeface="Arial"/>
                          <a:cs typeface="Arial"/>
                        </a:rPr>
                        <a:t>Base</a:t>
                      </a:r>
                      <a:r>
                        <a:rPr sz="1000" spc="-95" dirty="0">
                          <a:latin typeface="Arial"/>
                          <a:cs typeface="Arial"/>
                        </a:rPr>
                        <a:t> </a:t>
                      </a:r>
                      <a:r>
                        <a:rPr sz="1000" spc="-40" dirty="0">
                          <a:latin typeface="Arial"/>
                          <a:cs typeface="Arial"/>
                        </a:rPr>
                        <a:t>Hospital.</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1"/>
                  </a:ext>
                </a:extLst>
              </a:tr>
              <a:tr h="239150">
                <a:tc>
                  <a:txBody>
                    <a:bodyPr/>
                    <a:lstStyle/>
                    <a:p>
                      <a:pPr marL="98425">
                        <a:lnSpc>
                          <a:spcPct val="100000"/>
                        </a:lnSpc>
                        <a:spcBef>
                          <a:spcPts val="300"/>
                        </a:spcBef>
                      </a:pPr>
                      <a:r>
                        <a:rPr sz="1000" b="1" spc="-85" dirty="0">
                          <a:latin typeface="Trebuchet MS"/>
                          <a:cs typeface="Trebuchet MS"/>
                        </a:rPr>
                        <a:t>30</a:t>
                      </a:r>
                      <a:endParaRPr sz="1000">
                        <a:latin typeface="Trebuchet MS"/>
                        <a:cs typeface="Trebuchet MS"/>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300"/>
                        </a:spcBef>
                      </a:pPr>
                      <a:r>
                        <a:rPr sz="1000" spc="-75" dirty="0">
                          <a:latin typeface="Arial"/>
                          <a:cs typeface="Arial"/>
                        </a:rPr>
                        <a:t>Thomas</a:t>
                      </a:r>
                      <a:r>
                        <a:rPr sz="1000" spc="-110" dirty="0">
                          <a:latin typeface="Arial"/>
                          <a:cs typeface="Arial"/>
                        </a:rPr>
                        <a:t> </a:t>
                      </a:r>
                      <a:r>
                        <a:rPr sz="1000" spc="-40" dirty="0">
                          <a:latin typeface="Arial"/>
                          <a:cs typeface="Arial"/>
                        </a:rPr>
                        <a:t>Splint</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9060">
                        <a:lnSpc>
                          <a:spcPct val="100000"/>
                        </a:lnSpc>
                        <a:spcBef>
                          <a:spcPts val="300"/>
                        </a:spcBef>
                      </a:pPr>
                      <a:r>
                        <a:rPr sz="1000" spc="-95" dirty="0">
                          <a:latin typeface="Arial"/>
                          <a:cs typeface="Arial"/>
                        </a:rPr>
                        <a:t>A</a:t>
                      </a:r>
                      <a:r>
                        <a:rPr sz="1000" spc="-60" dirty="0">
                          <a:latin typeface="Arial"/>
                          <a:cs typeface="Arial"/>
                        </a:rPr>
                        <a:t> </a:t>
                      </a:r>
                      <a:r>
                        <a:rPr sz="1000" spc="-20" dirty="0">
                          <a:latin typeface="Arial"/>
                          <a:cs typeface="Arial"/>
                        </a:rPr>
                        <a:t>splint</a:t>
                      </a:r>
                      <a:r>
                        <a:rPr sz="1000" spc="-80" dirty="0">
                          <a:latin typeface="Arial"/>
                          <a:cs typeface="Arial"/>
                        </a:rPr>
                        <a:t> </a:t>
                      </a:r>
                      <a:r>
                        <a:rPr sz="1000" spc="-30" dirty="0">
                          <a:latin typeface="Arial"/>
                          <a:cs typeface="Arial"/>
                        </a:rPr>
                        <a:t>o</a:t>
                      </a:r>
                      <a:r>
                        <a:rPr sz="1000" spc="-65" dirty="0">
                          <a:latin typeface="Arial"/>
                          <a:cs typeface="Arial"/>
                        </a:rPr>
                        <a:t> </a:t>
                      </a:r>
                      <a:r>
                        <a:rPr sz="1000" spc="-35" dirty="0">
                          <a:latin typeface="Arial"/>
                          <a:cs typeface="Arial"/>
                        </a:rPr>
                        <a:t>help</a:t>
                      </a:r>
                      <a:r>
                        <a:rPr sz="1000" spc="-70" dirty="0">
                          <a:latin typeface="Arial"/>
                          <a:cs typeface="Arial"/>
                        </a:rPr>
                        <a:t> </a:t>
                      </a:r>
                      <a:r>
                        <a:rPr sz="1000" spc="-25" dirty="0">
                          <a:latin typeface="Arial"/>
                          <a:cs typeface="Arial"/>
                        </a:rPr>
                        <a:t>fractured</a:t>
                      </a:r>
                      <a:r>
                        <a:rPr sz="1000" spc="-70" dirty="0">
                          <a:latin typeface="Arial"/>
                          <a:cs typeface="Arial"/>
                        </a:rPr>
                        <a:t> </a:t>
                      </a:r>
                      <a:r>
                        <a:rPr sz="1000" spc="-60" dirty="0">
                          <a:latin typeface="Arial"/>
                          <a:cs typeface="Arial"/>
                        </a:rPr>
                        <a:t>bones</a:t>
                      </a:r>
                      <a:r>
                        <a:rPr sz="1000" spc="-75" dirty="0">
                          <a:latin typeface="Arial"/>
                          <a:cs typeface="Arial"/>
                        </a:rPr>
                        <a:t> </a:t>
                      </a:r>
                      <a:r>
                        <a:rPr sz="1000" spc="-45" dirty="0">
                          <a:latin typeface="Arial"/>
                          <a:cs typeface="Arial"/>
                        </a:rPr>
                        <a:t>heal</a:t>
                      </a:r>
                      <a:r>
                        <a:rPr sz="1000" spc="-70" dirty="0">
                          <a:latin typeface="Arial"/>
                          <a:cs typeface="Arial"/>
                        </a:rPr>
                        <a:t> </a:t>
                      </a:r>
                      <a:r>
                        <a:rPr sz="1000" spc="-15" dirty="0">
                          <a:latin typeface="Arial"/>
                          <a:cs typeface="Arial"/>
                        </a:rPr>
                        <a:t>in</a:t>
                      </a:r>
                      <a:r>
                        <a:rPr sz="1000" spc="-75" dirty="0">
                          <a:latin typeface="Arial"/>
                          <a:cs typeface="Arial"/>
                        </a:rPr>
                        <a:t> </a:t>
                      </a:r>
                      <a:r>
                        <a:rPr sz="1000" spc="-10" dirty="0">
                          <a:latin typeface="Arial"/>
                          <a:cs typeface="Arial"/>
                        </a:rPr>
                        <a:t>the</a:t>
                      </a:r>
                      <a:r>
                        <a:rPr sz="1000" spc="-65" dirty="0">
                          <a:latin typeface="Arial"/>
                          <a:cs typeface="Arial"/>
                        </a:rPr>
                        <a:t> </a:t>
                      </a:r>
                      <a:r>
                        <a:rPr sz="1000" spc="-50" dirty="0">
                          <a:latin typeface="Arial"/>
                          <a:cs typeface="Arial"/>
                        </a:rPr>
                        <a:t>leg</a:t>
                      </a:r>
                      <a:r>
                        <a:rPr sz="1000" spc="-70" dirty="0">
                          <a:latin typeface="Arial"/>
                          <a:cs typeface="Arial"/>
                        </a:rPr>
                        <a:t> </a:t>
                      </a:r>
                      <a:r>
                        <a:rPr sz="1000" spc="-30" dirty="0">
                          <a:latin typeface="Arial"/>
                          <a:cs typeface="Arial"/>
                        </a:rPr>
                        <a:t>-</a:t>
                      </a:r>
                      <a:r>
                        <a:rPr sz="1000" spc="-60" dirty="0">
                          <a:latin typeface="Arial"/>
                          <a:cs typeface="Arial"/>
                        </a:rPr>
                        <a:t> </a:t>
                      </a:r>
                      <a:r>
                        <a:rPr sz="1000" spc="-55" dirty="0">
                          <a:latin typeface="Arial"/>
                          <a:cs typeface="Arial"/>
                        </a:rPr>
                        <a:t>1916</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2"/>
                  </a:ext>
                </a:extLst>
              </a:tr>
              <a:tr h="393895">
                <a:tc>
                  <a:txBody>
                    <a:bodyPr/>
                    <a:lstStyle/>
                    <a:p>
                      <a:pPr marL="98425">
                        <a:lnSpc>
                          <a:spcPct val="100000"/>
                        </a:lnSpc>
                        <a:spcBef>
                          <a:spcPts val="300"/>
                        </a:spcBef>
                      </a:pPr>
                      <a:r>
                        <a:rPr sz="1000" b="1" spc="-85" dirty="0">
                          <a:latin typeface="Trebuchet MS"/>
                          <a:cs typeface="Trebuchet MS"/>
                        </a:rPr>
                        <a:t>31</a:t>
                      </a:r>
                      <a:endParaRPr sz="1000">
                        <a:latin typeface="Trebuchet MS"/>
                        <a:cs typeface="Trebuchet MS"/>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300"/>
                        </a:spcBef>
                      </a:pPr>
                      <a:r>
                        <a:rPr sz="1000" spc="-55" dirty="0">
                          <a:latin typeface="Arial"/>
                          <a:cs typeface="Arial"/>
                        </a:rPr>
                        <a:t>Plastic</a:t>
                      </a:r>
                      <a:r>
                        <a:rPr sz="1000" spc="-125" dirty="0">
                          <a:latin typeface="Arial"/>
                          <a:cs typeface="Arial"/>
                        </a:rPr>
                        <a:t> </a:t>
                      </a:r>
                      <a:r>
                        <a:rPr sz="1000" spc="-65" dirty="0">
                          <a:latin typeface="Arial"/>
                          <a:cs typeface="Arial"/>
                        </a:rPr>
                        <a:t>Surgery</a:t>
                      </a:r>
                      <a:endParaRPr sz="1000" dirty="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9060" marR="76200">
                        <a:lnSpc>
                          <a:spcPct val="100000"/>
                        </a:lnSpc>
                        <a:spcBef>
                          <a:spcPts val="300"/>
                        </a:spcBef>
                      </a:pPr>
                      <a:r>
                        <a:rPr sz="1000" spc="-35" dirty="0">
                          <a:latin typeface="Arial"/>
                          <a:cs typeface="Arial"/>
                        </a:rPr>
                        <a:t>Improved</a:t>
                      </a:r>
                      <a:r>
                        <a:rPr sz="1000" spc="-95" dirty="0">
                          <a:latin typeface="Arial"/>
                          <a:cs typeface="Arial"/>
                        </a:rPr>
                        <a:t> </a:t>
                      </a:r>
                      <a:r>
                        <a:rPr sz="1000" spc="-30" dirty="0">
                          <a:latin typeface="Arial"/>
                          <a:cs typeface="Arial"/>
                        </a:rPr>
                        <a:t>during</a:t>
                      </a:r>
                      <a:r>
                        <a:rPr sz="1000" spc="-65" dirty="0">
                          <a:latin typeface="Arial"/>
                          <a:cs typeface="Arial"/>
                        </a:rPr>
                        <a:t> </a:t>
                      </a:r>
                      <a:r>
                        <a:rPr sz="1000" spc="-50" dirty="0">
                          <a:latin typeface="Arial"/>
                          <a:cs typeface="Arial"/>
                        </a:rPr>
                        <a:t>WW1,</a:t>
                      </a:r>
                      <a:r>
                        <a:rPr sz="1000" spc="-80" dirty="0">
                          <a:latin typeface="Arial"/>
                          <a:cs typeface="Arial"/>
                        </a:rPr>
                        <a:t> </a:t>
                      </a:r>
                      <a:r>
                        <a:rPr sz="1000" spc="-30" dirty="0">
                          <a:latin typeface="Arial"/>
                          <a:cs typeface="Arial"/>
                        </a:rPr>
                        <a:t>led</a:t>
                      </a:r>
                      <a:r>
                        <a:rPr sz="1000" spc="-70" dirty="0">
                          <a:latin typeface="Arial"/>
                          <a:cs typeface="Arial"/>
                        </a:rPr>
                        <a:t> </a:t>
                      </a:r>
                      <a:r>
                        <a:rPr sz="1000" spc="-45" dirty="0">
                          <a:latin typeface="Arial"/>
                          <a:cs typeface="Arial"/>
                        </a:rPr>
                        <a:t>by</a:t>
                      </a:r>
                      <a:r>
                        <a:rPr sz="1000" spc="-55" dirty="0">
                          <a:latin typeface="Arial"/>
                          <a:cs typeface="Arial"/>
                        </a:rPr>
                        <a:t> </a:t>
                      </a:r>
                      <a:r>
                        <a:rPr sz="1000" spc="-40" dirty="0">
                          <a:latin typeface="Arial"/>
                          <a:cs typeface="Arial"/>
                        </a:rPr>
                        <a:t>Harold</a:t>
                      </a:r>
                      <a:r>
                        <a:rPr sz="1000" spc="-85" dirty="0">
                          <a:latin typeface="Arial"/>
                          <a:cs typeface="Arial"/>
                        </a:rPr>
                        <a:t> </a:t>
                      </a:r>
                      <a:r>
                        <a:rPr sz="1000" spc="-45" dirty="0">
                          <a:latin typeface="Arial"/>
                          <a:cs typeface="Arial"/>
                        </a:rPr>
                        <a:t>Gillies,</a:t>
                      </a:r>
                      <a:r>
                        <a:rPr sz="1000" spc="-65" dirty="0">
                          <a:latin typeface="Arial"/>
                          <a:cs typeface="Arial"/>
                        </a:rPr>
                        <a:t> </a:t>
                      </a:r>
                      <a:r>
                        <a:rPr sz="1000" spc="-25" dirty="0">
                          <a:latin typeface="Arial"/>
                          <a:cs typeface="Arial"/>
                        </a:rPr>
                        <a:t>who</a:t>
                      </a:r>
                      <a:r>
                        <a:rPr sz="1000" spc="-75" dirty="0">
                          <a:latin typeface="Arial"/>
                          <a:cs typeface="Arial"/>
                        </a:rPr>
                        <a:t> </a:t>
                      </a:r>
                      <a:r>
                        <a:rPr sz="1000" spc="-45" dirty="0">
                          <a:latin typeface="Arial"/>
                          <a:cs typeface="Arial"/>
                        </a:rPr>
                        <a:t>opened  </a:t>
                      </a:r>
                      <a:r>
                        <a:rPr sz="1000" spc="-85" dirty="0">
                          <a:latin typeface="Arial"/>
                          <a:cs typeface="Arial"/>
                        </a:rPr>
                        <a:t>a </a:t>
                      </a:r>
                      <a:r>
                        <a:rPr sz="1000" spc="-50" dirty="0">
                          <a:latin typeface="Arial"/>
                          <a:cs typeface="Arial"/>
                        </a:rPr>
                        <a:t>specialist </a:t>
                      </a:r>
                      <a:r>
                        <a:rPr sz="1000" spc="-30" dirty="0">
                          <a:latin typeface="Arial"/>
                          <a:cs typeface="Arial"/>
                        </a:rPr>
                        <a:t>hospital </a:t>
                      </a:r>
                      <a:r>
                        <a:rPr sz="1000" spc="-15" dirty="0">
                          <a:latin typeface="Arial"/>
                          <a:cs typeface="Arial"/>
                        </a:rPr>
                        <a:t>in </a:t>
                      </a:r>
                      <a:r>
                        <a:rPr sz="1000" spc="-50" dirty="0">
                          <a:latin typeface="Arial"/>
                          <a:cs typeface="Arial"/>
                        </a:rPr>
                        <a:t>Kent </a:t>
                      </a:r>
                      <a:r>
                        <a:rPr sz="1000" spc="-15" dirty="0">
                          <a:latin typeface="Arial"/>
                          <a:cs typeface="Arial"/>
                        </a:rPr>
                        <a:t>in</a:t>
                      </a:r>
                      <a:r>
                        <a:rPr sz="1000" spc="-235" dirty="0">
                          <a:latin typeface="Arial"/>
                          <a:cs typeface="Arial"/>
                        </a:rPr>
                        <a:t> </a:t>
                      </a:r>
                      <a:r>
                        <a:rPr sz="1000" spc="-50" dirty="0">
                          <a:latin typeface="Arial"/>
                          <a:cs typeface="Arial"/>
                        </a:rPr>
                        <a:t>1917.</a:t>
                      </a:r>
                      <a:endParaRPr sz="1000" dirty="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3"/>
                  </a:ext>
                </a:extLst>
              </a:tr>
            </a:tbl>
          </a:graphicData>
        </a:graphic>
      </p:graphicFrame>
      <p:graphicFrame>
        <p:nvGraphicFramePr>
          <p:cNvPr id="4" name="object 4"/>
          <p:cNvGraphicFramePr>
            <a:graphicFrameLocks noGrp="1"/>
          </p:cNvGraphicFramePr>
          <p:nvPr/>
        </p:nvGraphicFramePr>
        <p:xfrm>
          <a:off x="14607" y="889429"/>
          <a:ext cx="4425461" cy="3773068"/>
        </p:xfrm>
        <a:graphic>
          <a:graphicData uri="http://schemas.openxmlformats.org/drawingml/2006/table">
            <a:tbl>
              <a:tblPr firstRow="1" bandRow="1">
                <a:tableStyleId>{2D5ABB26-0587-4C30-8999-92F81FD0307C}</a:tableStyleId>
              </a:tblPr>
              <a:tblGrid>
                <a:gridCol w="369863">
                  <a:extLst>
                    <a:ext uri="{9D8B030D-6E8A-4147-A177-3AD203B41FA5}">
                      <a16:colId xmlns:a16="http://schemas.microsoft.com/office/drawing/2014/main" val="20000"/>
                    </a:ext>
                  </a:extLst>
                </a:gridCol>
                <a:gridCol w="883920">
                  <a:extLst>
                    <a:ext uri="{9D8B030D-6E8A-4147-A177-3AD203B41FA5}">
                      <a16:colId xmlns:a16="http://schemas.microsoft.com/office/drawing/2014/main" val="20001"/>
                    </a:ext>
                  </a:extLst>
                </a:gridCol>
                <a:gridCol w="3171678">
                  <a:extLst>
                    <a:ext uri="{9D8B030D-6E8A-4147-A177-3AD203B41FA5}">
                      <a16:colId xmlns:a16="http://schemas.microsoft.com/office/drawing/2014/main" val="20002"/>
                    </a:ext>
                  </a:extLst>
                </a:gridCol>
              </a:tblGrid>
              <a:tr h="393895">
                <a:tc>
                  <a:txBody>
                    <a:bodyPr/>
                    <a:lstStyle/>
                    <a:p>
                      <a:pPr marL="97790">
                        <a:lnSpc>
                          <a:spcPct val="100000"/>
                        </a:lnSpc>
                        <a:spcBef>
                          <a:spcPts val="290"/>
                        </a:spcBef>
                      </a:pPr>
                      <a:r>
                        <a:rPr sz="1000" b="1" dirty="0">
                          <a:latin typeface="Trebuchet MS"/>
                          <a:cs typeface="Trebuchet MS"/>
                        </a:rPr>
                        <a:t>1</a:t>
                      </a:r>
                      <a:endParaRPr sz="1000">
                        <a:latin typeface="Trebuchet MS"/>
                        <a:cs typeface="Trebuchet MS"/>
                      </a:endParaRPr>
                    </a:p>
                  </a:txBody>
                  <a:tcPr marL="0" marR="0" marT="33997" marB="0">
                    <a:lnL w="1905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790">
                        <a:lnSpc>
                          <a:spcPct val="100000"/>
                        </a:lnSpc>
                        <a:spcBef>
                          <a:spcPts val="290"/>
                        </a:spcBef>
                      </a:pPr>
                      <a:r>
                        <a:rPr sz="1000" spc="-55" dirty="0">
                          <a:latin typeface="Arial"/>
                          <a:cs typeface="Arial"/>
                        </a:rPr>
                        <a:t>Oct </a:t>
                      </a:r>
                      <a:r>
                        <a:rPr sz="1000" spc="-65" dirty="0">
                          <a:latin typeface="Arial"/>
                          <a:cs typeface="Arial"/>
                        </a:rPr>
                        <a:t>–</a:t>
                      </a:r>
                      <a:r>
                        <a:rPr sz="1000" spc="-90" dirty="0">
                          <a:latin typeface="Arial"/>
                          <a:cs typeface="Arial"/>
                        </a:rPr>
                        <a:t> </a:t>
                      </a:r>
                      <a:r>
                        <a:rPr sz="1000" spc="-55" dirty="0">
                          <a:latin typeface="Arial"/>
                          <a:cs typeface="Arial"/>
                        </a:rPr>
                        <a:t>Nov</a:t>
                      </a:r>
                      <a:endParaRPr sz="1000">
                        <a:latin typeface="Arial"/>
                        <a:cs typeface="Arial"/>
                      </a:endParaRPr>
                    </a:p>
                    <a:p>
                      <a:pPr marL="97790">
                        <a:lnSpc>
                          <a:spcPct val="100000"/>
                        </a:lnSpc>
                      </a:pPr>
                      <a:r>
                        <a:rPr sz="1000" spc="-55" dirty="0">
                          <a:latin typeface="Arial"/>
                          <a:cs typeface="Arial"/>
                        </a:rPr>
                        <a:t>1914</a:t>
                      </a:r>
                      <a:endParaRPr sz="1000">
                        <a:latin typeface="Arial"/>
                        <a:cs typeface="Arial"/>
                      </a:endParaRPr>
                    </a:p>
                  </a:txBody>
                  <a:tcPr marL="0" marR="0" marT="33997"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290"/>
                        </a:spcBef>
                      </a:pPr>
                      <a:r>
                        <a:rPr sz="1000" spc="-45" dirty="0">
                          <a:latin typeface="Arial"/>
                          <a:cs typeface="Arial"/>
                        </a:rPr>
                        <a:t>First</a:t>
                      </a:r>
                      <a:r>
                        <a:rPr sz="1000" spc="-80" dirty="0">
                          <a:latin typeface="Arial"/>
                          <a:cs typeface="Arial"/>
                        </a:rPr>
                        <a:t> </a:t>
                      </a:r>
                      <a:r>
                        <a:rPr sz="1000" spc="-25" dirty="0">
                          <a:latin typeface="Arial"/>
                          <a:cs typeface="Arial"/>
                        </a:rPr>
                        <a:t>Battle</a:t>
                      </a:r>
                      <a:r>
                        <a:rPr sz="1000" spc="-75" dirty="0">
                          <a:latin typeface="Arial"/>
                          <a:cs typeface="Arial"/>
                        </a:rPr>
                        <a:t> </a:t>
                      </a:r>
                      <a:r>
                        <a:rPr sz="1000" dirty="0">
                          <a:latin typeface="Arial"/>
                          <a:cs typeface="Arial"/>
                        </a:rPr>
                        <a:t>of</a:t>
                      </a:r>
                      <a:r>
                        <a:rPr sz="1000" spc="-70" dirty="0">
                          <a:latin typeface="Arial"/>
                          <a:cs typeface="Arial"/>
                        </a:rPr>
                        <a:t> </a:t>
                      </a:r>
                      <a:r>
                        <a:rPr sz="1000" spc="-85" dirty="0">
                          <a:latin typeface="Arial"/>
                          <a:cs typeface="Arial"/>
                        </a:rPr>
                        <a:t>Ypres</a:t>
                      </a:r>
                      <a:r>
                        <a:rPr sz="1000" spc="-60" dirty="0">
                          <a:latin typeface="Arial"/>
                          <a:cs typeface="Arial"/>
                        </a:rPr>
                        <a:t> </a:t>
                      </a:r>
                      <a:r>
                        <a:rPr sz="1000" spc="-65" dirty="0">
                          <a:latin typeface="Arial"/>
                          <a:cs typeface="Arial"/>
                        </a:rPr>
                        <a:t>–</a:t>
                      </a:r>
                      <a:r>
                        <a:rPr sz="1000" spc="-55" dirty="0">
                          <a:latin typeface="Arial"/>
                          <a:cs typeface="Arial"/>
                        </a:rPr>
                        <a:t> </a:t>
                      </a:r>
                      <a:r>
                        <a:rPr sz="1000" spc="-10" dirty="0">
                          <a:latin typeface="Arial"/>
                          <a:cs typeface="Arial"/>
                        </a:rPr>
                        <a:t>the</a:t>
                      </a:r>
                      <a:r>
                        <a:rPr sz="1000" spc="-80" dirty="0">
                          <a:latin typeface="Arial"/>
                          <a:cs typeface="Arial"/>
                        </a:rPr>
                        <a:t> </a:t>
                      </a:r>
                      <a:r>
                        <a:rPr sz="1000" spc="-30" dirty="0">
                          <a:latin typeface="Arial"/>
                          <a:cs typeface="Arial"/>
                        </a:rPr>
                        <a:t>British</a:t>
                      </a:r>
                      <a:r>
                        <a:rPr sz="1000" spc="-70" dirty="0">
                          <a:latin typeface="Arial"/>
                          <a:cs typeface="Arial"/>
                        </a:rPr>
                        <a:t> </a:t>
                      </a:r>
                      <a:r>
                        <a:rPr sz="1000" spc="-40" dirty="0">
                          <a:latin typeface="Arial"/>
                          <a:cs typeface="Arial"/>
                        </a:rPr>
                        <a:t>stopped</a:t>
                      </a:r>
                      <a:r>
                        <a:rPr sz="1000" spc="-90" dirty="0">
                          <a:latin typeface="Arial"/>
                          <a:cs typeface="Arial"/>
                        </a:rPr>
                        <a:t> </a:t>
                      </a:r>
                      <a:r>
                        <a:rPr sz="1000" spc="-10" dirty="0">
                          <a:latin typeface="Arial"/>
                          <a:cs typeface="Arial"/>
                        </a:rPr>
                        <a:t>the</a:t>
                      </a:r>
                      <a:r>
                        <a:rPr sz="1000" spc="-80" dirty="0">
                          <a:latin typeface="Arial"/>
                          <a:cs typeface="Arial"/>
                        </a:rPr>
                        <a:t> </a:t>
                      </a:r>
                      <a:r>
                        <a:rPr sz="1000" spc="-70" dirty="0">
                          <a:latin typeface="Arial"/>
                          <a:cs typeface="Arial"/>
                        </a:rPr>
                        <a:t>Germans</a:t>
                      </a:r>
                      <a:endParaRPr sz="1000" dirty="0">
                        <a:latin typeface="Arial"/>
                        <a:cs typeface="Arial"/>
                      </a:endParaRPr>
                    </a:p>
                    <a:p>
                      <a:pPr marL="98425">
                        <a:lnSpc>
                          <a:spcPct val="100000"/>
                        </a:lnSpc>
                      </a:pPr>
                      <a:r>
                        <a:rPr sz="1000" spc="-5" dirty="0">
                          <a:latin typeface="Arial"/>
                          <a:cs typeface="Arial"/>
                        </a:rPr>
                        <a:t>from</a:t>
                      </a:r>
                      <a:r>
                        <a:rPr sz="1000" spc="-80" dirty="0">
                          <a:latin typeface="Arial"/>
                          <a:cs typeface="Arial"/>
                        </a:rPr>
                        <a:t> </a:t>
                      </a:r>
                      <a:r>
                        <a:rPr sz="1000" spc="-35" dirty="0">
                          <a:latin typeface="Arial"/>
                          <a:cs typeface="Arial"/>
                        </a:rPr>
                        <a:t>capturing</a:t>
                      </a:r>
                      <a:r>
                        <a:rPr sz="1000" spc="-85" dirty="0">
                          <a:latin typeface="Arial"/>
                          <a:cs typeface="Arial"/>
                        </a:rPr>
                        <a:t> </a:t>
                      </a:r>
                      <a:r>
                        <a:rPr sz="1000" spc="-15" dirty="0">
                          <a:latin typeface="Arial"/>
                          <a:cs typeface="Arial"/>
                        </a:rPr>
                        <a:t>the</a:t>
                      </a:r>
                      <a:r>
                        <a:rPr sz="1000" spc="-65" dirty="0">
                          <a:latin typeface="Arial"/>
                          <a:cs typeface="Arial"/>
                        </a:rPr>
                        <a:t> </a:t>
                      </a:r>
                      <a:r>
                        <a:rPr sz="1000" spc="5" dirty="0">
                          <a:latin typeface="Arial"/>
                          <a:cs typeface="Arial"/>
                        </a:rPr>
                        <a:t>port</a:t>
                      </a:r>
                      <a:r>
                        <a:rPr sz="1000" spc="-80" dirty="0">
                          <a:latin typeface="Arial"/>
                          <a:cs typeface="Arial"/>
                        </a:rPr>
                        <a:t> </a:t>
                      </a:r>
                      <a:r>
                        <a:rPr sz="1000" dirty="0">
                          <a:latin typeface="Arial"/>
                          <a:cs typeface="Arial"/>
                        </a:rPr>
                        <a:t>of</a:t>
                      </a:r>
                      <a:r>
                        <a:rPr sz="1000" spc="-70" dirty="0">
                          <a:latin typeface="Arial"/>
                          <a:cs typeface="Arial"/>
                        </a:rPr>
                        <a:t> </a:t>
                      </a:r>
                      <a:r>
                        <a:rPr sz="1000" spc="-75" dirty="0">
                          <a:latin typeface="Arial"/>
                          <a:cs typeface="Arial"/>
                        </a:rPr>
                        <a:t>Calais.</a:t>
                      </a:r>
                      <a:endParaRPr sz="1000" dirty="0">
                        <a:latin typeface="Arial"/>
                        <a:cs typeface="Arial"/>
                      </a:endParaRPr>
                    </a:p>
                  </a:txBody>
                  <a:tcPr marL="0" marR="0" marT="33997"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393308">
                <a:tc>
                  <a:txBody>
                    <a:bodyPr/>
                    <a:lstStyle/>
                    <a:p>
                      <a:pPr marL="97790">
                        <a:lnSpc>
                          <a:spcPct val="100000"/>
                        </a:lnSpc>
                        <a:spcBef>
                          <a:spcPts val="295"/>
                        </a:spcBef>
                      </a:pPr>
                      <a:r>
                        <a:rPr sz="1000" b="1" dirty="0">
                          <a:latin typeface="Trebuchet MS"/>
                          <a:cs typeface="Trebuchet MS"/>
                        </a:rPr>
                        <a:t>2</a:t>
                      </a:r>
                      <a:endParaRPr sz="1000">
                        <a:latin typeface="Trebuchet MS"/>
                        <a:cs typeface="Trebuchet MS"/>
                      </a:endParaRPr>
                    </a:p>
                  </a:txBody>
                  <a:tcPr marL="0" marR="0" marT="34583" marB="0">
                    <a:lnL w="1905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790" marR="263525">
                        <a:lnSpc>
                          <a:spcPct val="100000"/>
                        </a:lnSpc>
                        <a:spcBef>
                          <a:spcPts val="295"/>
                        </a:spcBef>
                      </a:pPr>
                      <a:r>
                        <a:rPr sz="1000" spc="-40" dirty="0">
                          <a:latin typeface="Arial"/>
                          <a:cs typeface="Arial"/>
                        </a:rPr>
                        <a:t>Apr </a:t>
                      </a:r>
                      <a:r>
                        <a:rPr sz="1000" spc="-65" dirty="0">
                          <a:latin typeface="Arial"/>
                          <a:cs typeface="Arial"/>
                        </a:rPr>
                        <a:t>–</a:t>
                      </a:r>
                      <a:r>
                        <a:rPr sz="1000" spc="-150" dirty="0">
                          <a:latin typeface="Arial"/>
                          <a:cs typeface="Arial"/>
                        </a:rPr>
                        <a:t> </a:t>
                      </a:r>
                      <a:r>
                        <a:rPr sz="1000" spc="-40" dirty="0">
                          <a:latin typeface="Arial"/>
                          <a:cs typeface="Arial"/>
                        </a:rPr>
                        <a:t>May  </a:t>
                      </a:r>
                      <a:r>
                        <a:rPr sz="1000" spc="-55" dirty="0">
                          <a:latin typeface="Arial"/>
                          <a:cs typeface="Arial"/>
                        </a:rPr>
                        <a:t>1915</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133985">
                        <a:lnSpc>
                          <a:spcPct val="100000"/>
                        </a:lnSpc>
                        <a:spcBef>
                          <a:spcPts val="295"/>
                        </a:spcBef>
                      </a:pPr>
                      <a:r>
                        <a:rPr sz="1000" spc="-80" dirty="0">
                          <a:latin typeface="Arial"/>
                          <a:cs typeface="Arial"/>
                        </a:rPr>
                        <a:t>Second </a:t>
                      </a:r>
                      <a:r>
                        <a:rPr sz="1000" spc="-25" dirty="0">
                          <a:latin typeface="Arial"/>
                          <a:cs typeface="Arial"/>
                        </a:rPr>
                        <a:t>Battle </a:t>
                      </a:r>
                      <a:r>
                        <a:rPr sz="1000" dirty="0">
                          <a:latin typeface="Arial"/>
                          <a:cs typeface="Arial"/>
                        </a:rPr>
                        <a:t>of </a:t>
                      </a:r>
                      <a:r>
                        <a:rPr sz="1000" spc="-85" dirty="0">
                          <a:latin typeface="Arial"/>
                          <a:cs typeface="Arial"/>
                        </a:rPr>
                        <a:t>Ypres </a:t>
                      </a:r>
                      <a:r>
                        <a:rPr sz="1000" spc="-65" dirty="0">
                          <a:latin typeface="Arial"/>
                          <a:cs typeface="Arial"/>
                        </a:rPr>
                        <a:t>– </a:t>
                      </a:r>
                      <a:r>
                        <a:rPr sz="1000" spc="-95" dirty="0">
                          <a:latin typeface="Arial"/>
                          <a:cs typeface="Arial"/>
                        </a:rPr>
                        <a:t>A </a:t>
                      </a:r>
                      <a:r>
                        <a:rPr sz="1000" spc="-60" dirty="0">
                          <a:latin typeface="Arial"/>
                          <a:cs typeface="Arial"/>
                        </a:rPr>
                        <a:t>German </a:t>
                      </a:r>
                      <a:r>
                        <a:rPr sz="1000" spc="-30" dirty="0">
                          <a:latin typeface="Arial"/>
                          <a:cs typeface="Arial"/>
                        </a:rPr>
                        <a:t>attack</a:t>
                      </a:r>
                      <a:r>
                        <a:rPr sz="1000" spc="-225" dirty="0">
                          <a:latin typeface="Arial"/>
                          <a:cs typeface="Arial"/>
                        </a:rPr>
                        <a:t> </a:t>
                      </a:r>
                      <a:r>
                        <a:rPr sz="1000" spc="-60" dirty="0">
                          <a:latin typeface="Arial"/>
                          <a:cs typeface="Arial"/>
                        </a:rPr>
                        <a:t>using </a:t>
                      </a:r>
                      <a:r>
                        <a:rPr sz="1000" spc="-45" dirty="0">
                          <a:latin typeface="Arial"/>
                          <a:cs typeface="Arial"/>
                        </a:rPr>
                        <a:t>Chlorine  </a:t>
                      </a:r>
                      <a:r>
                        <a:rPr sz="1000" spc="-100" dirty="0">
                          <a:latin typeface="Arial"/>
                          <a:cs typeface="Arial"/>
                        </a:rPr>
                        <a:t>gas </a:t>
                      </a:r>
                      <a:r>
                        <a:rPr sz="1000" spc="5" dirty="0">
                          <a:latin typeface="Arial"/>
                          <a:cs typeface="Arial"/>
                        </a:rPr>
                        <a:t>for </a:t>
                      </a:r>
                      <a:r>
                        <a:rPr sz="1000" spc="-10" dirty="0">
                          <a:latin typeface="Arial"/>
                          <a:cs typeface="Arial"/>
                        </a:rPr>
                        <a:t>the </a:t>
                      </a:r>
                      <a:r>
                        <a:rPr sz="1000" spc="-5" dirty="0">
                          <a:latin typeface="Arial"/>
                          <a:cs typeface="Arial"/>
                        </a:rPr>
                        <a:t>first</a:t>
                      </a:r>
                      <a:r>
                        <a:rPr sz="1000" spc="-185" dirty="0">
                          <a:latin typeface="Arial"/>
                          <a:cs typeface="Arial"/>
                        </a:rPr>
                        <a:t> </a:t>
                      </a:r>
                      <a:r>
                        <a:rPr sz="1000" spc="-10" dirty="0">
                          <a:latin typeface="Arial"/>
                          <a:cs typeface="Arial"/>
                        </a:rPr>
                        <a:t>time.</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93895">
                <a:tc>
                  <a:txBody>
                    <a:bodyPr/>
                    <a:lstStyle/>
                    <a:p>
                      <a:pPr marL="97790">
                        <a:lnSpc>
                          <a:spcPct val="100000"/>
                        </a:lnSpc>
                        <a:spcBef>
                          <a:spcPts val="295"/>
                        </a:spcBef>
                      </a:pPr>
                      <a:r>
                        <a:rPr sz="1000" b="1" dirty="0">
                          <a:latin typeface="Trebuchet MS"/>
                          <a:cs typeface="Trebuchet MS"/>
                        </a:rPr>
                        <a:t>3</a:t>
                      </a:r>
                      <a:endParaRPr sz="1000">
                        <a:latin typeface="Trebuchet MS"/>
                        <a:cs typeface="Trebuchet MS"/>
                      </a:endParaRPr>
                    </a:p>
                  </a:txBody>
                  <a:tcPr marL="0" marR="0" marT="34583" marB="0">
                    <a:lnL w="1905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790" marR="277495">
                        <a:lnSpc>
                          <a:spcPct val="100000"/>
                        </a:lnSpc>
                        <a:spcBef>
                          <a:spcPts val="295"/>
                        </a:spcBef>
                      </a:pPr>
                      <a:r>
                        <a:rPr sz="1000" spc="-75" dirty="0">
                          <a:latin typeface="Arial"/>
                          <a:cs typeface="Arial"/>
                        </a:rPr>
                        <a:t>July </a:t>
                      </a:r>
                      <a:r>
                        <a:rPr sz="1000" spc="-65" dirty="0">
                          <a:latin typeface="Arial"/>
                          <a:cs typeface="Arial"/>
                        </a:rPr>
                        <a:t>–</a:t>
                      </a:r>
                      <a:r>
                        <a:rPr sz="1000" spc="-114" dirty="0">
                          <a:latin typeface="Arial"/>
                          <a:cs typeface="Arial"/>
                        </a:rPr>
                        <a:t> </a:t>
                      </a:r>
                      <a:r>
                        <a:rPr sz="1000" spc="-55" dirty="0">
                          <a:latin typeface="Arial"/>
                          <a:cs typeface="Arial"/>
                        </a:rPr>
                        <a:t>Nov  1916</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439420">
                        <a:lnSpc>
                          <a:spcPct val="100000"/>
                        </a:lnSpc>
                        <a:spcBef>
                          <a:spcPts val="295"/>
                        </a:spcBef>
                      </a:pPr>
                      <a:r>
                        <a:rPr sz="1000" spc="-25" dirty="0">
                          <a:latin typeface="Arial"/>
                          <a:cs typeface="Arial"/>
                        </a:rPr>
                        <a:t>Battle</a:t>
                      </a:r>
                      <a:r>
                        <a:rPr sz="1000" spc="-80" dirty="0">
                          <a:latin typeface="Arial"/>
                          <a:cs typeface="Arial"/>
                        </a:rPr>
                        <a:t> </a:t>
                      </a:r>
                      <a:r>
                        <a:rPr sz="1000" dirty="0">
                          <a:latin typeface="Arial"/>
                          <a:cs typeface="Arial"/>
                        </a:rPr>
                        <a:t>of</a:t>
                      </a:r>
                      <a:r>
                        <a:rPr sz="1000" spc="-70" dirty="0">
                          <a:latin typeface="Arial"/>
                          <a:cs typeface="Arial"/>
                        </a:rPr>
                        <a:t> </a:t>
                      </a:r>
                      <a:r>
                        <a:rPr sz="1000" spc="-10" dirty="0">
                          <a:latin typeface="Arial"/>
                          <a:cs typeface="Arial"/>
                        </a:rPr>
                        <a:t>the</a:t>
                      </a:r>
                      <a:r>
                        <a:rPr sz="1000" spc="-85" dirty="0">
                          <a:latin typeface="Arial"/>
                          <a:cs typeface="Arial"/>
                        </a:rPr>
                        <a:t> </a:t>
                      </a:r>
                      <a:r>
                        <a:rPr sz="1000" spc="-80" dirty="0">
                          <a:latin typeface="Arial"/>
                          <a:cs typeface="Arial"/>
                        </a:rPr>
                        <a:t>Somme</a:t>
                      </a:r>
                      <a:r>
                        <a:rPr sz="1000" spc="-95" dirty="0">
                          <a:latin typeface="Arial"/>
                          <a:cs typeface="Arial"/>
                        </a:rPr>
                        <a:t> </a:t>
                      </a:r>
                      <a:r>
                        <a:rPr sz="1000" spc="-65" dirty="0">
                          <a:latin typeface="Arial"/>
                          <a:cs typeface="Arial"/>
                        </a:rPr>
                        <a:t>–</a:t>
                      </a:r>
                      <a:r>
                        <a:rPr sz="1000" spc="-55" dirty="0">
                          <a:latin typeface="Arial"/>
                          <a:cs typeface="Arial"/>
                        </a:rPr>
                        <a:t> </a:t>
                      </a:r>
                      <a:r>
                        <a:rPr sz="1000" spc="-10" dirty="0">
                          <a:latin typeface="Arial"/>
                          <a:cs typeface="Arial"/>
                        </a:rPr>
                        <a:t>Major</a:t>
                      </a:r>
                      <a:r>
                        <a:rPr sz="1000" spc="-85" dirty="0">
                          <a:latin typeface="Arial"/>
                          <a:cs typeface="Arial"/>
                        </a:rPr>
                        <a:t> </a:t>
                      </a:r>
                      <a:r>
                        <a:rPr sz="1000" spc="-30" dirty="0">
                          <a:latin typeface="Arial"/>
                          <a:cs typeface="Arial"/>
                        </a:rPr>
                        <a:t>attack</a:t>
                      </a:r>
                      <a:r>
                        <a:rPr sz="1000" spc="-90" dirty="0">
                          <a:latin typeface="Arial"/>
                          <a:cs typeface="Arial"/>
                        </a:rPr>
                        <a:t> </a:t>
                      </a:r>
                      <a:r>
                        <a:rPr sz="1000" spc="-30" dirty="0">
                          <a:latin typeface="Arial"/>
                          <a:cs typeface="Arial"/>
                        </a:rPr>
                        <a:t>led</a:t>
                      </a:r>
                      <a:r>
                        <a:rPr sz="1000" spc="-70" dirty="0">
                          <a:latin typeface="Arial"/>
                          <a:cs typeface="Arial"/>
                        </a:rPr>
                        <a:t> </a:t>
                      </a:r>
                      <a:r>
                        <a:rPr sz="1000" spc="-65" dirty="0">
                          <a:latin typeface="Arial"/>
                          <a:cs typeface="Arial"/>
                        </a:rPr>
                        <a:t>French</a:t>
                      </a:r>
                      <a:r>
                        <a:rPr sz="1000" spc="-75" dirty="0">
                          <a:latin typeface="Arial"/>
                          <a:cs typeface="Arial"/>
                        </a:rPr>
                        <a:t> </a:t>
                      </a:r>
                      <a:r>
                        <a:rPr sz="1000" spc="-55" dirty="0">
                          <a:latin typeface="Arial"/>
                          <a:cs typeface="Arial"/>
                        </a:rPr>
                        <a:t>and  </a:t>
                      </a:r>
                      <a:r>
                        <a:rPr sz="1000" spc="-30" dirty="0">
                          <a:latin typeface="Arial"/>
                          <a:cs typeface="Arial"/>
                        </a:rPr>
                        <a:t>British</a:t>
                      </a:r>
                      <a:r>
                        <a:rPr sz="1000" spc="-85" dirty="0">
                          <a:latin typeface="Arial"/>
                          <a:cs typeface="Arial"/>
                        </a:rPr>
                        <a:t> </a:t>
                      </a:r>
                      <a:r>
                        <a:rPr sz="1000" spc="15" dirty="0">
                          <a:latin typeface="Arial"/>
                          <a:cs typeface="Arial"/>
                        </a:rPr>
                        <a:t>to</a:t>
                      </a:r>
                      <a:r>
                        <a:rPr sz="1000" spc="-70" dirty="0">
                          <a:latin typeface="Arial"/>
                          <a:cs typeface="Arial"/>
                        </a:rPr>
                        <a:t> </a:t>
                      </a:r>
                      <a:r>
                        <a:rPr sz="1000" spc="-45" dirty="0">
                          <a:latin typeface="Arial"/>
                          <a:cs typeface="Arial"/>
                        </a:rPr>
                        <a:t>move</a:t>
                      </a:r>
                      <a:r>
                        <a:rPr sz="1000" spc="-90" dirty="0">
                          <a:latin typeface="Arial"/>
                          <a:cs typeface="Arial"/>
                        </a:rPr>
                        <a:t> </a:t>
                      </a:r>
                      <a:r>
                        <a:rPr sz="1000" spc="-60" dirty="0">
                          <a:latin typeface="Arial"/>
                          <a:cs typeface="Arial"/>
                        </a:rPr>
                        <a:t>German</a:t>
                      </a:r>
                      <a:r>
                        <a:rPr sz="1000" spc="-75" dirty="0">
                          <a:latin typeface="Arial"/>
                          <a:cs typeface="Arial"/>
                        </a:rPr>
                        <a:t> </a:t>
                      </a:r>
                      <a:r>
                        <a:rPr sz="1000" spc="-25" dirty="0">
                          <a:latin typeface="Arial"/>
                          <a:cs typeface="Arial"/>
                        </a:rPr>
                        <a:t>troops</a:t>
                      </a:r>
                      <a:r>
                        <a:rPr sz="1000" spc="-90" dirty="0">
                          <a:latin typeface="Arial"/>
                          <a:cs typeface="Arial"/>
                        </a:rPr>
                        <a:t> </a:t>
                      </a:r>
                      <a:r>
                        <a:rPr sz="1000" spc="-10" dirty="0">
                          <a:latin typeface="Arial"/>
                          <a:cs typeface="Arial"/>
                        </a:rPr>
                        <a:t>from</a:t>
                      </a:r>
                      <a:r>
                        <a:rPr sz="1000" spc="-75" dirty="0">
                          <a:latin typeface="Arial"/>
                          <a:cs typeface="Arial"/>
                        </a:rPr>
                        <a:t> </a:t>
                      </a:r>
                      <a:r>
                        <a:rPr sz="1000" spc="-45" dirty="0">
                          <a:latin typeface="Arial"/>
                          <a:cs typeface="Arial"/>
                        </a:rPr>
                        <a:t>Verdun.</a:t>
                      </a:r>
                      <a:endParaRPr sz="1000" dirty="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93308">
                <a:tc>
                  <a:txBody>
                    <a:bodyPr/>
                    <a:lstStyle/>
                    <a:p>
                      <a:pPr marL="97790">
                        <a:lnSpc>
                          <a:spcPct val="100000"/>
                        </a:lnSpc>
                        <a:spcBef>
                          <a:spcPts val="295"/>
                        </a:spcBef>
                      </a:pPr>
                      <a:r>
                        <a:rPr sz="1000" b="1" dirty="0">
                          <a:latin typeface="Trebuchet MS"/>
                          <a:cs typeface="Trebuchet MS"/>
                        </a:rPr>
                        <a:t>4</a:t>
                      </a:r>
                      <a:endParaRPr sz="1000">
                        <a:latin typeface="Trebuchet MS"/>
                        <a:cs typeface="Trebuchet MS"/>
                      </a:endParaRPr>
                    </a:p>
                  </a:txBody>
                  <a:tcPr marL="0" marR="0" marT="34583" marB="0">
                    <a:lnL w="1905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790" marR="263525">
                        <a:lnSpc>
                          <a:spcPct val="100000"/>
                        </a:lnSpc>
                        <a:spcBef>
                          <a:spcPts val="295"/>
                        </a:spcBef>
                      </a:pPr>
                      <a:r>
                        <a:rPr sz="1000" spc="-40" dirty="0">
                          <a:latin typeface="Arial"/>
                          <a:cs typeface="Arial"/>
                        </a:rPr>
                        <a:t>Apr </a:t>
                      </a:r>
                      <a:r>
                        <a:rPr sz="1000" spc="-65" dirty="0">
                          <a:latin typeface="Arial"/>
                          <a:cs typeface="Arial"/>
                        </a:rPr>
                        <a:t>–</a:t>
                      </a:r>
                      <a:r>
                        <a:rPr sz="1000" spc="-150" dirty="0">
                          <a:latin typeface="Arial"/>
                          <a:cs typeface="Arial"/>
                        </a:rPr>
                        <a:t> </a:t>
                      </a:r>
                      <a:r>
                        <a:rPr sz="1000" spc="-40" dirty="0">
                          <a:latin typeface="Arial"/>
                          <a:cs typeface="Arial"/>
                        </a:rPr>
                        <a:t>May  </a:t>
                      </a:r>
                      <a:r>
                        <a:rPr sz="1000" spc="-55" dirty="0">
                          <a:latin typeface="Arial"/>
                          <a:cs typeface="Arial"/>
                        </a:rPr>
                        <a:t>1916</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450850">
                        <a:lnSpc>
                          <a:spcPct val="100000"/>
                        </a:lnSpc>
                        <a:spcBef>
                          <a:spcPts val="295"/>
                        </a:spcBef>
                      </a:pPr>
                      <a:r>
                        <a:rPr sz="1000" spc="-25" dirty="0">
                          <a:latin typeface="Arial"/>
                          <a:cs typeface="Arial"/>
                        </a:rPr>
                        <a:t>Battle</a:t>
                      </a:r>
                      <a:r>
                        <a:rPr sz="1000" spc="-80" dirty="0">
                          <a:latin typeface="Arial"/>
                          <a:cs typeface="Arial"/>
                        </a:rPr>
                        <a:t> </a:t>
                      </a:r>
                      <a:r>
                        <a:rPr sz="1000" dirty="0">
                          <a:latin typeface="Arial"/>
                          <a:cs typeface="Arial"/>
                        </a:rPr>
                        <a:t>of</a:t>
                      </a:r>
                      <a:r>
                        <a:rPr sz="1000" spc="-75" dirty="0">
                          <a:latin typeface="Arial"/>
                          <a:cs typeface="Arial"/>
                        </a:rPr>
                        <a:t> </a:t>
                      </a:r>
                      <a:r>
                        <a:rPr sz="1000" spc="-55" dirty="0">
                          <a:latin typeface="Arial"/>
                          <a:cs typeface="Arial"/>
                        </a:rPr>
                        <a:t>Arras</a:t>
                      </a:r>
                      <a:r>
                        <a:rPr sz="1000" spc="-70" dirty="0">
                          <a:latin typeface="Arial"/>
                          <a:cs typeface="Arial"/>
                        </a:rPr>
                        <a:t> </a:t>
                      </a:r>
                      <a:r>
                        <a:rPr sz="1000" spc="-65" dirty="0">
                          <a:latin typeface="Arial"/>
                          <a:cs typeface="Arial"/>
                        </a:rPr>
                        <a:t>–</a:t>
                      </a:r>
                      <a:r>
                        <a:rPr sz="1000" spc="-60" dirty="0">
                          <a:latin typeface="Arial"/>
                          <a:cs typeface="Arial"/>
                        </a:rPr>
                        <a:t> </a:t>
                      </a:r>
                      <a:r>
                        <a:rPr sz="1000" spc="-45" dirty="0">
                          <a:latin typeface="Arial"/>
                          <a:cs typeface="Arial"/>
                        </a:rPr>
                        <a:t>large</a:t>
                      </a:r>
                      <a:r>
                        <a:rPr sz="1000" spc="-65" dirty="0">
                          <a:latin typeface="Arial"/>
                          <a:cs typeface="Arial"/>
                        </a:rPr>
                        <a:t> </a:t>
                      </a:r>
                      <a:r>
                        <a:rPr sz="1000" spc="-75" dirty="0">
                          <a:latin typeface="Arial"/>
                          <a:cs typeface="Arial"/>
                        </a:rPr>
                        <a:t>scale</a:t>
                      </a:r>
                      <a:r>
                        <a:rPr sz="1000" spc="-85" dirty="0">
                          <a:latin typeface="Arial"/>
                          <a:cs typeface="Arial"/>
                        </a:rPr>
                        <a:t> </a:t>
                      </a:r>
                      <a:r>
                        <a:rPr sz="1000" spc="-30" dirty="0">
                          <a:latin typeface="Arial"/>
                          <a:cs typeface="Arial"/>
                        </a:rPr>
                        <a:t>Allied</a:t>
                      </a:r>
                      <a:r>
                        <a:rPr sz="1000" spc="-60" dirty="0">
                          <a:latin typeface="Arial"/>
                          <a:cs typeface="Arial"/>
                        </a:rPr>
                        <a:t> </a:t>
                      </a:r>
                      <a:r>
                        <a:rPr sz="1000" spc="-30" dirty="0">
                          <a:latin typeface="Arial"/>
                          <a:cs typeface="Arial"/>
                        </a:rPr>
                        <a:t>attack.</a:t>
                      </a:r>
                      <a:r>
                        <a:rPr sz="1000" spc="-110" dirty="0">
                          <a:latin typeface="Arial"/>
                          <a:cs typeface="Arial"/>
                        </a:rPr>
                        <a:t> </a:t>
                      </a:r>
                      <a:r>
                        <a:rPr sz="1000" spc="-55" dirty="0">
                          <a:latin typeface="Arial"/>
                          <a:cs typeface="Arial"/>
                        </a:rPr>
                        <a:t>Very </a:t>
                      </a:r>
                      <a:r>
                        <a:rPr sz="1000" spc="-40" dirty="0">
                          <a:latin typeface="Arial"/>
                          <a:cs typeface="Arial"/>
                        </a:rPr>
                        <a:t>high  </a:t>
                      </a:r>
                      <a:r>
                        <a:rPr sz="1000" spc="-50" dirty="0">
                          <a:latin typeface="Arial"/>
                          <a:cs typeface="Arial"/>
                        </a:rPr>
                        <a:t>casualties.</a:t>
                      </a:r>
                      <a:endParaRPr sz="1000" dirty="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93895">
                <a:tc>
                  <a:txBody>
                    <a:bodyPr/>
                    <a:lstStyle/>
                    <a:p>
                      <a:pPr marL="97790">
                        <a:lnSpc>
                          <a:spcPct val="100000"/>
                        </a:lnSpc>
                        <a:spcBef>
                          <a:spcPts val="295"/>
                        </a:spcBef>
                      </a:pPr>
                      <a:r>
                        <a:rPr sz="1000" b="1" dirty="0">
                          <a:latin typeface="Trebuchet MS"/>
                          <a:cs typeface="Trebuchet MS"/>
                        </a:rPr>
                        <a:t>5</a:t>
                      </a:r>
                      <a:endParaRPr sz="1000">
                        <a:latin typeface="Trebuchet MS"/>
                        <a:cs typeface="Trebuchet MS"/>
                      </a:endParaRPr>
                    </a:p>
                  </a:txBody>
                  <a:tcPr marL="0" marR="0" marT="34583" marB="0">
                    <a:lnL w="1905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790" marR="341630">
                        <a:lnSpc>
                          <a:spcPct val="100000"/>
                        </a:lnSpc>
                        <a:spcBef>
                          <a:spcPts val="295"/>
                        </a:spcBef>
                      </a:pPr>
                      <a:r>
                        <a:rPr sz="1000" spc="-80" dirty="0">
                          <a:latin typeface="Arial"/>
                          <a:cs typeface="Arial"/>
                        </a:rPr>
                        <a:t>Jul </a:t>
                      </a:r>
                      <a:r>
                        <a:rPr sz="1000" spc="-65" dirty="0">
                          <a:latin typeface="Arial"/>
                          <a:cs typeface="Arial"/>
                        </a:rPr>
                        <a:t>–</a:t>
                      </a:r>
                      <a:r>
                        <a:rPr sz="1000" spc="-125" dirty="0">
                          <a:latin typeface="Arial"/>
                          <a:cs typeface="Arial"/>
                        </a:rPr>
                        <a:t> </a:t>
                      </a:r>
                      <a:r>
                        <a:rPr sz="1000" spc="-55" dirty="0">
                          <a:latin typeface="Arial"/>
                          <a:cs typeface="Arial"/>
                        </a:rPr>
                        <a:t>Nov  1917</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327660">
                        <a:lnSpc>
                          <a:spcPct val="100000"/>
                        </a:lnSpc>
                        <a:spcBef>
                          <a:spcPts val="295"/>
                        </a:spcBef>
                      </a:pPr>
                      <a:r>
                        <a:rPr sz="1000" spc="-40" dirty="0">
                          <a:latin typeface="Arial"/>
                          <a:cs typeface="Arial"/>
                        </a:rPr>
                        <a:t>Third</a:t>
                      </a:r>
                      <a:r>
                        <a:rPr sz="1000" spc="-60" dirty="0">
                          <a:latin typeface="Arial"/>
                          <a:cs typeface="Arial"/>
                        </a:rPr>
                        <a:t> </a:t>
                      </a:r>
                      <a:r>
                        <a:rPr sz="1000" spc="-25" dirty="0">
                          <a:latin typeface="Arial"/>
                          <a:cs typeface="Arial"/>
                        </a:rPr>
                        <a:t>Battle</a:t>
                      </a:r>
                      <a:r>
                        <a:rPr sz="1000" spc="-90" dirty="0">
                          <a:latin typeface="Arial"/>
                          <a:cs typeface="Arial"/>
                        </a:rPr>
                        <a:t> </a:t>
                      </a:r>
                      <a:r>
                        <a:rPr sz="1000" dirty="0">
                          <a:latin typeface="Arial"/>
                          <a:cs typeface="Arial"/>
                        </a:rPr>
                        <a:t>of</a:t>
                      </a:r>
                      <a:r>
                        <a:rPr sz="1000" spc="-70" dirty="0">
                          <a:latin typeface="Arial"/>
                          <a:cs typeface="Arial"/>
                        </a:rPr>
                        <a:t> </a:t>
                      </a:r>
                      <a:r>
                        <a:rPr sz="1000" spc="-85" dirty="0">
                          <a:latin typeface="Arial"/>
                          <a:cs typeface="Arial"/>
                        </a:rPr>
                        <a:t>Ypres</a:t>
                      </a:r>
                      <a:r>
                        <a:rPr sz="1000" spc="-60" dirty="0">
                          <a:latin typeface="Arial"/>
                          <a:cs typeface="Arial"/>
                        </a:rPr>
                        <a:t> </a:t>
                      </a:r>
                      <a:r>
                        <a:rPr sz="1000" spc="-65" dirty="0">
                          <a:latin typeface="Arial"/>
                          <a:cs typeface="Arial"/>
                        </a:rPr>
                        <a:t>–</a:t>
                      </a:r>
                      <a:r>
                        <a:rPr sz="1000" spc="-55" dirty="0">
                          <a:latin typeface="Arial"/>
                          <a:cs typeface="Arial"/>
                        </a:rPr>
                        <a:t> </a:t>
                      </a:r>
                      <a:r>
                        <a:rPr sz="1000" spc="-45" dirty="0">
                          <a:latin typeface="Arial"/>
                          <a:cs typeface="Arial"/>
                        </a:rPr>
                        <a:t>Aim</a:t>
                      </a:r>
                      <a:r>
                        <a:rPr sz="1000" spc="-65" dirty="0">
                          <a:latin typeface="Arial"/>
                          <a:cs typeface="Arial"/>
                        </a:rPr>
                        <a:t> </a:t>
                      </a:r>
                      <a:r>
                        <a:rPr sz="1000" spc="15" dirty="0">
                          <a:latin typeface="Arial"/>
                          <a:cs typeface="Arial"/>
                        </a:rPr>
                        <a:t>to</a:t>
                      </a:r>
                      <a:r>
                        <a:rPr sz="1000" spc="-70" dirty="0">
                          <a:latin typeface="Arial"/>
                          <a:cs typeface="Arial"/>
                        </a:rPr>
                        <a:t> </a:t>
                      </a:r>
                      <a:r>
                        <a:rPr sz="1000" spc="-35" dirty="0">
                          <a:latin typeface="Arial"/>
                          <a:cs typeface="Arial"/>
                        </a:rPr>
                        <a:t>capture</a:t>
                      </a:r>
                      <a:r>
                        <a:rPr sz="1000" spc="-75" dirty="0">
                          <a:latin typeface="Arial"/>
                          <a:cs typeface="Arial"/>
                        </a:rPr>
                        <a:t> Passchendaele  </a:t>
                      </a:r>
                      <a:r>
                        <a:rPr sz="1000" spc="-35" dirty="0">
                          <a:latin typeface="Arial"/>
                          <a:cs typeface="Arial"/>
                        </a:rPr>
                        <a:t>ridge </a:t>
                      </a:r>
                      <a:r>
                        <a:rPr sz="1000" spc="-45" dirty="0">
                          <a:latin typeface="Arial"/>
                          <a:cs typeface="Arial"/>
                        </a:rPr>
                        <a:t>near </a:t>
                      </a:r>
                      <a:r>
                        <a:rPr sz="1000" spc="-75" dirty="0">
                          <a:latin typeface="Arial"/>
                          <a:cs typeface="Arial"/>
                        </a:rPr>
                        <a:t>Ypres. </a:t>
                      </a:r>
                      <a:r>
                        <a:rPr sz="1000" spc="-80" dirty="0">
                          <a:latin typeface="Arial"/>
                          <a:cs typeface="Arial"/>
                        </a:rPr>
                        <a:t>The </a:t>
                      </a:r>
                      <a:r>
                        <a:rPr sz="1000" spc="-40" dirty="0">
                          <a:latin typeface="Arial"/>
                          <a:cs typeface="Arial"/>
                        </a:rPr>
                        <a:t>ground </a:t>
                      </a:r>
                      <a:r>
                        <a:rPr sz="1000" spc="-15" dirty="0">
                          <a:latin typeface="Arial"/>
                          <a:cs typeface="Arial"/>
                        </a:rPr>
                        <a:t>turned </a:t>
                      </a:r>
                      <a:r>
                        <a:rPr sz="1000" spc="15" dirty="0">
                          <a:latin typeface="Arial"/>
                          <a:cs typeface="Arial"/>
                        </a:rPr>
                        <a:t>to</a:t>
                      </a:r>
                      <a:r>
                        <a:rPr sz="1000" spc="-190" dirty="0">
                          <a:latin typeface="Arial"/>
                          <a:cs typeface="Arial"/>
                        </a:rPr>
                        <a:t> </a:t>
                      </a:r>
                      <a:r>
                        <a:rPr sz="1000" spc="-35" dirty="0">
                          <a:latin typeface="Arial"/>
                          <a:cs typeface="Arial"/>
                        </a:rPr>
                        <a:t>mud.</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498817">
                <a:tc>
                  <a:txBody>
                    <a:bodyPr/>
                    <a:lstStyle/>
                    <a:p>
                      <a:pPr marL="97790">
                        <a:lnSpc>
                          <a:spcPct val="100000"/>
                        </a:lnSpc>
                        <a:spcBef>
                          <a:spcPts val="295"/>
                        </a:spcBef>
                      </a:pPr>
                      <a:r>
                        <a:rPr sz="1000" b="1" dirty="0">
                          <a:latin typeface="Trebuchet MS"/>
                          <a:cs typeface="Trebuchet MS"/>
                        </a:rPr>
                        <a:t>6</a:t>
                      </a:r>
                      <a:endParaRPr sz="1000">
                        <a:latin typeface="Trebuchet MS"/>
                        <a:cs typeface="Trebuchet MS"/>
                      </a:endParaRPr>
                    </a:p>
                  </a:txBody>
                  <a:tcPr marL="0" marR="0" marT="34583" marB="0">
                    <a:lnL w="1905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790" marR="364490">
                        <a:lnSpc>
                          <a:spcPct val="100000"/>
                        </a:lnSpc>
                        <a:spcBef>
                          <a:spcPts val="295"/>
                        </a:spcBef>
                      </a:pPr>
                      <a:r>
                        <a:rPr sz="1000" spc="-5" dirty="0">
                          <a:latin typeface="Arial"/>
                          <a:cs typeface="Arial"/>
                        </a:rPr>
                        <a:t>N</a:t>
                      </a:r>
                      <a:r>
                        <a:rPr sz="1000" spc="5" dirty="0">
                          <a:latin typeface="Arial"/>
                          <a:cs typeface="Arial"/>
                        </a:rPr>
                        <a:t>ov</a:t>
                      </a:r>
                      <a:r>
                        <a:rPr sz="1000" spc="-5" dirty="0">
                          <a:latin typeface="Arial"/>
                          <a:cs typeface="Arial"/>
                        </a:rPr>
                        <a:t>-</a:t>
                      </a:r>
                      <a:r>
                        <a:rPr sz="1000" dirty="0">
                          <a:latin typeface="Arial"/>
                          <a:cs typeface="Arial"/>
                        </a:rPr>
                        <a:t>Dec  </a:t>
                      </a:r>
                      <a:r>
                        <a:rPr sz="1000" spc="-55" dirty="0">
                          <a:latin typeface="Arial"/>
                          <a:cs typeface="Arial"/>
                        </a:rPr>
                        <a:t>1917</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227965">
                        <a:lnSpc>
                          <a:spcPct val="100000"/>
                        </a:lnSpc>
                        <a:spcBef>
                          <a:spcPts val="295"/>
                        </a:spcBef>
                      </a:pPr>
                      <a:r>
                        <a:rPr sz="1000" spc="-25" dirty="0">
                          <a:latin typeface="Arial"/>
                          <a:cs typeface="Arial"/>
                        </a:rPr>
                        <a:t>Battle</a:t>
                      </a:r>
                      <a:r>
                        <a:rPr sz="1000" spc="-75" dirty="0">
                          <a:latin typeface="Arial"/>
                          <a:cs typeface="Arial"/>
                        </a:rPr>
                        <a:t> </a:t>
                      </a:r>
                      <a:r>
                        <a:rPr sz="1000" dirty="0">
                          <a:latin typeface="Arial"/>
                          <a:cs typeface="Arial"/>
                        </a:rPr>
                        <a:t>of</a:t>
                      </a:r>
                      <a:r>
                        <a:rPr sz="1000" spc="-65" dirty="0">
                          <a:latin typeface="Arial"/>
                          <a:cs typeface="Arial"/>
                        </a:rPr>
                        <a:t> Cambrai</a:t>
                      </a:r>
                      <a:r>
                        <a:rPr sz="1000" spc="-80" dirty="0">
                          <a:latin typeface="Arial"/>
                          <a:cs typeface="Arial"/>
                        </a:rPr>
                        <a:t> </a:t>
                      </a:r>
                      <a:r>
                        <a:rPr sz="1000" spc="-65" dirty="0">
                          <a:latin typeface="Arial"/>
                          <a:cs typeface="Arial"/>
                        </a:rPr>
                        <a:t>– </a:t>
                      </a:r>
                      <a:r>
                        <a:rPr sz="1000" spc="-5" dirty="0">
                          <a:latin typeface="Arial"/>
                          <a:cs typeface="Arial"/>
                        </a:rPr>
                        <a:t>first</a:t>
                      </a:r>
                      <a:r>
                        <a:rPr sz="1000" spc="-65" dirty="0">
                          <a:latin typeface="Arial"/>
                          <a:cs typeface="Arial"/>
                        </a:rPr>
                        <a:t> </a:t>
                      </a:r>
                      <a:r>
                        <a:rPr sz="1000" spc="-75" dirty="0">
                          <a:latin typeface="Arial"/>
                          <a:cs typeface="Arial"/>
                        </a:rPr>
                        <a:t>use</a:t>
                      </a:r>
                      <a:r>
                        <a:rPr sz="1000" spc="-60" dirty="0">
                          <a:latin typeface="Arial"/>
                          <a:cs typeface="Arial"/>
                        </a:rPr>
                        <a:t> </a:t>
                      </a:r>
                      <a:r>
                        <a:rPr sz="1000" dirty="0">
                          <a:latin typeface="Arial"/>
                          <a:cs typeface="Arial"/>
                        </a:rPr>
                        <a:t>of</a:t>
                      </a:r>
                      <a:r>
                        <a:rPr sz="1000" spc="-70" dirty="0">
                          <a:latin typeface="Arial"/>
                          <a:cs typeface="Arial"/>
                        </a:rPr>
                        <a:t> </a:t>
                      </a:r>
                      <a:r>
                        <a:rPr sz="1000" spc="-85" dirty="0">
                          <a:latin typeface="Arial"/>
                          <a:cs typeface="Arial"/>
                        </a:rPr>
                        <a:t>a</a:t>
                      </a:r>
                      <a:r>
                        <a:rPr sz="1000" spc="-60" dirty="0">
                          <a:latin typeface="Arial"/>
                          <a:cs typeface="Arial"/>
                        </a:rPr>
                        <a:t> </a:t>
                      </a:r>
                      <a:r>
                        <a:rPr sz="1000" spc="-45" dirty="0">
                          <a:latin typeface="Arial"/>
                          <a:cs typeface="Arial"/>
                        </a:rPr>
                        <a:t>large</a:t>
                      </a:r>
                      <a:r>
                        <a:rPr sz="1000" spc="-65" dirty="0">
                          <a:latin typeface="Arial"/>
                          <a:cs typeface="Arial"/>
                        </a:rPr>
                        <a:t> </a:t>
                      </a:r>
                      <a:r>
                        <a:rPr sz="1000" spc="-35" dirty="0">
                          <a:latin typeface="Arial"/>
                          <a:cs typeface="Arial"/>
                        </a:rPr>
                        <a:t>number</a:t>
                      </a:r>
                      <a:r>
                        <a:rPr sz="1000" spc="-65" dirty="0">
                          <a:latin typeface="Arial"/>
                          <a:cs typeface="Arial"/>
                        </a:rPr>
                        <a:t> </a:t>
                      </a:r>
                      <a:r>
                        <a:rPr sz="1000" dirty="0">
                          <a:latin typeface="Arial"/>
                          <a:cs typeface="Arial"/>
                        </a:rPr>
                        <a:t>of</a:t>
                      </a:r>
                      <a:r>
                        <a:rPr sz="1000" spc="-75" dirty="0">
                          <a:latin typeface="Arial"/>
                          <a:cs typeface="Arial"/>
                        </a:rPr>
                        <a:t> </a:t>
                      </a:r>
                      <a:r>
                        <a:rPr sz="1000" spc="-45" dirty="0">
                          <a:latin typeface="Arial"/>
                          <a:cs typeface="Arial"/>
                        </a:rPr>
                        <a:t>tanks  by </a:t>
                      </a:r>
                      <a:r>
                        <a:rPr sz="1000" spc="-10" dirty="0">
                          <a:latin typeface="Arial"/>
                          <a:cs typeface="Arial"/>
                        </a:rPr>
                        <a:t>the </a:t>
                      </a:r>
                      <a:r>
                        <a:rPr sz="1000" spc="-30" dirty="0">
                          <a:latin typeface="Arial"/>
                          <a:cs typeface="Arial"/>
                        </a:rPr>
                        <a:t>British. </a:t>
                      </a:r>
                      <a:r>
                        <a:rPr sz="1000" spc="-50" dirty="0">
                          <a:latin typeface="Arial"/>
                          <a:cs typeface="Arial"/>
                        </a:rPr>
                        <a:t>40,000 </a:t>
                      </a:r>
                      <a:r>
                        <a:rPr sz="1000" spc="-30" dirty="0">
                          <a:latin typeface="Arial"/>
                          <a:cs typeface="Arial"/>
                        </a:rPr>
                        <a:t>British</a:t>
                      </a:r>
                      <a:r>
                        <a:rPr sz="1000" spc="-225" dirty="0">
                          <a:latin typeface="Arial"/>
                          <a:cs typeface="Arial"/>
                        </a:rPr>
                        <a:t> </a:t>
                      </a:r>
                      <a:r>
                        <a:rPr sz="1000" spc="-50" dirty="0">
                          <a:latin typeface="Arial"/>
                          <a:cs typeface="Arial"/>
                        </a:rPr>
                        <a:t>casualties.</a:t>
                      </a:r>
                      <a:endParaRPr sz="1000" dirty="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548054">
                <a:tc>
                  <a:txBody>
                    <a:bodyPr/>
                    <a:lstStyle/>
                    <a:p>
                      <a:pPr marL="97790">
                        <a:lnSpc>
                          <a:spcPct val="100000"/>
                        </a:lnSpc>
                        <a:spcBef>
                          <a:spcPts val="295"/>
                        </a:spcBef>
                      </a:pPr>
                      <a:r>
                        <a:rPr sz="1000" b="1" dirty="0">
                          <a:latin typeface="Trebuchet MS"/>
                          <a:cs typeface="Trebuchet MS"/>
                        </a:rPr>
                        <a:t>7</a:t>
                      </a:r>
                      <a:endParaRPr sz="1000">
                        <a:latin typeface="Trebuchet MS"/>
                        <a:cs typeface="Trebuchet MS"/>
                      </a:endParaRPr>
                    </a:p>
                  </a:txBody>
                  <a:tcPr marL="0" marR="0" marT="34583" marB="0">
                    <a:lnL w="1905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790">
                        <a:lnSpc>
                          <a:spcPct val="100000"/>
                        </a:lnSpc>
                        <a:spcBef>
                          <a:spcPts val="295"/>
                        </a:spcBef>
                      </a:pPr>
                      <a:r>
                        <a:rPr sz="1000" spc="-65" dirty="0">
                          <a:latin typeface="Arial"/>
                          <a:cs typeface="Arial"/>
                        </a:rPr>
                        <a:t>Spring</a:t>
                      </a:r>
                      <a:r>
                        <a:rPr sz="1000" spc="-85" dirty="0">
                          <a:latin typeface="Arial"/>
                          <a:cs typeface="Arial"/>
                        </a:rPr>
                        <a:t> </a:t>
                      </a:r>
                      <a:r>
                        <a:rPr sz="1000" spc="-55" dirty="0">
                          <a:latin typeface="Arial"/>
                          <a:cs typeface="Arial"/>
                        </a:rPr>
                        <a:t>1918</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208279">
                        <a:lnSpc>
                          <a:spcPct val="100000"/>
                        </a:lnSpc>
                        <a:spcBef>
                          <a:spcPts val="295"/>
                        </a:spcBef>
                      </a:pPr>
                      <a:r>
                        <a:rPr sz="1000" spc="-80" dirty="0">
                          <a:latin typeface="Arial"/>
                          <a:cs typeface="Arial"/>
                        </a:rPr>
                        <a:t>The </a:t>
                      </a:r>
                      <a:r>
                        <a:rPr sz="1000" spc="-60" dirty="0">
                          <a:latin typeface="Arial"/>
                          <a:cs typeface="Arial"/>
                        </a:rPr>
                        <a:t>German </a:t>
                      </a:r>
                      <a:r>
                        <a:rPr sz="1000" spc="-65" dirty="0">
                          <a:latin typeface="Arial"/>
                          <a:cs typeface="Arial"/>
                        </a:rPr>
                        <a:t>Spring </a:t>
                      </a:r>
                      <a:r>
                        <a:rPr sz="1000" spc="-50" dirty="0">
                          <a:latin typeface="Arial"/>
                          <a:cs typeface="Arial"/>
                        </a:rPr>
                        <a:t>Offensive </a:t>
                      </a:r>
                      <a:r>
                        <a:rPr sz="1000" spc="-65" dirty="0">
                          <a:latin typeface="Arial"/>
                          <a:cs typeface="Arial"/>
                        </a:rPr>
                        <a:t>– </a:t>
                      </a:r>
                      <a:r>
                        <a:rPr sz="1000" spc="-80" dirty="0">
                          <a:latin typeface="Arial"/>
                          <a:cs typeface="Arial"/>
                        </a:rPr>
                        <a:t>Large </a:t>
                      </a:r>
                      <a:r>
                        <a:rPr sz="1000" spc="-75" dirty="0">
                          <a:latin typeface="Arial"/>
                          <a:cs typeface="Arial"/>
                        </a:rPr>
                        <a:t>scale </a:t>
                      </a:r>
                      <a:r>
                        <a:rPr sz="1000" spc="-60" dirty="0">
                          <a:latin typeface="Arial"/>
                          <a:cs typeface="Arial"/>
                        </a:rPr>
                        <a:t>German  </a:t>
                      </a:r>
                      <a:r>
                        <a:rPr sz="1000" spc="-30" dirty="0">
                          <a:latin typeface="Arial"/>
                          <a:cs typeface="Arial"/>
                        </a:rPr>
                        <a:t>attack</a:t>
                      </a:r>
                      <a:r>
                        <a:rPr sz="1000" spc="-95" dirty="0">
                          <a:latin typeface="Arial"/>
                          <a:cs typeface="Arial"/>
                        </a:rPr>
                        <a:t> </a:t>
                      </a:r>
                      <a:r>
                        <a:rPr sz="1000" spc="15" dirty="0">
                          <a:latin typeface="Arial"/>
                          <a:cs typeface="Arial"/>
                        </a:rPr>
                        <a:t>to</a:t>
                      </a:r>
                      <a:r>
                        <a:rPr sz="1000" spc="-75" dirty="0">
                          <a:latin typeface="Arial"/>
                          <a:cs typeface="Arial"/>
                        </a:rPr>
                        <a:t> </a:t>
                      </a:r>
                      <a:r>
                        <a:rPr sz="1000" spc="-30" dirty="0">
                          <a:latin typeface="Arial"/>
                          <a:cs typeface="Arial"/>
                        </a:rPr>
                        <a:t>bring</a:t>
                      </a:r>
                      <a:r>
                        <a:rPr sz="1000" spc="-80" dirty="0">
                          <a:latin typeface="Arial"/>
                          <a:cs typeface="Arial"/>
                        </a:rPr>
                        <a:t> </a:t>
                      </a:r>
                      <a:r>
                        <a:rPr sz="1000" spc="-10" dirty="0">
                          <a:latin typeface="Arial"/>
                          <a:cs typeface="Arial"/>
                        </a:rPr>
                        <a:t>the</a:t>
                      </a:r>
                      <a:r>
                        <a:rPr sz="1000" spc="-70" dirty="0">
                          <a:latin typeface="Arial"/>
                          <a:cs typeface="Arial"/>
                        </a:rPr>
                        <a:t> </a:t>
                      </a:r>
                      <a:r>
                        <a:rPr sz="1000" spc="-25" dirty="0">
                          <a:latin typeface="Arial"/>
                          <a:cs typeface="Arial"/>
                        </a:rPr>
                        <a:t>war</a:t>
                      </a:r>
                      <a:r>
                        <a:rPr sz="1000" spc="-65" dirty="0">
                          <a:latin typeface="Arial"/>
                          <a:cs typeface="Arial"/>
                        </a:rPr>
                        <a:t> </a:t>
                      </a:r>
                      <a:r>
                        <a:rPr sz="1000" spc="15" dirty="0">
                          <a:latin typeface="Arial"/>
                          <a:cs typeface="Arial"/>
                        </a:rPr>
                        <a:t>to</a:t>
                      </a:r>
                      <a:r>
                        <a:rPr sz="1000" spc="-80" dirty="0">
                          <a:latin typeface="Arial"/>
                          <a:cs typeface="Arial"/>
                        </a:rPr>
                        <a:t> </a:t>
                      </a:r>
                      <a:r>
                        <a:rPr sz="1000" spc="-60" dirty="0">
                          <a:latin typeface="Arial"/>
                          <a:cs typeface="Arial"/>
                        </a:rPr>
                        <a:t>an</a:t>
                      </a:r>
                      <a:r>
                        <a:rPr sz="1000" spc="-75" dirty="0">
                          <a:latin typeface="Arial"/>
                          <a:cs typeface="Arial"/>
                        </a:rPr>
                        <a:t> </a:t>
                      </a:r>
                      <a:r>
                        <a:rPr sz="1000" spc="-45" dirty="0">
                          <a:latin typeface="Arial"/>
                          <a:cs typeface="Arial"/>
                        </a:rPr>
                        <a:t>end</a:t>
                      </a:r>
                      <a:r>
                        <a:rPr sz="1000" spc="-70" dirty="0">
                          <a:latin typeface="Arial"/>
                          <a:cs typeface="Arial"/>
                        </a:rPr>
                        <a:t> </a:t>
                      </a:r>
                      <a:r>
                        <a:rPr sz="1000" spc="-25" dirty="0">
                          <a:latin typeface="Arial"/>
                          <a:cs typeface="Arial"/>
                        </a:rPr>
                        <a:t>before</a:t>
                      </a:r>
                      <a:r>
                        <a:rPr sz="1000" spc="-85" dirty="0">
                          <a:latin typeface="Arial"/>
                          <a:cs typeface="Arial"/>
                        </a:rPr>
                        <a:t> </a:t>
                      </a:r>
                      <a:r>
                        <a:rPr sz="1000" spc="-10" dirty="0">
                          <a:latin typeface="Arial"/>
                          <a:cs typeface="Arial"/>
                        </a:rPr>
                        <a:t>the</a:t>
                      </a:r>
                      <a:r>
                        <a:rPr sz="1000" spc="-70" dirty="0">
                          <a:latin typeface="Arial"/>
                          <a:cs typeface="Arial"/>
                        </a:rPr>
                        <a:t> </a:t>
                      </a:r>
                      <a:r>
                        <a:rPr sz="1000" spc="-55" dirty="0">
                          <a:latin typeface="Arial"/>
                          <a:cs typeface="Arial"/>
                        </a:rPr>
                        <a:t>Americans  </a:t>
                      </a:r>
                      <a:r>
                        <a:rPr sz="1000" spc="-30" dirty="0">
                          <a:latin typeface="Arial"/>
                          <a:cs typeface="Arial"/>
                        </a:rPr>
                        <a:t>arrived.</a:t>
                      </a:r>
                      <a:endParaRPr sz="1000">
                        <a:latin typeface="Arial"/>
                        <a:cs typeface="Arial"/>
                      </a:endParaRPr>
                    </a:p>
                  </a:txBody>
                  <a:tcPr marL="0" marR="0" marT="34583"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393308">
                <a:tc>
                  <a:txBody>
                    <a:bodyPr/>
                    <a:lstStyle/>
                    <a:p>
                      <a:pPr marL="97790">
                        <a:lnSpc>
                          <a:spcPct val="100000"/>
                        </a:lnSpc>
                        <a:spcBef>
                          <a:spcPts val="300"/>
                        </a:spcBef>
                      </a:pPr>
                      <a:r>
                        <a:rPr sz="1000" b="1" dirty="0">
                          <a:latin typeface="Trebuchet MS"/>
                          <a:cs typeface="Trebuchet MS"/>
                        </a:rPr>
                        <a:t>8</a:t>
                      </a:r>
                      <a:endParaRPr sz="1000">
                        <a:latin typeface="Trebuchet MS"/>
                        <a:cs typeface="Trebuchet MS"/>
                      </a:endParaRPr>
                    </a:p>
                  </a:txBody>
                  <a:tcPr marL="0" marR="0" marT="35169" marB="0">
                    <a:lnL w="1905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790" marR="76835">
                        <a:lnSpc>
                          <a:spcPct val="100000"/>
                        </a:lnSpc>
                        <a:spcBef>
                          <a:spcPts val="300"/>
                        </a:spcBef>
                      </a:pPr>
                      <a:r>
                        <a:rPr sz="1000" spc="-65" dirty="0">
                          <a:latin typeface="Arial"/>
                          <a:cs typeface="Arial"/>
                        </a:rPr>
                        <a:t>Summer –  </a:t>
                      </a:r>
                      <a:r>
                        <a:rPr sz="1000" spc="-30" dirty="0">
                          <a:latin typeface="Arial"/>
                          <a:cs typeface="Arial"/>
                        </a:rPr>
                        <a:t>Autumn</a:t>
                      </a:r>
                      <a:r>
                        <a:rPr sz="1000" spc="-155" dirty="0">
                          <a:latin typeface="Arial"/>
                          <a:cs typeface="Arial"/>
                        </a:rPr>
                        <a:t> </a:t>
                      </a:r>
                      <a:r>
                        <a:rPr sz="1000" spc="-55" dirty="0">
                          <a:latin typeface="Arial"/>
                          <a:cs typeface="Arial"/>
                        </a:rPr>
                        <a:t>1918</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334645">
                        <a:lnSpc>
                          <a:spcPct val="100000"/>
                        </a:lnSpc>
                        <a:spcBef>
                          <a:spcPts val="300"/>
                        </a:spcBef>
                      </a:pPr>
                      <a:r>
                        <a:rPr sz="1000" spc="-80" dirty="0">
                          <a:latin typeface="Arial"/>
                          <a:cs typeface="Arial"/>
                        </a:rPr>
                        <a:t>The</a:t>
                      </a:r>
                      <a:r>
                        <a:rPr sz="1000" spc="-70" dirty="0">
                          <a:latin typeface="Arial"/>
                          <a:cs typeface="Arial"/>
                        </a:rPr>
                        <a:t> </a:t>
                      </a:r>
                      <a:r>
                        <a:rPr sz="1000" spc="-20" dirty="0">
                          <a:latin typeface="Arial"/>
                          <a:cs typeface="Arial"/>
                        </a:rPr>
                        <a:t>final</a:t>
                      </a:r>
                      <a:r>
                        <a:rPr sz="1000" spc="-60" dirty="0">
                          <a:latin typeface="Arial"/>
                          <a:cs typeface="Arial"/>
                        </a:rPr>
                        <a:t> </a:t>
                      </a:r>
                      <a:r>
                        <a:rPr sz="1000" spc="-35" dirty="0">
                          <a:latin typeface="Arial"/>
                          <a:cs typeface="Arial"/>
                        </a:rPr>
                        <a:t>months</a:t>
                      </a:r>
                      <a:r>
                        <a:rPr sz="1000" spc="-100" dirty="0">
                          <a:latin typeface="Arial"/>
                          <a:cs typeface="Arial"/>
                        </a:rPr>
                        <a:t> </a:t>
                      </a:r>
                      <a:r>
                        <a:rPr sz="1000" spc="-65" dirty="0">
                          <a:latin typeface="Arial"/>
                          <a:cs typeface="Arial"/>
                        </a:rPr>
                        <a:t>– </a:t>
                      </a:r>
                      <a:r>
                        <a:rPr sz="1000" spc="-10" dirty="0">
                          <a:latin typeface="Arial"/>
                          <a:cs typeface="Arial"/>
                        </a:rPr>
                        <a:t>the</a:t>
                      </a:r>
                      <a:r>
                        <a:rPr sz="1000" spc="-65" dirty="0">
                          <a:latin typeface="Arial"/>
                          <a:cs typeface="Arial"/>
                        </a:rPr>
                        <a:t> </a:t>
                      </a:r>
                      <a:r>
                        <a:rPr sz="1000" spc="-30" dirty="0">
                          <a:latin typeface="Arial"/>
                          <a:cs typeface="Arial"/>
                        </a:rPr>
                        <a:t>Allied</a:t>
                      </a:r>
                      <a:r>
                        <a:rPr sz="1000" spc="-70" dirty="0">
                          <a:latin typeface="Arial"/>
                          <a:cs typeface="Arial"/>
                        </a:rPr>
                        <a:t> </a:t>
                      </a:r>
                      <a:r>
                        <a:rPr sz="1000" spc="-40" dirty="0">
                          <a:latin typeface="Arial"/>
                          <a:cs typeface="Arial"/>
                        </a:rPr>
                        <a:t>army,</a:t>
                      </a:r>
                      <a:r>
                        <a:rPr sz="1000" spc="-65" dirty="0">
                          <a:latin typeface="Arial"/>
                          <a:cs typeface="Arial"/>
                        </a:rPr>
                        <a:t> </a:t>
                      </a:r>
                      <a:r>
                        <a:rPr sz="1000" spc="-25" dirty="0">
                          <a:latin typeface="Arial"/>
                          <a:cs typeface="Arial"/>
                        </a:rPr>
                        <a:t>reinforced</a:t>
                      </a:r>
                      <a:r>
                        <a:rPr sz="1000" spc="-80" dirty="0">
                          <a:latin typeface="Arial"/>
                          <a:cs typeface="Arial"/>
                        </a:rPr>
                        <a:t> </a:t>
                      </a:r>
                      <a:r>
                        <a:rPr sz="1000" spc="-45" dirty="0">
                          <a:latin typeface="Arial"/>
                          <a:cs typeface="Arial"/>
                        </a:rPr>
                        <a:t>by</a:t>
                      </a:r>
                      <a:r>
                        <a:rPr sz="1000" spc="-55" dirty="0">
                          <a:latin typeface="Arial"/>
                          <a:cs typeface="Arial"/>
                        </a:rPr>
                        <a:t> </a:t>
                      </a:r>
                      <a:r>
                        <a:rPr sz="1000" spc="-15" dirty="0">
                          <a:latin typeface="Arial"/>
                          <a:cs typeface="Arial"/>
                        </a:rPr>
                        <a:t>the  </a:t>
                      </a:r>
                      <a:r>
                        <a:rPr sz="1000" spc="-40" dirty="0">
                          <a:latin typeface="Arial"/>
                          <a:cs typeface="Arial"/>
                        </a:rPr>
                        <a:t>fresh </a:t>
                      </a:r>
                      <a:r>
                        <a:rPr sz="1000" spc="-160" dirty="0">
                          <a:latin typeface="Arial"/>
                          <a:cs typeface="Arial"/>
                        </a:rPr>
                        <a:t>US </a:t>
                      </a:r>
                      <a:r>
                        <a:rPr sz="1000" spc="-25" dirty="0">
                          <a:latin typeface="Arial"/>
                          <a:cs typeface="Arial"/>
                        </a:rPr>
                        <a:t>troops </a:t>
                      </a:r>
                      <a:r>
                        <a:rPr sz="1000" spc="-35" dirty="0">
                          <a:latin typeface="Arial"/>
                          <a:cs typeface="Arial"/>
                        </a:rPr>
                        <a:t>broke </a:t>
                      </a:r>
                      <a:r>
                        <a:rPr sz="1000" spc="-25" dirty="0">
                          <a:latin typeface="Arial"/>
                          <a:cs typeface="Arial"/>
                        </a:rPr>
                        <a:t>through </a:t>
                      </a:r>
                      <a:r>
                        <a:rPr sz="1000" spc="-60" dirty="0">
                          <a:latin typeface="Arial"/>
                          <a:cs typeface="Arial"/>
                        </a:rPr>
                        <a:t>German</a:t>
                      </a:r>
                      <a:r>
                        <a:rPr sz="1000" spc="-175" dirty="0">
                          <a:latin typeface="Arial"/>
                          <a:cs typeface="Arial"/>
                        </a:rPr>
                        <a:t> </a:t>
                      </a:r>
                      <a:r>
                        <a:rPr sz="1000" spc="-40" dirty="0">
                          <a:latin typeface="Arial"/>
                          <a:cs typeface="Arial"/>
                        </a:rPr>
                        <a:t>lines.</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364588">
                <a:tc>
                  <a:txBody>
                    <a:bodyPr/>
                    <a:lstStyle/>
                    <a:p>
                      <a:pPr marL="97790">
                        <a:lnSpc>
                          <a:spcPct val="100000"/>
                        </a:lnSpc>
                        <a:spcBef>
                          <a:spcPts val="300"/>
                        </a:spcBef>
                      </a:pPr>
                      <a:r>
                        <a:rPr sz="1000" b="1" dirty="0">
                          <a:latin typeface="Trebuchet MS"/>
                          <a:cs typeface="Trebuchet MS"/>
                        </a:rPr>
                        <a:t>9</a:t>
                      </a:r>
                      <a:endParaRPr sz="1000">
                        <a:latin typeface="Trebuchet MS"/>
                        <a:cs typeface="Trebuchet MS"/>
                      </a:endParaRPr>
                    </a:p>
                  </a:txBody>
                  <a:tcPr marL="0" marR="0" marT="35169" marB="0">
                    <a:lnL w="1905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790">
                        <a:lnSpc>
                          <a:spcPct val="100000"/>
                        </a:lnSpc>
                        <a:spcBef>
                          <a:spcPts val="300"/>
                        </a:spcBef>
                      </a:pPr>
                      <a:r>
                        <a:rPr sz="1000" spc="-55" dirty="0">
                          <a:latin typeface="Arial"/>
                          <a:cs typeface="Arial"/>
                        </a:rPr>
                        <a:t>11 Nov</a:t>
                      </a:r>
                      <a:r>
                        <a:rPr sz="1000" spc="-100" dirty="0">
                          <a:latin typeface="Arial"/>
                          <a:cs typeface="Arial"/>
                        </a:rPr>
                        <a:t> </a:t>
                      </a:r>
                      <a:r>
                        <a:rPr sz="1000" spc="-55" dirty="0">
                          <a:latin typeface="Arial"/>
                          <a:cs typeface="Arial"/>
                        </a:rPr>
                        <a:t>1918</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300"/>
                        </a:spcBef>
                      </a:pPr>
                      <a:r>
                        <a:rPr sz="1000" spc="-60" dirty="0">
                          <a:latin typeface="Arial"/>
                          <a:cs typeface="Arial"/>
                        </a:rPr>
                        <a:t>Germany </a:t>
                      </a:r>
                      <a:r>
                        <a:rPr sz="1000" spc="-40" dirty="0">
                          <a:latin typeface="Arial"/>
                          <a:cs typeface="Arial"/>
                        </a:rPr>
                        <a:t>surrendered </a:t>
                      </a:r>
                      <a:r>
                        <a:rPr sz="1000" spc="-55" dirty="0">
                          <a:latin typeface="Arial"/>
                          <a:cs typeface="Arial"/>
                        </a:rPr>
                        <a:t>and </a:t>
                      </a:r>
                      <a:r>
                        <a:rPr sz="1000" spc="-10" dirty="0">
                          <a:latin typeface="Arial"/>
                          <a:cs typeface="Arial"/>
                        </a:rPr>
                        <a:t>the </a:t>
                      </a:r>
                      <a:r>
                        <a:rPr sz="1000" spc="-25" dirty="0">
                          <a:latin typeface="Arial"/>
                          <a:cs typeface="Arial"/>
                        </a:rPr>
                        <a:t>war</a:t>
                      </a:r>
                      <a:r>
                        <a:rPr sz="1000" spc="-170" dirty="0">
                          <a:latin typeface="Arial"/>
                          <a:cs typeface="Arial"/>
                        </a:rPr>
                        <a:t> </a:t>
                      </a:r>
                      <a:r>
                        <a:rPr sz="1000" spc="-45" dirty="0">
                          <a:latin typeface="Arial"/>
                          <a:cs typeface="Arial"/>
                        </a:rPr>
                        <a:t>ended.</a:t>
                      </a:r>
                      <a:endParaRPr sz="1000" dirty="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bl>
          </a:graphicData>
        </a:graphic>
      </p:graphicFrame>
      <p:sp>
        <p:nvSpPr>
          <p:cNvPr id="5" name="object 5"/>
          <p:cNvSpPr txBox="1"/>
          <p:nvPr/>
        </p:nvSpPr>
        <p:spPr>
          <a:xfrm>
            <a:off x="1967601" y="590844"/>
            <a:ext cx="5522155" cy="210738"/>
          </a:xfrm>
          <a:prstGeom prst="rect">
            <a:avLst/>
          </a:prstGeom>
        </p:spPr>
        <p:txBody>
          <a:bodyPr vert="horz" wrap="square" lIns="0" tIns="11723" rIns="0" bIns="0" rtlCol="0">
            <a:spAutoFit/>
          </a:bodyPr>
          <a:lstStyle/>
          <a:p>
            <a:pPr marL="11723">
              <a:spcBef>
                <a:spcPts val="92"/>
              </a:spcBef>
              <a:tabLst>
                <a:tab pos="4305994" algn="l"/>
              </a:tabLst>
            </a:pPr>
            <a:r>
              <a:rPr sz="1292" b="1" u="sng" spc="-83" dirty="0">
                <a:uFill>
                  <a:solidFill>
                    <a:srgbClr val="000000"/>
                  </a:solidFill>
                </a:uFill>
                <a:latin typeface="Trebuchet MS"/>
                <a:cs typeface="Trebuchet MS"/>
              </a:rPr>
              <a:t>Timeline</a:t>
            </a:r>
            <a:r>
              <a:rPr sz="1292" b="1" spc="-83" dirty="0">
                <a:latin typeface="Trebuchet MS"/>
                <a:cs typeface="Trebuchet MS"/>
              </a:rPr>
              <a:t>	</a:t>
            </a:r>
            <a:r>
              <a:rPr sz="1939" b="1" u="sng" spc="-152" baseline="1984" dirty="0">
                <a:uFill>
                  <a:solidFill>
                    <a:srgbClr val="000000"/>
                  </a:solidFill>
                </a:uFill>
                <a:latin typeface="Trebuchet MS"/>
                <a:cs typeface="Trebuchet MS"/>
              </a:rPr>
              <a:t>Key</a:t>
            </a:r>
            <a:r>
              <a:rPr sz="1939" b="1" u="sng" spc="-256" baseline="1984" dirty="0">
                <a:uFill>
                  <a:solidFill>
                    <a:srgbClr val="000000"/>
                  </a:solidFill>
                </a:uFill>
                <a:latin typeface="Trebuchet MS"/>
                <a:cs typeface="Trebuchet MS"/>
              </a:rPr>
              <a:t> </a:t>
            </a:r>
            <a:r>
              <a:rPr sz="1939" b="1" u="sng" spc="-103" baseline="1984" dirty="0">
                <a:uFill>
                  <a:solidFill>
                    <a:srgbClr val="000000"/>
                  </a:solidFill>
                </a:uFill>
                <a:latin typeface="Trebuchet MS"/>
                <a:cs typeface="Trebuchet MS"/>
              </a:rPr>
              <a:t>Words/Terms</a:t>
            </a:r>
            <a:endParaRPr sz="1939" baseline="1984">
              <a:latin typeface="Trebuchet MS"/>
              <a:cs typeface="Trebuchet MS"/>
            </a:endParaRPr>
          </a:p>
        </p:txBody>
      </p:sp>
      <p:sp>
        <p:nvSpPr>
          <p:cNvPr id="6" name="object 6"/>
          <p:cNvSpPr txBox="1"/>
          <p:nvPr/>
        </p:nvSpPr>
        <p:spPr>
          <a:xfrm>
            <a:off x="1659060" y="4773692"/>
            <a:ext cx="1154137" cy="210674"/>
          </a:xfrm>
          <a:prstGeom prst="rect">
            <a:avLst/>
          </a:prstGeom>
        </p:spPr>
        <p:txBody>
          <a:bodyPr vert="horz" wrap="square" lIns="0" tIns="11723" rIns="0" bIns="0" rtlCol="0">
            <a:spAutoFit/>
          </a:bodyPr>
          <a:lstStyle/>
          <a:p>
            <a:pPr marL="11723">
              <a:spcBef>
                <a:spcPts val="92"/>
              </a:spcBef>
            </a:pPr>
            <a:r>
              <a:rPr sz="1292" b="1" u="sng" spc="-97" dirty="0">
                <a:uFill>
                  <a:solidFill>
                    <a:srgbClr val="000000"/>
                  </a:solidFill>
                </a:uFill>
                <a:latin typeface="Trebuchet MS"/>
                <a:cs typeface="Trebuchet MS"/>
              </a:rPr>
              <a:t>Types </a:t>
            </a:r>
            <a:r>
              <a:rPr sz="1292" b="1" u="sng" spc="-55" dirty="0">
                <a:uFill>
                  <a:solidFill>
                    <a:srgbClr val="000000"/>
                  </a:solidFill>
                </a:uFill>
                <a:latin typeface="Trebuchet MS"/>
                <a:cs typeface="Trebuchet MS"/>
              </a:rPr>
              <a:t>of</a:t>
            </a:r>
            <a:r>
              <a:rPr sz="1292" b="1" u="sng" spc="-166" dirty="0">
                <a:uFill>
                  <a:solidFill>
                    <a:srgbClr val="000000"/>
                  </a:solidFill>
                </a:uFill>
                <a:latin typeface="Trebuchet MS"/>
                <a:cs typeface="Trebuchet MS"/>
              </a:rPr>
              <a:t> </a:t>
            </a:r>
            <a:r>
              <a:rPr sz="1292" b="1" u="sng" spc="-78" dirty="0">
                <a:uFill>
                  <a:solidFill>
                    <a:srgbClr val="000000"/>
                  </a:solidFill>
                </a:uFill>
                <a:latin typeface="Trebuchet MS"/>
                <a:cs typeface="Trebuchet MS"/>
              </a:rPr>
              <a:t>Sources</a:t>
            </a:r>
            <a:endParaRPr sz="1292" dirty="0">
              <a:latin typeface="Trebuchet MS"/>
              <a:cs typeface="Trebuchet MS"/>
            </a:endParaRPr>
          </a:p>
        </p:txBody>
      </p:sp>
      <p:graphicFrame>
        <p:nvGraphicFramePr>
          <p:cNvPr id="7" name="object 7"/>
          <p:cNvGraphicFramePr>
            <a:graphicFrameLocks noGrp="1"/>
          </p:cNvGraphicFramePr>
          <p:nvPr>
            <p:extLst>
              <p:ext uri="{D42A27DB-BD31-4B8C-83A1-F6EECF244321}">
                <p14:modId xmlns:p14="http://schemas.microsoft.com/office/powerpoint/2010/main" val="806268789"/>
              </p:ext>
            </p:extLst>
          </p:nvPr>
        </p:nvGraphicFramePr>
        <p:xfrm>
          <a:off x="14607" y="5095562"/>
          <a:ext cx="4443045" cy="1597268"/>
        </p:xfrm>
        <a:graphic>
          <a:graphicData uri="http://schemas.openxmlformats.org/drawingml/2006/table">
            <a:tbl>
              <a:tblPr firstRow="1" bandRow="1">
                <a:tableStyleId>{2D5ABB26-0587-4C30-8999-92F81FD0307C}</a:tableStyleId>
              </a:tblPr>
              <a:tblGrid>
                <a:gridCol w="357554">
                  <a:extLst>
                    <a:ext uri="{9D8B030D-6E8A-4147-A177-3AD203B41FA5}">
                      <a16:colId xmlns:a16="http://schemas.microsoft.com/office/drawing/2014/main" val="20000"/>
                    </a:ext>
                  </a:extLst>
                </a:gridCol>
                <a:gridCol w="1849315">
                  <a:extLst>
                    <a:ext uri="{9D8B030D-6E8A-4147-A177-3AD203B41FA5}">
                      <a16:colId xmlns:a16="http://schemas.microsoft.com/office/drawing/2014/main" val="20001"/>
                    </a:ext>
                  </a:extLst>
                </a:gridCol>
                <a:gridCol w="381586">
                  <a:extLst>
                    <a:ext uri="{9D8B030D-6E8A-4147-A177-3AD203B41FA5}">
                      <a16:colId xmlns:a16="http://schemas.microsoft.com/office/drawing/2014/main" val="20002"/>
                    </a:ext>
                  </a:extLst>
                </a:gridCol>
                <a:gridCol w="1854590">
                  <a:extLst>
                    <a:ext uri="{9D8B030D-6E8A-4147-A177-3AD203B41FA5}">
                      <a16:colId xmlns:a16="http://schemas.microsoft.com/office/drawing/2014/main" val="20003"/>
                    </a:ext>
                  </a:extLst>
                </a:gridCol>
              </a:tblGrid>
              <a:tr h="393308">
                <a:tc>
                  <a:txBody>
                    <a:bodyPr/>
                    <a:lstStyle/>
                    <a:p>
                      <a:pPr marL="97790">
                        <a:lnSpc>
                          <a:spcPct val="100000"/>
                        </a:lnSpc>
                        <a:spcBef>
                          <a:spcPts val="300"/>
                        </a:spcBef>
                      </a:pPr>
                      <a:r>
                        <a:rPr sz="1000" b="1" spc="-85" dirty="0">
                          <a:latin typeface="Trebuchet MS"/>
                          <a:cs typeface="Trebuchet MS"/>
                        </a:rPr>
                        <a:t>10</a:t>
                      </a:r>
                      <a:endParaRPr sz="1000">
                        <a:latin typeface="Trebuchet MS"/>
                        <a:cs typeface="Trebuchet MS"/>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155" marR="426084">
                        <a:lnSpc>
                          <a:spcPct val="100000"/>
                        </a:lnSpc>
                        <a:spcBef>
                          <a:spcPts val="300"/>
                        </a:spcBef>
                      </a:pPr>
                      <a:r>
                        <a:rPr sz="1000" spc="-30" dirty="0">
                          <a:latin typeface="Arial"/>
                          <a:cs typeface="Arial"/>
                        </a:rPr>
                        <a:t>National </a:t>
                      </a:r>
                      <a:r>
                        <a:rPr sz="1000" spc="-45" dirty="0">
                          <a:latin typeface="Arial"/>
                          <a:cs typeface="Arial"/>
                        </a:rPr>
                        <a:t>Army records</a:t>
                      </a:r>
                      <a:r>
                        <a:rPr sz="1000" spc="-220" dirty="0">
                          <a:latin typeface="Arial"/>
                          <a:cs typeface="Arial"/>
                        </a:rPr>
                        <a:t> </a:t>
                      </a:r>
                      <a:r>
                        <a:rPr sz="1000" spc="5" dirty="0">
                          <a:latin typeface="Arial"/>
                          <a:cs typeface="Arial"/>
                        </a:rPr>
                        <a:t>for  </a:t>
                      </a:r>
                      <a:r>
                        <a:rPr sz="1000" spc="-25" dirty="0">
                          <a:latin typeface="Arial"/>
                          <a:cs typeface="Arial"/>
                        </a:rPr>
                        <a:t>individual</a:t>
                      </a:r>
                      <a:r>
                        <a:rPr sz="1000" spc="-90" dirty="0">
                          <a:latin typeface="Arial"/>
                          <a:cs typeface="Arial"/>
                        </a:rPr>
                        <a:t> </a:t>
                      </a:r>
                      <a:r>
                        <a:rPr sz="1000" spc="-45" dirty="0">
                          <a:latin typeface="Arial"/>
                          <a:cs typeface="Arial"/>
                        </a:rPr>
                        <a:t>soldiers</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790">
                        <a:lnSpc>
                          <a:spcPct val="100000"/>
                        </a:lnSpc>
                        <a:spcBef>
                          <a:spcPts val="300"/>
                        </a:spcBef>
                      </a:pPr>
                      <a:r>
                        <a:rPr sz="1000" b="1" spc="-85" dirty="0">
                          <a:latin typeface="Trebuchet MS"/>
                          <a:cs typeface="Trebuchet MS"/>
                        </a:rPr>
                        <a:t>14</a:t>
                      </a:r>
                      <a:endParaRPr sz="1000">
                        <a:latin typeface="Trebuchet MS"/>
                        <a:cs typeface="Trebuchet MS"/>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300"/>
                        </a:spcBef>
                      </a:pPr>
                      <a:r>
                        <a:rPr sz="1000" spc="-55" dirty="0">
                          <a:latin typeface="Arial"/>
                          <a:cs typeface="Arial"/>
                        </a:rPr>
                        <a:t>Photographs</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261425">
                <a:tc>
                  <a:txBody>
                    <a:bodyPr/>
                    <a:lstStyle/>
                    <a:p>
                      <a:pPr marL="97790">
                        <a:lnSpc>
                          <a:spcPct val="100000"/>
                        </a:lnSpc>
                        <a:spcBef>
                          <a:spcPts val="300"/>
                        </a:spcBef>
                      </a:pPr>
                      <a:r>
                        <a:rPr sz="1000" b="1" spc="-85" dirty="0">
                          <a:latin typeface="Trebuchet MS"/>
                          <a:cs typeface="Trebuchet MS"/>
                        </a:rPr>
                        <a:t>11</a:t>
                      </a:r>
                      <a:endParaRPr sz="1000">
                        <a:latin typeface="Trebuchet MS"/>
                        <a:cs typeface="Trebuchet MS"/>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155">
                        <a:lnSpc>
                          <a:spcPct val="100000"/>
                        </a:lnSpc>
                        <a:spcBef>
                          <a:spcPts val="300"/>
                        </a:spcBef>
                      </a:pPr>
                      <a:r>
                        <a:rPr sz="1000" spc="-30" dirty="0">
                          <a:latin typeface="Arial"/>
                          <a:cs typeface="Arial"/>
                        </a:rPr>
                        <a:t>National </a:t>
                      </a:r>
                      <a:r>
                        <a:rPr sz="1000" spc="-50" dirty="0">
                          <a:latin typeface="Arial"/>
                          <a:cs typeface="Arial"/>
                        </a:rPr>
                        <a:t>newspaper</a:t>
                      </a:r>
                      <a:r>
                        <a:rPr sz="1000" spc="-135" dirty="0">
                          <a:latin typeface="Arial"/>
                          <a:cs typeface="Arial"/>
                        </a:rPr>
                        <a:t> </a:t>
                      </a:r>
                      <a:r>
                        <a:rPr sz="1000" spc="-25" dirty="0">
                          <a:latin typeface="Arial"/>
                          <a:cs typeface="Arial"/>
                        </a:rPr>
                        <a:t>reports</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790">
                        <a:lnSpc>
                          <a:spcPct val="100000"/>
                        </a:lnSpc>
                        <a:spcBef>
                          <a:spcPts val="300"/>
                        </a:spcBef>
                      </a:pPr>
                      <a:r>
                        <a:rPr sz="1000" b="1" spc="-85" dirty="0">
                          <a:latin typeface="Trebuchet MS"/>
                          <a:cs typeface="Trebuchet MS"/>
                        </a:rPr>
                        <a:t>15</a:t>
                      </a:r>
                      <a:endParaRPr sz="1000">
                        <a:latin typeface="Trebuchet MS"/>
                        <a:cs typeface="Trebuchet MS"/>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300"/>
                        </a:spcBef>
                      </a:pPr>
                      <a:r>
                        <a:rPr sz="1000" spc="-40" dirty="0">
                          <a:latin typeface="Arial"/>
                          <a:cs typeface="Arial"/>
                        </a:rPr>
                        <a:t>Hospital</a:t>
                      </a:r>
                      <a:r>
                        <a:rPr sz="1000" spc="-100" dirty="0">
                          <a:latin typeface="Arial"/>
                          <a:cs typeface="Arial"/>
                        </a:rPr>
                        <a:t> </a:t>
                      </a:r>
                      <a:r>
                        <a:rPr sz="1000" spc="-45" dirty="0">
                          <a:latin typeface="Arial"/>
                          <a:cs typeface="Arial"/>
                        </a:rPr>
                        <a:t>records</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93895">
                <a:tc>
                  <a:txBody>
                    <a:bodyPr/>
                    <a:lstStyle/>
                    <a:p>
                      <a:pPr marL="97790">
                        <a:lnSpc>
                          <a:spcPct val="100000"/>
                        </a:lnSpc>
                        <a:spcBef>
                          <a:spcPts val="300"/>
                        </a:spcBef>
                      </a:pPr>
                      <a:r>
                        <a:rPr sz="1000" b="1" spc="-85" dirty="0">
                          <a:latin typeface="Trebuchet MS"/>
                          <a:cs typeface="Trebuchet MS"/>
                        </a:rPr>
                        <a:t>12</a:t>
                      </a:r>
                      <a:endParaRPr sz="1000">
                        <a:latin typeface="Trebuchet MS"/>
                        <a:cs typeface="Trebuchet MS"/>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155" marR="97790">
                        <a:lnSpc>
                          <a:spcPct val="100000"/>
                        </a:lnSpc>
                        <a:spcBef>
                          <a:spcPts val="300"/>
                        </a:spcBef>
                      </a:pPr>
                      <a:r>
                        <a:rPr sz="1000" spc="-40" dirty="0">
                          <a:latin typeface="Arial"/>
                          <a:cs typeface="Arial"/>
                        </a:rPr>
                        <a:t>Government </a:t>
                      </a:r>
                      <a:r>
                        <a:rPr sz="1000" spc="-25" dirty="0">
                          <a:latin typeface="Arial"/>
                          <a:cs typeface="Arial"/>
                        </a:rPr>
                        <a:t>reports </a:t>
                      </a:r>
                      <a:r>
                        <a:rPr sz="1000" spc="-30" dirty="0">
                          <a:latin typeface="Arial"/>
                          <a:cs typeface="Arial"/>
                        </a:rPr>
                        <a:t>on</a:t>
                      </a:r>
                      <a:r>
                        <a:rPr sz="1000" spc="-215" dirty="0">
                          <a:latin typeface="Arial"/>
                          <a:cs typeface="Arial"/>
                        </a:rPr>
                        <a:t> </a:t>
                      </a:r>
                      <a:r>
                        <a:rPr sz="1000" spc="-65" dirty="0">
                          <a:latin typeface="Arial"/>
                          <a:cs typeface="Arial"/>
                        </a:rPr>
                        <a:t>aspects  </a:t>
                      </a:r>
                      <a:r>
                        <a:rPr sz="1000" dirty="0">
                          <a:latin typeface="Arial"/>
                          <a:cs typeface="Arial"/>
                        </a:rPr>
                        <a:t>of</a:t>
                      </a:r>
                      <a:r>
                        <a:rPr sz="1000" spc="-75" dirty="0">
                          <a:latin typeface="Arial"/>
                          <a:cs typeface="Arial"/>
                        </a:rPr>
                        <a:t> </a:t>
                      </a:r>
                      <a:r>
                        <a:rPr sz="1000" spc="-25" dirty="0">
                          <a:latin typeface="Arial"/>
                          <a:cs typeface="Arial"/>
                        </a:rPr>
                        <a:t>war</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790">
                        <a:lnSpc>
                          <a:spcPct val="100000"/>
                        </a:lnSpc>
                        <a:spcBef>
                          <a:spcPts val="300"/>
                        </a:spcBef>
                      </a:pPr>
                      <a:r>
                        <a:rPr sz="1000" b="1" spc="-85" dirty="0">
                          <a:latin typeface="Trebuchet MS"/>
                          <a:cs typeface="Trebuchet MS"/>
                        </a:rPr>
                        <a:t>16</a:t>
                      </a:r>
                      <a:endParaRPr sz="1000">
                        <a:latin typeface="Trebuchet MS"/>
                        <a:cs typeface="Trebuchet MS"/>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300"/>
                        </a:spcBef>
                      </a:pPr>
                      <a:r>
                        <a:rPr sz="1000" spc="-45" dirty="0">
                          <a:latin typeface="Arial"/>
                          <a:cs typeface="Arial"/>
                        </a:rPr>
                        <a:t>Army</a:t>
                      </a:r>
                      <a:r>
                        <a:rPr sz="1000" spc="-70" dirty="0">
                          <a:latin typeface="Arial"/>
                          <a:cs typeface="Arial"/>
                        </a:rPr>
                        <a:t> </a:t>
                      </a:r>
                      <a:r>
                        <a:rPr sz="1000" spc="-40" dirty="0">
                          <a:latin typeface="Arial"/>
                          <a:cs typeface="Arial"/>
                        </a:rPr>
                        <a:t>statistics</a:t>
                      </a:r>
                      <a:endParaRPr sz="1000">
                        <a:latin typeface="Arial"/>
                        <a:cs typeface="Arial"/>
                      </a:endParaRPr>
                    </a:p>
                  </a:txBody>
                  <a:tcPr marL="0" marR="0" marT="351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548640">
                <a:tc>
                  <a:txBody>
                    <a:bodyPr/>
                    <a:lstStyle/>
                    <a:p>
                      <a:pPr marL="97790">
                        <a:lnSpc>
                          <a:spcPct val="100000"/>
                        </a:lnSpc>
                        <a:spcBef>
                          <a:spcPts val="305"/>
                        </a:spcBef>
                      </a:pPr>
                      <a:r>
                        <a:rPr sz="1000" b="1" spc="-85" dirty="0">
                          <a:latin typeface="Trebuchet MS"/>
                          <a:cs typeface="Trebuchet MS"/>
                        </a:rPr>
                        <a:t>13</a:t>
                      </a:r>
                      <a:endParaRPr sz="1000">
                        <a:latin typeface="Trebuchet MS"/>
                        <a:cs typeface="Trebuchet MS"/>
                      </a:endParaRPr>
                    </a:p>
                  </a:txBody>
                  <a:tcPr marL="0" marR="0" marT="357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155" marR="180975">
                        <a:lnSpc>
                          <a:spcPct val="100000"/>
                        </a:lnSpc>
                        <a:spcBef>
                          <a:spcPts val="305"/>
                        </a:spcBef>
                      </a:pPr>
                      <a:r>
                        <a:rPr sz="1000" spc="-35" dirty="0">
                          <a:latin typeface="Arial"/>
                          <a:cs typeface="Arial"/>
                        </a:rPr>
                        <a:t>Medical articles </a:t>
                      </a:r>
                      <a:r>
                        <a:rPr sz="1000" spc="-45" dirty="0">
                          <a:latin typeface="Arial"/>
                          <a:cs typeface="Arial"/>
                        </a:rPr>
                        <a:t>by </a:t>
                      </a:r>
                      <a:r>
                        <a:rPr sz="1000" spc="-35" dirty="0">
                          <a:latin typeface="Arial"/>
                          <a:cs typeface="Arial"/>
                        </a:rPr>
                        <a:t>doctors </a:t>
                      </a:r>
                      <a:r>
                        <a:rPr sz="1000" spc="-5" dirty="0">
                          <a:latin typeface="Arial"/>
                          <a:cs typeface="Arial"/>
                        </a:rPr>
                        <a:t>or  </a:t>
                      </a:r>
                      <a:r>
                        <a:rPr sz="1000" spc="-60" dirty="0">
                          <a:latin typeface="Arial"/>
                          <a:cs typeface="Arial"/>
                        </a:rPr>
                        <a:t>nurses</a:t>
                      </a:r>
                      <a:r>
                        <a:rPr sz="1000" spc="-75" dirty="0">
                          <a:latin typeface="Arial"/>
                          <a:cs typeface="Arial"/>
                        </a:rPr>
                        <a:t> </a:t>
                      </a:r>
                      <a:r>
                        <a:rPr sz="1000" spc="-25" dirty="0">
                          <a:latin typeface="Arial"/>
                          <a:cs typeface="Arial"/>
                        </a:rPr>
                        <a:t>who</a:t>
                      </a:r>
                      <a:r>
                        <a:rPr sz="1000" spc="-80" dirty="0">
                          <a:latin typeface="Arial"/>
                          <a:cs typeface="Arial"/>
                        </a:rPr>
                        <a:t> </a:t>
                      </a:r>
                      <a:r>
                        <a:rPr sz="1000" spc="-30" dirty="0">
                          <a:latin typeface="Arial"/>
                          <a:cs typeface="Arial"/>
                        </a:rPr>
                        <a:t>worked</a:t>
                      </a:r>
                      <a:r>
                        <a:rPr sz="1000" spc="-90" dirty="0">
                          <a:latin typeface="Arial"/>
                          <a:cs typeface="Arial"/>
                        </a:rPr>
                        <a:t> </a:t>
                      </a:r>
                      <a:r>
                        <a:rPr sz="1000" spc="-15" dirty="0">
                          <a:latin typeface="Arial"/>
                          <a:cs typeface="Arial"/>
                        </a:rPr>
                        <a:t>in</a:t>
                      </a:r>
                      <a:r>
                        <a:rPr sz="1000" spc="-70" dirty="0">
                          <a:latin typeface="Arial"/>
                          <a:cs typeface="Arial"/>
                        </a:rPr>
                        <a:t> </a:t>
                      </a:r>
                      <a:r>
                        <a:rPr sz="1000" spc="-15" dirty="0">
                          <a:latin typeface="Arial"/>
                          <a:cs typeface="Arial"/>
                        </a:rPr>
                        <a:t>the</a:t>
                      </a:r>
                      <a:r>
                        <a:rPr sz="1000" spc="-80" dirty="0">
                          <a:latin typeface="Arial"/>
                          <a:cs typeface="Arial"/>
                        </a:rPr>
                        <a:t> </a:t>
                      </a:r>
                      <a:r>
                        <a:rPr sz="1000" spc="-25" dirty="0">
                          <a:latin typeface="Arial"/>
                          <a:cs typeface="Arial"/>
                        </a:rPr>
                        <a:t>war</a:t>
                      </a:r>
                      <a:endParaRPr sz="1000">
                        <a:latin typeface="Arial"/>
                        <a:cs typeface="Arial"/>
                      </a:endParaRPr>
                    </a:p>
                  </a:txBody>
                  <a:tcPr marL="0" marR="0" marT="357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7790">
                        <a:lnSpc>
                          <a:spcPct val="100000"/>
                        </a:lnSpc>
                        <a:spcBef>
                          <a:spcPts val="305"/>
                        </a:spcBef>
                      </a:pPr>
                      <a:r>
                        <a:rPr sz="1000" b="1" spc="-85" dirty="0">
                          <a:latin typeface="Trebuchet MS"/>
                          <a:cs typeface="Trebuchet MS"/>
                        </a:rPr>
                        <a:t>17</a:t>
                      </a:r>
                      <a:endParaRPr sz="1000">
                        <a:latin typeface="Trebuchet MS"/>
                        <a:cs typeface="Trebuchet MS"/>
                      </a:endParaRPr>
                    </a:p>
                  </a:txBody>
                  <a:tcPr marL="0" marR="0" marT="357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100965">
                        <a:lnSpc>
                          <a:spcPct val="100000"/>
                        </a:lnSpc>
                        <a:spcBef>
                          <a:spcPts val="305"/>
                        </a:spcBef>
                      </a:pPr>
                      <a:r>
                        <a:rPr sz="1000" spc="-60" dirty="0">
                          <a:latin typeface="Arial"/>
                          <a:cs typeface="Arial"/>
                        </a:rPr>
                        <a:t>Personal </a:t>
                      </a:r>
                      <a:r>
                        <a:rPr sz="1000" spc="-55" dirty="0">
                          <a:latin typeface="Arial"/>
                          <a:cs typeface="Arial"/>
                        </a:rPr>
                        <a:t>accounts </a:t>
                      </a:r>
                      <a:r>
                        <a:rPr sz="1000" dirty="0">
                          <a:latin typeface="Arial"/>
                          <a:cs typeface="Arial"/>
                        </a:rPr>
                        <a:t>of </a:t>
                      </a:r>
                      <a:r>
                        <a:rPr sz="1000" spc="-45" dirty="0">
                          <a:latin typeface="Arial"/>
                          <a:cs typeface="Arial"/>
                        </a:rPr>
                        <a:t>medical  </a:t>
                      </a:r>
                      <a:r>
                        <a:rPr sz="1000" spc="-20" dirty="0">
                          <a:latin typeface="Arial"/>
                          <a:cs typeface="Arial"/>
                        </a:rPr>
                        <a:t>treatments </a:t>
                      </a:r>
                      <a:r>
                        <a:rPr sz="1000" spc="-45" dirty="0">
                          <a:latin typeface="Arial"/>
                          <a:cs typeface="Arial"/>
                        </a:rPr>
                        <a:t>by </a:t>
                      </a:r>
                      <a:r>
                        <a:rPr sz="1000" spc="-40" dirty="0">
                          <a:latin typeface="Arial"/>
                          <a:cs typeface="Arial"/>
                        </a:rPr>
                        <a:t>soldiers,</a:t>
                      </a:r>
                      <a:r>
                        <a:rPr sz="1000" spc="-240" dirty="0">
                          <a:latin typeface="Arial"/>
                          <a:cs typeface="Arial"/>
                        </a:rPr>
                        <a:t> </a:t>
                      </a:r>
                      <a:r>
                        <a:rPr sz="1000" spc="-35" dirty="0">
                          <a:latin typeface="Arial"/>
                          <a:cs typeface="Arial"/>
                        </a:rPr>
                        <a:t>doctors,  </a:t>
                      </a:r>
                      <a:r>
                        <a:rPr sz="1000" spc="-60" dirty="0">
                          <a:latin typeface="Arial"/>
                          <a:cs typeface="Arial"/>
                        </a:rPr>
                        <a:t>nurses </a:t>
                      </a:r>
                      <a:r>
                        <a:rPr sz="1000" spc="-5" dirty="0">
                          <a:latin typeface="Arial"/>
                          <a:cs typeface="Arial"/>
                        </a:rPr>
                        <a:t>or </a:t>
                      </a:r>
                      <a:r>
                        <a:rPr sz="1000" spc="-30" dirty="0">
                          <a:latin typeface="Arial"/>
                          <a:cs typeface="Arial"/>
                        </a:rPr>
                        <a:t>others</a:t>
                      </a:r>
                      <a:r>
                        <a:rPr sz="1000" spc="-180" dirty="0">
                          <a:latin typeface="Arial"/>
                          <a:cs typeface="Arial"/>
                        </a:rPr>
                        <a:t> </a:t>
                      </a:r>
                      <a:r>
                        <a:rPr sz="1000" spc="-30" dirty="0">
                          <a:latin typeface="Arial"/>
                          <a:cs typeface="Arial"/>
                        </a:rPr>
                        <a:t>involved.</a:t>
                      </a:r>
                      <a:endParaRPr sz="1000" dirty="0">
                        <a:latin typeface="Arial"/>
                        <a:cs typeface="Arial"/>
                      </a:endParaRPr>
                    </a:p>
                  </a:txBody>
                  <a:tcPr marL="0" marR="0" marT="357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15739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591</TotalTime>
  <Words>2825</Words>
  <Application>Microsoft Office PowerPoint</Application>
  <PresentationFormat>On-screen Show (4:3)</PresentationFormat>
  <Paragraphs>466</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Comic Sans MS</vt:lpstr>
      <vt:lpstr>MyriadPro-Regular</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Knowledge Organiser - Topic : The British Sector on the Western Front, 1914-18</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Johnston</dc:creator>
  <cp:lastModifiedBy>Michael Ingram</cp:lastModifiedBy>
  <cp:revision>61</cp:revision>
  <dcterms:created xsi:type="dcterms:W3CDTF">2018-08-10T21:28:10Z</dcterms:created>
  <dcterms:modified xsi:type="dcterms:W3CDTF">2019-10-30T17:28:15Z</dcterms:modified>
</cp:coreProperties>
</file>