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65" r:id="rId2"/>
    <p:sldId id="309" r:id="rId3"/>
    <p:sldId id="256" r:id="rId4"/>
    <p:sldId id="302" r:id="rId5"/>
    <p:sldId id="367" r:id="rId6"/>
    <p:sldId id="301" r:id="rId7"/>
    <p:sldId id="368" r:id="rId8"/>
    <p:sldId id="369" r:id="rId9"/>
    <p:sldId id="298" r:id="rId10"/>
    <p:sldId id="303" r:id="rId11"/>
    <p:sldId id="304" r:id="rId12"/>
    <p:sldId id="305" r:id="rId13"/>
    <p:sldId id="342" r:id="rId14"/>
    <p:sldId id="312" r:id="rId15"/>
    <p:sldId id="311" r:id="rId16"/>
    <p:sldId id="351" r:id="rId17"/>
    <p:sldId id="313" r:id="rId18"/>
    <p:sldId id="317" r:id="rId19"/>
    <p:sldId id="370" r:id="rId20"/>
    <p:sldId id="356"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37" autoAdjust="0"/>
  </p:normalViewPr>
  <p:slideViewPr>
    <p:cSldViewPr>
      <p:cViewPr varScale="1">
        <p:scale>
          <a:sx n="50" d="100"/>
          <a:sy n="50" d="100"/>
        </p:scale>
        <p:origin x="195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06910AA-CA45-438C-BCE3-802B81E93C1A}" type="datetimeFigureOut">
              <a:rPr lang="en-GB" smtClean="0"/>
              <a:pPr/>
              <a:t>11/12/2018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177A0A1-55E5-4DB8-A6ED-430F3BF24496}" type="slidenum">
              <a:rPr lang="en-GB" smtClean="0"/>
              <a:pPr/>
              <a:t>‹#›</a:t>
            </a:fld>
            <a:endParaRPr lang="en-GB"/>
          </a:p>
        </p:txBody>
      </p:sp>
    </p:spTree>
    <p:extLst>
      <p:ext uri="{BB962C8B-B14F-4D97-AF65-F5344CB8AC3E}">
        <p14:creationId xmlns:p14="http://schemas.microsoft.com/office/powerpoint/2010/main" val="226467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Emmett Till: https://www.history.com/this-day-in-history/the-death-of-emmett-till</a:t>
            </a:r>
          </a:p>
          <a:p>
            <a:r>
              <a:rPr lang="en-GB" dirty="0"/>
              <a:t>Selma trailer: https://www.youtube.com/watch?v=BWKaq80cKSA</a:t>
            </a:r>
          </a:p>
          <a:p>
            <a:r>
              <a:rPr lang="en-GB" dirty="0"/>
              <a:t>Kid President: https://www.youtube.com/watch?v=4xXZhXTFWnE</a:t>
            </a:r>
          </a:p>
          <a:p>
            <a:r>
              <a:rPr lang="en-GB" dirty="0"/>
              <a:t>I have a dream speech: https://www.youtube.com/watch?v=3vDWWy4CMhE</a:t>
            </a:r>
          </a:p>
        </p:txBody>
      </p:sp>
      <p:sp>
        <p:nvSpPr>
          <p:cNvPr id="4" name="Slide Number Placeholder 3"/>
          <p:cNvSpPr>
            <a:spLocks noGrp="1"/>
          </p:cNvSpPr>
          <p:nvPr>
            <p:ph type="sldNum" sz="quarter" idx="10"/>
          </p:nvPr>
        </p:nvSpPr>
        <p:spPr/>
        <p:txBody>
          <a:bodyPr/>
          <a:lstStyle/>
          <a:p>
            <a:fld id="{3177A0A1-55E5-4DB8-A6ED-430F3BF24496}" type="slidenum">
              <a:rPr lang="en-GB" smtClean="0"/>
              <a:pPr/>
              <a:t>1</a:t>
            </a:fld>
            <a:endParaRPr lang="en-GB"/>
          </a:p>
        </p:txBody>
      </p:sp>
    </p:spTree>
    <p:extLst>
      <p:ext uri="{BB962C8B-B14F-4D97-AF65-F5344CB8AC3E}">
        <p14:creationId xmlns:p14="http://schemas.microsoft.com/office/powerpoint/2010/main" val="399387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Content Placeholder 2"/>
          <p:cNvSpPr txBox="1">
            <a:spLocks/>
          </p:cNvSpPr>
          <p:nvPr userDrawn="1"/>
        </p:nvSpPr>
        <p:spPr>
          <a:xfrm>
            <a:off x="8059881" y="457201"/>
            <a:ext cx="1084119" cy="1054111"/>
          </a:xfrm>
          <a:prstGeom prst="rect">
            <a:avLst/>
          </a:prstGeom>
          <a:solidFill>
            <a:srgbClr val="92D050">
              <a:alpha val="44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050" dirty="0"/>
              <a:t>1. To explain how attitudes towards segregation had changed since World War Two  </a:t>
            </a:r>
          </a:p>
        </p:txBody>
      </p:sp>
      <p:sp>
        <p:nvSpPr>
          <p:cNvPr id="8" name="Content Placeholder 2"/>
          <p:cNvSpPr txBox="1">
            <a:spLocks/>
          </p:cNvSpPr>
          <p:nvPr userDrawn="1"/>
        </p:nvSpPr>
        <p:spPr>
          <a:xfrm>
            <a:off x="8059873" y="1506527"/>
            <a:ext cx="1097984" cy="2013827"/>
          </a:xfrm>
          <a:prstGeom prst="rect">
            <a:avLst/>
          </a:prstGeom>
          <a:solidFill>
            <a:schemeClr val="accent6">
              <a:lumMod val="75000"/>
              <a:alpha val="44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050" dirty="0"/>
              <a:t>2. To weigh up the successes and limitations of both Supreme Court rulings and federal government action in challenging segregation in education and public transport </a:t>
            </a:r>
          </a:p>
        </p:txBody>
      </p:sp>
      <p:sp>
        <p:nvSpPr>
          <p:cNvPr id="9" name="Title 1"/>
          <p:cNvSpPr txBox="1">
            <a:spLocks/>
          </p:cNvSpPr>
          <p:nvPr userDrawn="1"/>
        </p:nvSpPr>
        <p:spPr>
          <a:xfrm>
            <a:off x="6927" y="-1"/>
            <a:ext cx="8052953" cy="457201"/>
          </a:xfrm>
          <a:prstGeom prst="rect">
            <a:avLst/>
          </a:prstGeom>
          <a:solidFill>
            <a:schemeClr val="tx2">
              <a:lumMod val="20000"/>
              <a:lumOff val="80000"/>
              <a:alpha val="71000"/>
            </a:schemeClr>
          </a:solidFill>
          <a:ln>
            <a:solidFill>
              <a:schemeClr val="tx1"/>
            </a:solidFill>
          </a:ln>
          <a:effectLst>
            <a:outerShdw blurRad="50800" dist="38100" dir="2700000" algn="tl" rotWithShape="0">
              <a:prstClr val="black">
                <a:alpha val="40000"/>
              </a:prstClr>
            </a:outerShdw>
          </a:effectLst>
        </p:spPr>
        <p:txBody>
          <a:bodyPr>
            <a:normAutofit fontScale="45000" lnSpcReduction="20000"/>
          </a:bodyPr>
          <a:lstStyle/>
          <a:p>
            <a:pPr algn="ctr"/>
            <a:r>
              <a:rPr lang="en-GB" sz="2800" b="1" u="sng" dirty="0"/>
              <a:t>How successful were </a:t>
            </a:r>
            <a:r>
              <a:rPr lang="en-GB" sz="2800" b="1" u="sng" dirty="0">
                <a:solidFill>
                  <a:srgbClr val="FF0000"/>
                </a:solidFill>
              </a:rPr>
              <a:t>Supreme Court rulings </a:t>
            </a:r>
            <a:r>
              <a:rPr lang="en-GB" sz="2800" b="1" u="sng" dirty="0"/>
              <a:t>and </a:t>
            </a:r>
            <a:r>
              <a:rPr lang="en-GB" sz="2800" b="1" u="sng" dirty="0">
                <a:solidFill>
                  <a:srgbClr val="FF0000"/>
                </a:solidFill>
              </a:rPr>
              <a:t>federal government action </a:t>
            </a:r>
            <a:r>
              <a:rPr lang="en-GB" sz="2800" b="1" u="sng" dirty="0"/>
              <a:t>in </a:t>
            </a:r>
            <a:r>
              <a:rPr lang="en-GB" sz="2800" b="1" u="sng" dirty="0">
                <a:solidFill>
                  <a:srgbClr val="7030A0"/>
                </a:solidFill>
              </a:rPr>
              <a:t>challenging segregation </a:t>
            </a:r>
            <a:r>
              <a:rPr lang="en-GB" sz="2800" b="1" u="sng" dirty="0">
                <a:solidFill>
                  <a:srgbClr val="00B050"/>
                </a:solidFill>
              </a:rPr>
              <a:t>1945-61</a:t>
            </a:r>
            <a:r>
              <a:rPr lang="en-GB" sz="3200" b="1" u="sng" dirty="0"/>
              <a:t>?</a:t>
            </a:r>
          </a:p>
          <a:p>
            <a:pPr algn="ctr"/>
            <a:endParaRPr lang="en-GB" sz="2800" b="1" u="sng" dirty="0"/>
          </a:p>
        </p:txBody>
      </p:sp>
      <p:sp>
        <p:nvSpPr>
          <p:cNvPr id="10" name="Content Placeholder 2"/>
          <p:cNvSpPr txBox="1">
            <a:spLocks/>
          </p:cNvSpPr>
          <p:nvPr userDrawn="1"/>
        </p:nvSpPr>
        <p:spPr>
          <a:xfrm>
            <a:off x="8059881" y="0"/>
            <a:ext cx="1097975" cy="457200"/>
          </a:xfrm>
          <a:prstGeom prst="rect">
            <a:avLst/>
          </a:prstGeom>
          <a:solidFill>
            <a:schemeClr val="bg1">
              <a:alpha val="42000"/>
            </a:schemeClr>
          </a:solidFill>
          <a:ln>
            <a:solidFill>
              <a:schemeClr val="tx1"/>
            </a:solidFill>
          </a:ln>
          <a:effectLst>
            <a:outerShdw blurRad="50800" dist="38100" dir="2700000" algn="tl" rotWithShape="0">
              <a:prstClr val="black">
                <a:alpha val="40000"/>
              </a:prstClr>
            </a:outerShdw>
          </a:effectLst>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a:ln>
                  <a:noFill/>
                </a:ln>
                <a:solidFill>
                  <a:schemeClr val="tx1"/>
                </a:solidFill>
                <a:effectLst/>
                <a:uLnTx/>
                <a:uFillTx/>
                <a:latin typeface="+mn-lt"/>
                <a:ea typeface="+mn-ea"/>
                <a:cs typeface="+mn-cs"/>
              </a:rPr>
              <a:t>LOs</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p:txBody>
      </p:sp>
      <p:sp>
        <p:nvSpPr>
          <p:cNvPr id="11" name="Content Placeholder 2"/>
          <p:cNvSpPr txBox="1">
            <a:spLocks/>
          </p:cNvSpPr>
          <p:nvPr userDrawn="1"/>
        </p:nvSpPr>
        <p:spPr>
          <a:xfrm>
            <a:off x="8059872" y="3520355"/>
            <a:ext cx="1084119" cy="871536"/>
          </a:xfrm>
          <a:prstGeom prst="rect">
            <a:avLst/>
          </a:prstGeom>
          <a:solidFill>
            <a:srgbClr val="C00000">
              <a:alpha val="47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050" dirty="0"/>
              <a:t>3. To reach a judgement on how far you agree with the backlash thesis</a:t>
            </a:r>
          </a:p>
        </p:txBody>
      </p:sp>
      <p:pic>
        <p:nvPicPr>
          <p:cNvPr id="12" name="Picture 3" descr="C:\Users\User\AppData\Local\Microsoft\Windows\Temporary Internet Files\Content.IE5\6SN8KSO3\MC900383586[1].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flipH="1">
            <a:off x="8786524" y="77254"/>
            <a:ext cx="254869" cy="341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MR\Local Settings\Temporary Internet Files\Content.IE5\RF3KTYH8\MC900383576[1].wmf"/>
          <p:cNvPicPr>
            <a:picLocks noChangeAspect="1" noChangeArrowheads="1"/>
          </p:cNvPicPr>
          <p:nvPr userDrawn="1"/>
        </p:nvPicPr>
        <p:blipFill>
          <a:blip r:embed="rId14" cstate="print"/>
          <a:srcRect/>
          <a:stretch>
            <a:fillRect/>
          </a:stretch>
        </p:blipFill>
        <p:spPr bwMode="auto">
          <a:xfrm rot="1864105">
            <a:off x="94778" y="52574"/>
            <a:ext cx="331458" cy="459447"/>
          </a:xfrm>
          <a:prstGeom prst="rect">
            <a:avLst/>
          </a:prstGeom>
          <a:noFill/>
        </p:spPr>
      </p:pic>
      <p:sp>
        <p:nvSpPr>
          <p:cNvPr id="14" name="Content Placeholder 2"/>
          <p:cNvSpPr txBox="1">
            <a:spLocks/>
          </p:cNvSpPr>
          <p:nvPr userDrawn="1"/>
        </p:nvSpPr>
        <p:spPr>
          <a:xfrm>
            <a:off x="8059872" y="4391890"/>
            <a:ext cx="1056410" cy="2369558"/>
          </a:xfrm>
          <a:prstGeom prst="rect">
            <a:avLst/>
          </a:prstGeom>
          <a:solidFill>
            <a:srgbClr val="7030A0">
              <a:alpha val="47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b="1" u="sng" dirty="0"/>
              <a:t>Keywords</a:t>
            </a:r>
          </a:p>
          <a:p>
            <a:pPr marL="0" indent="0">
              <a:buNone/>
            </a:pPr>
            <a:r>
              <a:rPr lang="en-GB" sz="1400" b="1" kern="1200" dirty="0">
                <a:solidFill>
                  <a:schemeClr val="tx1"/>
                </a:solidFill>
                <a:effectLst/>
                <a:latin typeface="+mn-lt"/>
                <a:ea typeface="+mn-ea"/>
                <a:cs typeface="+mn-cs"/>
              </a:rPr>
              <a:t>Boycott</a:t>
            </a:r>
            <a:endParaRPr lang="en-GB" sz="1400" kern="1200" dirty="0">
              <a:solidFill>
                <a:schemeClr val="tx1"/>
              </a:solidFill>
              <a:effectLst/>
              <a:latin typeface="+mn-lt"/>
              <a:ea typeface="+mn-ea"/>
              <a:cs typeface="+mn-cs"/>
            </a:endParaRPr>
          </a:p>
          <a:p>
            <a:pPr marL="0" indent="0">
              <a:buNone/>
            </a:pPr>
            <a:r>
              <a:rPr lang="en-GB" sz="1400" b="1" kern="1200" dirty="0">
                <a:solidFill>
                  <a:schemeClr val="tx1"/>
                </a:solidFill>
                <a:effectLst/>
                <a:latin typeface="+mn-lt"/>
                <a:ea typeface="+mn-ea"/>
                <a:cs typeface="+mn-cs"/>
              </a:rPr>
              <a:t>Linda Brown </a:t>
            </a:r>
            <a:r>
              <a:rPr lang="en-GB" sz="1200" b="1" kern="1200" dirty="0">
                <a:solidFill>
                  <a:schemeClr val="tx1"/>
                </a:solidFill>
                <a:effectLst/>
                <a:latin typeface="+mn-lt"/>
                <a:ea typeface="+mn-ea"/>
                <a:cs typeface="+mn-cs"/>
              </a:rPr>
              <a:t>Segregation</a:t>
            </a:r>
            <a:endParaRPr lang="en-GB" sz="1200" kern="1200" dirty="0">
              <a:solidFill>
                <a:schemeClr val="tx1"/>
              </a:solidFill>
              <a:effectLst/>
              <a:latin typeface="+mn-lt"/>
              <a:ea typeface="+mn-ea"/>
              <a:cs typeface="+mn-cs"/>
            </a:endParaRPr>
          </a:p>
          <a:p>
            <a:pPr marL="0" indent="0">
              <a:buNone/>
            </a:pPr>
            <a:r>
              <a:rPr lang="en-GB" sz="1400" b="1" kern="1200" dirty="0">
                <a:solidFill>
                  <a:schemeClr val="tx1"/>
                </a:solidFill>
                <a:effectLst/>
                <a:latin typeface="+mn-lt"/>
                <a:ea typeface="+mn-ea"/>
                <a:cs typeface="+mn-cs"/>
              </a:rPr>
              <a:t>Publicity</a:t>
            </a:r>
            <a:endParaRPr lang="en-GB" sz="1400" kern="1200" dirty="0">
              <a:solidFill>
                <a:schemeClr val="tx1"/>
              </a:solidFill>
              <a:effectLst/>
              <a:latin typeface="+mn-lt"/>
              <a:ea typeface="+mn-ea"/>
              <a:cs typeface="+mn-cs"/>
            </a:endParaRPr>
          </a:p>
          <a:p>
            <a:pPr marL="0" indent="0">
              <a:buNone/>
            </a:pPr>
            <a:r>
              <a:rPr lang="en-GB" sz="1400" b="1" kern="1200" dirty="0">
                <a:solidFill>
                  <a:schemeClr val="tx1"/>
                </a:solidFill>
                <a:effectLst/>
                <a:latin typeface="+mn-lt"/>
                <a:ea typeface="+mn-ea"/>
                <a:cs typeface="+mn-cs"/>
              </a:rPr>
              <a:t>NAACP</a:t>
            </a:r>
            <a:r>
              <a:rPr lang="en-GB" sz="1400" kern="1200" dirty="0">
                <a:solidFill>
                  <a:schemeClr val="tx1"/>
                </a:solidFill>
                <a:effectLst/>
                <a:latin typeface="+mn-lt"/>
                <a:ea typeface="+mn-ea"/>
                <a:cs typeface="+mn-cs"/>
              </a:rPr>
              <a:t> </a:t>
            </a:r>
          </a:p>
          <a:p>
            <a:pPr marL="0" indent="0">
              <a:buNone/>
            </a:pPr>
            <a:r>
              <a:rPr lang="en-GB" sz="1400" b="1" kern="1200" dirty="0">
                <a:solidFill>
                  <a:schemeClr val="tx1"/>
                </a:solidFill>
                <a:effectLst/>
                <a:latin typeface="+mn-lt"/>
                <a:ea typeface="+mn-ea"/>
                <a:cs typeface="+mn-cs"/>
              </a:rPr>
              <a:t>SCLC</a:t>
            </a:r>
            <a:r>
              <a:rPr lang="en-GB" sz="1400" kern="1200" dirty="0">
                <a:solidFill>
                  <a:schemeClr val="tx1"/>
                </a:solidFill>
                <a:effectLst/>
                <a:latin typeface="+mn-lt"/>
                <a:ea typeface="+mn-ea"/>
                <a:cs typeface="+mn-cs"/>
              </a:rPr>
              <a:t> </a:t>
            </a:r>
          </a:p>
          <a:p>
            <a:pPr marL="0" indent="0">
              <a:buNone/>
            </a:pPr>
            <a:r>
              <a:rPr lang="en-GB" sz="1400" b="1" u="none" kern="1200" dirty="0">
                <a:solidFill>
                  <a:schemeClr val="tx1"/>
                </a:solidFill>
                <a:effectLst/>
                <a:latin typeface="+mn-lt"/>
                <a:ea typeface="+mn-ea"/>
                <a:cs typeface="+mn-cs"/>
              </a:rPr>
              <a:t>SNCC</a:t>
            </a:r>
            <a:endParaRPr lang="en-GB" sz="1400" b="1" u="sn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hyperlink" Target="https://www.google.com/url?sa=i&amp;source=images&amp;cd=&amp;cad=rja&amp;uact=8&amp;ved=2ahUKEwjSvpPfiPnaAhVDvxQKHcsbCHsQjRx6BAgBEAU&amp;url=https://civilrightsmovementyear11.wordpress.com/lessons-different-tasks/&amp;psig=AOvVaw1fF56GjV5PzgAearljlaW0&amp;ust=152597018213832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http://2.bp.blogspot.com/_5Xb0WI0PdtI/TUsU-Se4IbI/AAAAAAAABfo/TMb6vb_geXg/s1600/little-rock-nine-school-integration.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s://www.youtube.com/watch?v=VMACKNh5Mu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http://www.crmvet.org/crmpics/sit-in.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youtube.com/watch?v=gdTpU5WZHHM" TargetMode="External"/><Relationship Id="rId7" Type="http://schemas.openxmlformats.org/officeDocument/2006/relationships/image" Target="http://www.crmvet.org/crmpics/sit-in.jpg"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WG7U1QsUd1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v=SAsh_PDr1cc"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25" t="15152" r="246" b="15819"/>
          <a:stretch/>
        </p:blipFill>
        <p:spPr>
          <a:xfrm>
            <a:off x="0" y="533400"/>
            <a:ext cx="5181600" cy="2759034"/>
          </a:xfr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000" t="5491" r="21667"/>
          <a:stretch/>
        </p:blipFill>
        <p:spPr>
          <a:xfrm>
            <a:off x="5009757" y="533400"/>
            <a:ext cx="2995725" cy="3352800"/>
          </a:xfrm>
          <a:prstGeom prst="rect">
            <a:avLst/>
          </a:prstGeom>
          <a:ln>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50775"/>
            <a:ext cx="5002018" cy="3607225"/>
          </a:xfrm>
          <a:prstGeom prst="rect">
            <a:avLst/>
          </a:prstGeom>
          <a:ln>
            <a:solidFill>
              <a:schemeClr val="tx1"/>
            </a:solidFill>
          </a:ln>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4166" b="67778"/>
          <a:stretch/>
        </p:blipFill>
        <p:spPr>
          <a:xfrm>
            <a:off x="3124200" y="5125571"/>
            <a:ext cx="4876800" cy="1790218"/>
          </a:xfrm>
          <a:prstGeom prst="rect">
            <a:avLst/>
          </a:prstGeom>
          <a:ln>
            <a:solidFill>
              <a:schemeClr val="tx1"/>
            </a:solidFill>
          </a:ln>
        </p:spPr>
      </p:pic>
      <p:pic>
        <p:nvPicPr>
          <p:cNvPr id="1028" name="Picture 4" descr="Image result for segregation us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839570"/>
            <a:ext cx="3048000" cy="2286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1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753" y="685800"/>
            <a:ext cx="5430014" cy="707886"/>
          </a:xfrm>
          <a:prstGeom prst="rect">
            <a:avLst/>
          </a:prstGeom>
        </p:spPr>
        <p:txBody>
          <a:bodyPr wrap="square">
            <a:spAutoFit/>
          </a:bodyPr>
          <a:lstStyle/>
          <a:p>
            <a:pPr algn="ctr"/>
            <a:r>
              <a:rPr lang="en-GB" sz="4000" b="1" dirty="0"/>
              <a:t>Brown Vs Topeka 1954</a:t>
            </a:r>
          </a:p>
        </p:txBody>
      </p:sp>
      <p:pic>
        <p:nvPicPr>
          <p:cNvPr id="25604" name="Picture 4" descr="http://www.archives.gov/publications/prologue/images/spring-2004-school-head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89" y="1676400"/>
            <a:ext cx="24003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www.brownat50.org/images/HuntStepsPictL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133600"/>
            <a:ext cx="556260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s1.hubimg.com/u/62474_f5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4231010"/>
            <a:ext cx="3578225" cy="248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877" y="762000"/>
            <a:ext cx="3877152" cy="584775"/>
          </a:xfrm>
          <a:prstGeom prst="rect">
            <a:avLst/>
          </a:prstGeom>
        </p:spPr>
        <p:txBody>
          <a:bodyPr wrap="none">
            <a:spAutoFit/>
          </a:bodyPr>
          <a:lstStyle/>
          <a:p>
            <a:r>
              <a:rPr lang="en-GB" sz="3200" b="1" dirty="0"/>
              <a:t>Little Rock Nine, 1957</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3553" name="Picture 1" descr="http://2.bp.blogspot.com/_5Xb0WI0PdtI/TUsU-Se4IbI/AAAAAAAABfo/TMb6vb_geXg/s1600/little-rock-nine-school-integration.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57877" y="1504950"/>
            <a:ext cx="3876675"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38200" y="5777299"/>
            <a:ext cx="64906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ea typeface="Times New Roman" pitchFamily="18" charset="0"/>
                <a:cs typeface="Arial" pitchFamily="34" charset="0"/>
              </a:rPr>
              <a:t>Elizabeth </a:t>
            </a:r>
            <a:r>
              <a:rPr kumimoji="0" lang="en-GB" altLang="en-US" b="1" i="0" u="none" strike="noStrike" cap="none" normalizeH="0" baseline="0" dirty="0" err="1">
                <a:ln>
                  <a:noFill/>
                </a:ln>
                <a:solidFill>
                  <a:schemeClr val="tx1"/>
                </a:solidFill>
                <a:effectLst/>
                <a:ea typeface="Times New Roman" pitchFamily="18" charset="0"/>
                <a:cs typeface="Arial" pitchFamily="34" charset="0"/>
              </a:rPr>
              <a:t>Eckford</a:t>
            </a:r>
            <a:r>
              <a:rPr kumimoji="0" lang="en-GB" altLang="en-US" b="1" i="0" u="none" strike="noStrike" cap="none" normalizeH="0" baseline="0" dirty="0">
                <a:ln>
                  <a:noFill/>
                </a:ln>
                <a:solidFill>
                  <a:schemeClr val="tx1"/>
                </a:solidFill>
                <a:effectLst/>
                <a:ea typeface="Times New Roman" pitchFamily="18" charset="0"/>
                <a:cs typeface="Arial" pitchFamily="34" charset="0"/>
              </a:rPr>
              <a:t>, one of the 9 Students in Arkansas attending a school that was previously just for white students</a:t>
            </a:r>
            <a:endParaRPr kumimoji="0" lang="en-GB" altLang="en-US" sz="2800" b="1"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307755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ames mered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34383"/>
            <a:ext cx="6096000" cy="34311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5833928" cy="274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4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5791200" cy="1323439"/>
          </a:xfrm>
          <a:prstGeom prst="rect">
            <a:avLst/>
          </a:prstGeom>
        </p:spPr>
        <p:txBody>
          <a:bodyPr wrap="square">
            <a:spAutoFit/>
          </a:bodyPr>
          <a:lstStyle/>
          <a:p>
            <a:pPr algn="ctr"/>
            <a:r>
              <a:rPr lang="en-GB" sz="4000" b="1" dirty="0"/>
              <a:t> Rosa Parks and bus boycotts, 1955</a:t>
            </a:r>
          </a:p>
        </p:txBody>
      </p:sp>
      <p:pic>
        <p:nvPicPr>
          <p:cNvPr id="24578" name="Picture 2" descr="http://www.historylearningsite.co.uk/fileadmin/historyLearningSite/mont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94" y="2438400"/>
            <a:ext cx="27432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authentichistory.com/1946-1960/8-civilrights/1954-1960/19561221_Rosa_Parks_On_Montgomery_Bus_After_Boycott_End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133600"/>
            <a:ext cx="459105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094" y="5818129"/>
            <a:ext cx="2667000" cy="923330"/>
          </a:xfrm>
          <a:prstGeom prst="rect">
            <a:avLst/>
          </a:prstGeom>
        </p:spPr>
        <p:txBody>
          <a:bodyPr wrap="square">
            <a:spAutoFit/>
          </a:bodyPr>
          <a:lstStyle/>
          <a:p>
            <a:r>
              <a:rPr lang="en-GB" dirty="0">
                <a:hlinkClick r:id="rId4"/>
              </a:rPr>
              <a:t>https://www.youtube.com/watch?v=VMACKNh5MuY</a:t>
            </a:r>
            <a:r>
              <a:rPr lang="en-GB" dirty="0"/>
              <a:t> </a:t>
            </a:r>
          </a:p>
          <a:p>
            <a:pPr algn="ctr"/>
            <a:r>
              <a:rPr lang="en-GB" dirty="0"/>
              <a:t>Why Rosa?</a:t>
            </a:r>
          </a:p>
        </p:txBody>
      </p:sp>
    </p:spTree>
    <p:extLst>
      <p:ext uri="{BB962C8B-B14F-4D97-AF65-F5344CB8AC3E}">
        <p14:creationId xmlns:p14="http://schemas.microsoft.com/office/powerpoint/2010/main" val="197510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796" y="515034"/>
            <a:ext cx="5007718" cy="646331"/>
          </a:xfrm>
          <a:prstGeom prst="rect">
            <a:avLst/>
          </a:prstGeom>
        </p:spPr>
        <p:txBody>
          <a:bodyPr wrap="none">
            <a:spAutoFit/>
          </a:bodyPr>
          <a:lstStyle/>
          <a:p>
            <a:pPr>
              <a:defRPr/>
            </a:pPr>
            <a:r>
              <a:rPr lang="en-GB" altLang="en-US" sz="3600" b="1" dirty="0"/>
              <a:t>The Freedom Rides, 1961</a:t>
            </a:r>
          </a:p>
        </p:txBody>
      </p:sp>
      <p:pic>
        <p:nvPicPr>
          <p:cNvPr id="19458" name="Picture 2" descr="dc_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421" y="1484531"/>
            <a:ext cx="5686425" cy="390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9655" y="5429397"/>
            <a:ext cx="6858000" cy="1200329"/>
          </a:xfrm>
          <a:prstGeom prst="rect">
            <a:avLst/>
          </a:prstGeom>
        </p:spPr>
        <p:txBody>
          <a:bodyPr wrap="square">
            <a:spAutoFit/>
          </a:bodyPr>
          <a:lstStyle/>
          <a:p>
            <a:pPr algn="ctr"/>
            <a:r>
              <a:rPr lang="en-GB" sz="2400" b="1" dirty="0"/>
              <a:t>People riding on public transport with signs arguing that black and white people should be able to sit together on buses</a:t>
            </a:r>
          </a:p>
        </p:txBody>
      </p:sp>
    </p:spTree>
    <p:extLst>
      <p:ext uri="{BB962C8B-B14F-4D97-AF65-F5344CB8AC3E}">
        <p14:creationId xmlns:p14="http://schemas.microsoft.com/office/powerpoint/2010/main" val="346810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934" y="762000"/>
            <a:ext cx="5420715" cy="646331"/>
          </a:xfrm>
          <a:prstGeom prst="rect">
            <a:avLst/>
          </a:prstGeom>
        </p:spPr>
        <p:txBody>
          <a:bodyPr wrap="none">
            <a:spAutoFit/>
          </a:bodyPr>
          <a:lstStyle/>
          <a:p>
            <a:pPr>
              <a:defRPr/>
            </a:pPr>
            <a:r>
              <a:rPr lang="en-GB" altLang="en-US" sz="3600" b="1" dirty="0"/>
              <a:t> Lunch counter sit-ins, 1960</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81" name="Picture 1" descr="http://www.crmvet.org/crmpics/sit-in.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652820" y="1676400"/>
            <a:ext cx="4910944" cy="3871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92484" y="5715000"/>
            <a:ext cx="68316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ea typeface="Times New Roman" pitchFamily="18" charset="0"/>
                <a:cs typeface="Arial" pitchFamily="34" charset="0"/>
              </a:rPr>
              <a:t>People sitting at a lunch bar that was meant to be for white people only.</a:t>
            </a:r>
            <a:endParaRPr kumimoji="0" lang="en-GB" altLang="en-US" sz="3600" b="1"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174499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388684"/>
            <a:ext cx="7467600" cy="1938992"/>
          </a:xfrm>
          <a:prstGeom prst="rect">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b="1" dirty="0"/>
              <a:t>Challenge: Would blank cards help? Ask me for some!</a:t>
            </a:r>
          </a:p>
          <a:p>
            <a:r>
              <a:rPr lang="en-GB" sz="2400" dirty="0"/>
              <a:t>How can we group these example cards? </a:t>
            </a:r>
          </a:p>
          <a:p>
            <a:r>
              <a:rPr lang="en-GB" sz="2400" dirty="0"/>
              <a:t>What categories can you think of? </a:t>
            </a:r>
          </a:p>
          <a:p>
            <a:r>
              <a:rPr lang="en-GB" sz="2400" dirty="0"/>
              <a:t>What were the key reasons why challenges were / were not successful?</a:t>
            </a:r>
          </a:p>
        </p:txBody>
      </p:sp>
      <p:pic>
        <p:nvPicPr>
          <p:cNvPr id="3" name="Picture 6" descr="C:\Users\User\AppData\Local\Microsoft\Windows\Temporary Internet Files\Content.IE5\V2O049WX\MC9003835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953" y="5828667"/>
            <a:ext cx="996447" cy="926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09600"/>
            <a:ext cx="7696200" cy="3539430"/>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800" b="1" dirty="0">
                <a:solidFill>
                  <a:srgbClr val="C00000"/>
                </a:solidFill>
              </a:rPr>
              <a:t>Task three: Knowledge check</a:t>
            </a:r>
          </a:p>
          <a:p>
            <a:endParaRPr lang="en-GB" sz="2800" dirty="0"/>
          </a:p>
          <a:p>
            <a:r>
              <a:rPr lang="en-GB" sz="2800" dirty="0"/>
              <a:t>You have been given key individuals / events / problems on your cards. </a:t>
            </a:r>
          </a:p>
          <a:p>
            <a:endParaRPr lang="en-GB" sz="2800" dirty="0"/>
          </a:p>
          <a:p>
            <a:r>
              <a:rPr lang="en-GB" sz="2800" dirty="0"/>
              <a:t>Use the arrows to create a whole-class mind-map of early challenges to segregation during the 1950s and early 1960s. </a:t>
            </a:r>
          </a:p>
        </p:txBody>
      </p:sp>
    </p:spTree>
    <p:extLst>
      <p:ext uri="{BB962C8B-B14F-4D97-AF65-F5344CB8AC3E}">
        <p14:creationId xmlns:p14="http://schemas.microsoft.com/office/powerpoint/2010/main" val="103303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062" y="626884"/>
            <a:ext cx="2503178" cy="5364163"/>
          </a:xfrm>
        </p:spPr>
        <p:txBody>
          <a:bodyPr>
            <a:normAutofit/>
          </a:bodyPr>
          <a:lstStyle/>
          <a:p>
            <a:pPr marL="0" indent="0" fontAlgn="t">
              <a:buNone/>
            </a:pPr>
            <a:r>
              <a:rPr lang="en-GB" sz="2800" b="1" dirty="0"/>
              <a:t>Legal action </a:t>
            </a:r>
            <a:r>
              <a:rPr lang="en-GB" sz="2800" dirty="0"/>
              <a:t>(Supreme Court rulings &amp; NAACP cases)</a:t>
            </a:r>
          </a:p>
        </p:txBody>
      </p:sp>
      <p:sp>
        <p:nvSpPr>
          <p:cNvPr id="4" name="Rectangle 3"/>
          <p:cNvSpPr/>
          <p:nvPr/>
        </p:nvSpPr>
        <p:spPr>
          <a:xfrm>
            <a:off x="4694850" y="851203"/>
            <a:ext cx="2449342" cy="830997"/>
          </a:xfrm>
          <a:prstGeom prst="rect">
            <a:avLst/>
          </a:prstGeom>
        </p:spPr>
        <p:txBody>
          <a:bodyPr wrap="square">
            <a:spAutoFit/>
          </a:bodyPr>
          <a:lstStyle/>
          <a:p>
            <a:pPr fontAlgn="t"/>
            <a:r>
              <a:rPr lang="en-GB" sz="2400" b="1" dirty="0"/>
              <a:t>The role of individuals</a:t>
            </a:r>
            <a:endParaRPr lang="en-GB" sz="2400" dirty="0"/>
          </a:p>
        </p:txBody>
      </p:sp>
      <p:sp>
        <p:nvSpPr>
          <p:cNvPr id="5" name="Rectangle 4"/>
          <p:cNvSpPr/>
          <p:nvPr/>
        </p:nvSpPr>
        <p:spPr>
          <a:xfrm>
            <a:off x="42255" y="4109098"/>
            <a:ext cx="3203647" cy="1323439"/>
          </a:xfrm>
          <a:prstGeom prst="rect">
            <a:avLst/>
          </a:prstGeom>
        </p:spPr>
        <p:txBody>
          <a:bodyPr wrap="square">
            <a:spAutoFit/>
          </a:bodyPr>
          <a:lstStyle/>
          <a:p>
            <a:pPr fontAlgn="t"/>
            <a:r>
              <a:rPr lang="en-GB" sz="4000" b="1" dirty="0"/>
              <a:t>Non-violent Direct action</a:t>
            </a:r>
            <a:endParaRPr lang="en-GB" sz="4000" dirty="0"/>
          </a:p>
        </p:txBody>
      </p:sp>
      <p:sp>
        <p:nvSpPr>
          <p:cNvPr id="6" name="Rectangle 5"/>
          <p:cNvSpPr/>
          <p:nvPr/>
        </p:nvSpPr>
        <p:spPr>
          <a:xfrm>
            <a:off x="4524290" y="4751388"/>
            <a:ext cx="2910801" cy="1384995"/>
          </a:xfrm>
          <a:prstGeom prst="rect">
            <a:avLst/>
          </a:prstGeom>
        </p:spPr>
        <p:txBody>
          <a:bodyPr wrap="square">
            <a:spAutoFit/>
          </a:bodyPr>
          <a:lstStyle/>
          <a:p>
            <a:pPr fontAlgn="t"/>
            <a:r>
              <a:rPr lang="en-GB" sz="2800" b="1" dirty="0"/>
              <a:t>Federal</a:t>
            </a:r>
          </a:p>
          <a:p>
            <a:pPr fontAlgn="t"/>
            <a:r>
              <a:rPr lang="en-GB" sz="2800" b="1" dirty="0"/>
              <a:t>intervention</a:t>
            </a:r>
          </a:p>
          <a:p>
            <a:pPr fontAlgn="t"/>
            <a:endParaRPr lang="en-GB" sz="2800" dirty="0"/>
          </a:p>
        </p:txBody>
      </p:sp>
      <p:pic>
        <p:nvPicPr>
          <p:cNvPr id="1030" name="Picture 6" descr="http://images.clipartpanda.com/link-clipart-aceXqngc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325" y="4068092"/>
            <a:ext cx="2128695" cy="6716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L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1597" y="741958"/>
            <a:ext cx="1295400" cy="1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www.authentichistory.com/1946-1960/8-civilrights/1954-1960/19561221_Rosa_Parks_On_Montgomery_Bus_After_Boycott_End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262" y="676499"/>
            <a:ext cx="1828800" cy="1821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http://www.crmvet.org/crmpics/sit-in.jp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50295" y="5427181"/>
            <a:ext cx="1640133" cy="129289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C613618-192C-41E8-8DDA-93AD019B7103}"/>
              </a:ext>
            </a:extLst>
          </p:cNvPr>
          <p:cNvSpPr>
            <a:spLocks noGrp="1"/>
          </p:cNvSpPr>
          <p:nvPr>
            <p:ph type="title"/>
          </p:nvPr>
        </p:nvSpPr>
        <p:spPr>
          <a:xfrm>
            <a:off x="618531" y="2851765"/>
            <a:ext cx="6816560" cy="914400"/>
          </a:xfrm>
        </p:spPr>
        <p:txBody>
          <a:bodyPr>
            <a:noAutofit/>
          </a:bodyPr>
          <a:lstStyle/>
          <a:p>
            <a:r>
              <a:rPr lang="en-GB" sz="2400" b="1" dirty="0">
                <a:solidFill>
                  <a:srgbClr val="FF0000"/>
                </a:solidFill>
              </a:rPr>
              <a:t>Which factor (reason) was MOST important in helping to achieve civil rights? Which factors hinders progress most?</a:t>
            </a:r>
          </a:p>
        </p:txBody>
      </p:sp>
      <p:pic>
        <p:nvPicPr>
          <p:cNvPr id="1026" name="Picture 2" descr="Image result for eisenhower">
            <a:extLst>
              <a:ext uri="{FF2B5EF4-FFF2-40B4-BE49-F238E27FC236}">
                <a16:creationId xmlns:a16="http://schemas.microsoft.com/office/drawing/2014/main" id="{45CA8E1E-ACE4-4710-96B4-4588DC5453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2635" y="4739758"/>
            <a:ext cx="12001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5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06" y="762000"/>
            <a:ext cx="7696200" cy="3539430"/>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800" b="1" dirty="0">
                <a:solidFill>
                  <a:srgbClr val="C00000"/>
                </a:solidFill>
              </a:rPr>
              <a:t>Task four: Read the first 2 pages of Klarman’s ‘Backlash Thesis’</a:t>
            </a:r>
          </a:p>
          <a:p>
            <a:endParaRPr lang="en-GB" sz="2800" b="1" dirty="0">
              <a:solidFill>
                <a:srgbClr val="C00000"/>
              </a:solidFill>
            </a:endParaRPr>
          </a:p>
          <a:p>
            <a:pPr marL="457200" indent="-457200">
              <a:buFont typeface="Arial" panose="020B0604020202020204" pitchFamily="34" charset="0"/>
              <a:buChar char="•"/>
            </a:pPr>
            <a:r>
              <a:rPr lang="en-GB" sz="2800" dirty="0"/>
              <a:t>What does </a:t>
            </a:r>
            <a:r>
              <a:rPr lang="en-GB" sz="2800" dirty="0" err="1"/>
              <a:t>Klarman</a:t>
            </a:r>
            <a:r>
              <a:rPr lang="en-GB" sz="2800" dirty="0"/>
              <a:t> argue?</a:t>
            </a:r>
          </a:p>
          <a:p>
            <a:pPr marL="457200" indent="-457200">
              <a:buFont typeface="Arial" panose="020B0604020202020204" pitchFamily="34" charset="0"/>
              <a:buChar char="•"/>
            </a:pPr>
            <a:r>
              <a:rPr lang="en-GB" sz="2800" dirty="0"/>
              <a:t>Did we need to read the entire article to find that out?</a:t>
            </a:r>
          </a:p>
          <a:p>
            <a:pPr marL="457200" indent="-457200">
              <a:buFont typeface="Arial" panose="020B0604020202020204" pitchFamily="34" charset="0"/>
              <a:buChar char="•"/>
            </a:pPr>
            <a:r>
              <a:rPr lang="en-GB" sz="2800" dirty="0"/>
              <a:t>What examples does he use to support his claim?</a:t>
            </a:r>
          </a:p>
        </p:txBody>
      </p:sp>
      <p:sp>
        <p:nvSpPr>
          <p:cNvPr id="3" name="TextBox 2"/>
          <p:cNvSpPr txBox="1"/>
          <p:nvPr/>
        </p:nvSpPr>
        <p:spPr>
          <a:xfrm>
            <a:off x="236706" y="4724400"/>
            <a:ext cx="7467600" cy="1815882"/>
          </a:xfrm>
          <a:prstGeom prst="rect">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800" b="1" dirty="0"/>
              <a:t>Challenge:</a:t>
            </a:r>
          </a:p>
          <a:p>
            <a:endParaRPr lang="en-GB" sz="2800" dirty="0"/>
          </a:p>
          <a:p>
            <a:r>
              <a:rPr lang="en-GB" sz="2800" dirty="0"/>
              <a:t>Why are article useful to us in our reading? What might they serve as models for?</a:t>
            </a:r>
          </a:p>
        </p:txBody>
      </p:sp>
    </p:spTree>
    <p:extLst>
      <p:ext uri="{BB962C8B-B14F-4D97-AF65-F5344CB8AC3E}">
        <p14:creationId xmlns:p14="http://schemas.microsoft.com/office/powerpoint/2010/main" val="207798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21F1F-93D6-4CA3-BDA3-47F3567E6B8B}"/>
              </a:ext>
            </a:extLst>
          </p:cNvPr>
          <p:cNvSpPr/>
          <p:nvPr/>
        </p:nvSpPr>
        <p:spPr>
          <a:xfrm>
            <a:off x="228600" y="870319"/>
            <a:ext cx="7543800" cy="5607241"/>
          </a:xfrm>
          <a:prstGeom prst="rect">
            <a:avLst/>
          </a:prstGeom>
        </p:spPr>
        <p:txBody>
          <a:bodyPr wrap="square">
            <a:spAutoFit/>
          </a:bodyPr>
          <a:lstStyle/>
          <a:p>
            <a:pPr>
              <a:lnSpc>
                <a:spcPct val="107000"/>
              </a:lnSpc>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Task five: </a:t>
            </a:r>
            <a:r>
              <a:rPr lang="en-GB" sz="2400" dirty="0">
                <a:latin typeface="Calibri" panose="020F0502020204030204" pitchFamily="34" charset="0"/>
                <a:ea typeface="Calibri" panose="020F0502020204030204" pitchFamily="34" charset="0"/>
                <a:cs typeface="Times New Roman" panose="02020603050405020304" pitchFamily="18" charset="0"/>
              </a:rPr>
              <a:t>Use the A3 handout to complete your A3 table. Give details, successes and limitations of challenge to segregation. You also need to give a success rating (5 = highest) and justify your decision.</a:t>
            </a:r>
            <a:r>
              <a:rPr lang="en-GB" sz="2400" b="1" dirty="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The handout includes events in </a:t>
            </a:r>
            <a:r>
              <a:rPr lang="en-GB" sz="2400" u="sng" dirty="0">
                <a:latin typeface="Calibri" panose="020F0502020204030204" pitchFamily="34" charset="0"/>
                <a:ea typeface="Calibri" panose="020F0502020204030204" pitchFamily="34" charset="0"/>
                <a:cs typeface="Times New Roman" panose="02020603050405020304" pitchFamily="18" charset="0"/>
              </a:rPr>
              <a:t>both</a:t>
            </a:r>
            <a:r>
              <a:rPr lang="en-GB" sz="2400" dirty="0">
                <a:latin typeface="Calibri" panose="020F0502020204030204" pitchFamily="34" charset="0"/>
                <a:ea typeface="Calibri" panose="020F0502020204030204" pitchFamily="34" charset="0"/>
                <a:cs typeface="Times New Roman" panose="02020603050405020304" pitchFamily="18" charset="0"/>
              </a:rPr>
              <a:t> breadth (p.94-99) and depth (p108-121), so you can choose to read about some events in greater depth (e.g. </a:t>
            </a:r>
            <a:r>
              <a:rPr lang="en-GB" sz="2400" i="1" dirty="0">
                <a:latin typeface="Calibri" panose="020F0502020204030204" pitchFamily="34" charset="0"/>
                <a:ea typeface="Calibri" panose="020F0502020204030204" pitchFamily="34" charset="0"/>
                <a:cs typeface="Times New Roman" panose="02020603050405020304" pitchFamily="18" charset="0"/>
              </a:rPr>
              <a:t>Brown v Topeka).</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Homework reading: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b="1" i="1" dirty="0">
                <a:latin typeface="Calibri" panose="020F0502020204030204" pitchFamily="34" charset="0"/>
                <a:ea typeface="Calibri" panose="020F0502020204030204" pitchFamily="34" charset="0"/>
                <a:cs typeface="Times New Roman" panose="02020603050405020304" pitchFamily="18" charset="0"/>
              </a:rPr>
              <a:t>What was the impact, both short and long term, of the Supreme Court decisions, mass protests and federal government intervention during the 1950s on segregation, civil rights and the relationship between black and white Americans?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18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A90B-C24F-453F-A191-84568DC75DA9}"/>
              </a:ext>
            </a:extLst>
          </p:cNvPr>
          <p:cNvSpPr>
            <a:spLocks noGrp="1"/>
          </p:cNvSpPr>
          <p:nvPr>
            <p:ph type="title"/>
          </p:nvPr>
        </p:nvSpPr>
        <p:spPr>
          <a:xfrm>
            <a:off x="-152400" y="376238"/>
            <a:ext cx="8229600" cy="1143000"/>
          </a:xfrm>
        </p:spPr>
        <p:txBody>
          <a:bodyPr/>
          <a:lstStyle/>
          <a:p>
            <a:r>
              <a:rPr lang="en-GB" dirty="0"/>
              <a:t>The doll test </a:t>
            </a:r>
          </a:p>
        </p:txBody>
      </p:sp>
      <p:sp>
        <p:nvSpPr>
          <p:cNvPr id="3" name="Content Placeholder 2">
            <a:extLst>
              <a:ext uri="{FF2B5EF4-FFF2-40B4-BE49-F238E27FC236}">
                <a16:creationId xmlns:a16="http://schemas.microsoft.com/office/drawing/2014/main" id="{08387CD9-B124-4953-849C-9FAA25463240}"/>
              </a:ext>
            </a:extLst>
          </p:cNvPr>
          <p:cNvSpPr>
            <a:spLocks noGrp="1"/>
          </p:cNvSpPr>
          <p:nvPr>
            <p:ph idx="1"/>
          </p:nvPr>
        </p:nvSpPr>
        <p:spPr>
          <a:xfrm>
            <a:off x="0" y="1444119"/>
            <a:ext cx="4724400" cy="4983163"/>
          </a:xfrm>
        </p:spPr>
        <p:txBody>
          <a:bodyPr>
            <a:noAutofit/>
          </a:bodyPr>
          <a:lstStyle/>
          <a:p>
            <a:r>
              <a:rPr lang="en-GB" sz="1600" dirty="0"/>
              <a:t>In the 1940s, psychologists Kenneth and Mamie Clark designed and conducted a series of experiments known colloquially as “the doll tests” to study the psychological effects of segregation on African-American children.</a:t>
            </a:r>
          </a:p>
          <a:p>
            <a:r>
              <a:rPr lang="en-GB" sz="1600" dirty="0" err="1"/>
              <a:t>Drs.</a:t>
            </a:r>
            <a:r>
              <a:rPr lang="en-GB" sz="1600" dirty="0"/>
              <a:t> Clark used four dolls, identical except for colour, to test children’s racial perceptions. Their subjects, children between the ages of three to seven, were asked to identify both the race of the dolls and which colour doll they prefer. A majority of the children preferred the white doll and assigned positive characteristics to it. </a:t>
            </a:r>
          </a:p>
          <a:p>
            <a:r>
              <a:rPr lang="en-GB" sz="1600" dirty="0"/>
              <a:t>The Clarks concluded that “prejudice, discrimination, and segregation” created a feeling of inferiority among African-American children and damaged their self-esteem. </a:t>
            </a:r>
          </a:p>
          <a:p>
            <a:r>
              <a:rPr lang="en-GB" sz="1600" dirty="0"/>
              <a:t>This test was used as evidence in the </a:t>
            </a:r>
            <a:r>
              <a:rPr lang="en-GB" sz="1600" i="1" dirty="0"/>
              <a:t>Brown v Topeka Board of Education </a:t>
            </a:r>
            <a:r>
              <a:rPr lang="en-GB" sz="1600" dirty="0"/>
              <a:t>hearing </a:t>
            </a:r>
          </a:p>
          <a:p>
            <a:pPr marL="0" indent="0">
              <a:buNone/>
            </a:pPr>
            <a:endParaRPr lang="en-GB" sz="1600" dirty="0"/>
          </a:p>
        </p:txBody>
      </p:sp>
      <p:sp>
        <p:nvSpPr>
          <p:cNvPr id="4" name="Rectangle 3">
            <a:extLst>
              <a:ext uri="{FF2B5EF4-FFF2-40B4-BE49-F238E27FC236}">
                <a16:creationId xmlns:a16="http://schemas.microsoft.com/office/drawing/2014/main" id="{8748A83C-5D66-4AA9-9D45-7A33DBD447AC}"/>
              </a:ext>
            </a:extLst>
          </p:cNvPr>
          <p:cNvSpPr/>
          <p:nvPr/>
        </p:nvSpPr>
        <p:spPr>
          <a:xfrm>
            <a:off x="228600" y="6400800"/>
            <a:ext cx="6858000" cy="646331"/>
          </a:xfrm>
          <a:prstGeom prst="rect">
            <a:avLst/>
          </a:prstGeom>
        </p:spPr>
        <p:txBody>
          <a:bodyPr wrap="square">
            <a:spAutoFit/>
          </a:bodyPr>
          <a:lstStyle/>
          <a:p>
            <a:r>
              <a:rPr lang="en-GB" dirty="0">
                <a:hlinkClick r:id="rId2"/>
              </a:rPr>
              <a:t>https://www.youtube.com/watch?v=WG7U1QsUd1g</a:t>
            </a:r>
            <a:endParaRPr lang="en-GB" dirty="0"/>
          </a:p>
          <a:p>
            <a:endParaRPr lang="en-GB" dirty="0"/>
          </a:p>
        </p:txBody>
      </p:sp>
      <p:pic>
        <p:nvPicPr>
          <p:cNvPr id="1026" name="Picture 2" descr="Black boy choosing white doll over black doll">
            <a:extLst>
              <a:ext uri="{FF2B5EF4-FFF2-40B4-BE49-F238E27FC236}">
                <a16:creationId xmlns:a16="http://schemas.microsoft.com/office/drawing/2014/main" id="{8DE03DEE-A4F0-44D5-8B44-F8CC40CFB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19238"/>
            <a:ext cx="3078015"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15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148418"/>
            <a:ext cx="7239000" cy="646331"/>
          </a:xfrm>
          <a:prstGeom prst="rect">
            <a:avLst/>
          </a:prstGeom>
        </p:spPr>
        <p:txBody>
          <a:bodyPr wrap="square">
            <a:spAutoFit/>
          </a:bodyPr>
          <a:lstStyle/>
          <a:p>
            <a:r>
              <a:rPr lang="en-GB" dirty="0">
                <a:hlinkClick r:id="rId2"/>
              </a:rPr>
              <a:t>https://www.youtube.com/watch?v=SAsh_PDr1cc</a:t>
            </a:r>
            <a:endParaRPr lang="en-GB" dirty="0"/>
          </a:p>
          <a:p>
            <a:endParaRPr lang="en-GB" dirty="0"/>
          </a:p>
        </p:txBody>
      </p:sp>
      <p:sp>
        <p:nvSpPr>
          <p:cNvPr id="3" name="TextBox 2"/>
          <p:cNvSpPr txBox="1"/>
          <p:nvPr/>
        </p:nvSpPr>
        <p:spPr>
          <a:xfrm>
            <a:off x="304800" y="762000"/>
            <a:ext cx="7696200" cy="1384995"/>
          </a:xfrm>
          <a:prstGeom prst="rect">
            <a:avLst/>
          </a:prstGeom>
          <a:noFill/>
        </p:spPr>
        <p:txBody>
          <a:bodyPr wrap="square" rtlCol="0">
            <a:spAutoFit/>
          </a:bodyPr>
          <a:lstStyle/>
          <a:p>
            <a:r>
              <a:rPr lang="en-GB" sz="2800" dirty="0"/>
              <a:t>What happened when White and Black students from Little Rock met again on the Oprah Winfrey show……?</a:t>
            </a:r>
          </a:p>
        </p:txBody>
      </p:sp>
      <p:pic>
        <p:nvPicPr>
          <p:cNvPr id="2050" name="Picture 2" descr="Image result for oprah little 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119" y="2194561"/>
            <a:ext cx="512956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8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800" y="5400837"/>
            <a:ext cx="6986737" cy="609600"/>
          </a:xfrm>
          <a:prstGeom prst="rect">
            <a:avLst/>
          </a:prstGeom>
          <a:solidFill>
            <a:srgbClr val="FF4B4B"/>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3. To reach a judgement on how far you agree with the backlash thesis</a:t>
            </a:r>
          </a:p>
        </p:txBody>
      </p:sp>
      <p:sp>
        <p:nvSpPr>
          <p:cNvPr id="8" name="Content Placeholder 2"/>
          <p:cNvSpPr txBox="1">
            <a:spLocks/>
          </p:cNvSpPr>
          <p:nvPr/>
        </p:nvSpPr>
        <p:spPr>
          <a:xfrm>
            <a:off x="304800" y="4391890"/>
            <a:ext cx="6986737" cy="1008947"/>
          </a:xfrm>
          <a:prstGeom prst="rect">
            <a:avLst/>
          </a:prstGeom>
          <a:solidFill>
            <a:srgbClr val="FF9953"/>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2. To weigh up the successes and limitations of both Supreme Court rulings and federal government action in challenging segregation in education and public transport </a:t>
            </a:r>
          </a:p>
        </p:txBody>
      </p:sp>
      <p:sp>
        <p:nvSpPr>
          <p:cNvPr id="4" name="Title 1"/>
          <p:cNvSpPr txBox="1">
            <a:spLocks/>
          </p:cNvSpPr>
          <p:nvPr/>
        </p:nvSpPr>
        <p:spPr>
          <a:xfrm>
            <a:off x="1218235" y="881974"/>
            <a:ext cx="6096000" cy="1911822"/>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u="sng" dirty="0"/>
              <a:t>How successful were </a:t>
            </a:r>
            <a:r>
              <a:rPr lang="en-GB" sz="2800" b="1" u="sng" dirty="0">
                <a:solidFill>
                  <a:srgbClr val="FF0000"/>
                </a:solidFill>
              </a:rPr>
              <a:t>Supreme Court rulings </a:t>
            </a:r>
            <a:r>
              <a:rPr lang="en-GB" sz="2800" b="1" u="sng" dirty="0"/>
              <a:t>and </a:t>
            </a:r>
            <a:r>
              <a:rPr lang="en-GB" sz="2800" b="1" u="sng" dirty="0">
                <a:solidFill>
                  <a:srgbClr val="FF0000"/>
                </a:solidFill>
              </a:rPr>
              <a:t>federal government action </a:t>
            </a:r>
            <a:r>
              <a:rPr lang="en-GB" sz="2800" b="1" u="sng" dirty="0"/>
              <a:t>in </a:t>
            </a:r>
            <a:r>
              <a:rPr lang="en-GB" sz="2800" b="1" u="sng" dirty="0">
                <a:solidFill>
                  <a:srgbClr val="7030A0"/>
                </a:solidFill>
              </a:rPr>
              <a:t>challenging segregation </a:t>
            </a:r>
            <a:r>
              <a:rPr lang="en-GB" sz="2800" b="1" u="sng" dirty="0">
                <a:solidFill>
                  <a:srgbClr val="00B050"/>
                </a:solidFill>
              </a:rPr>
              <a:t>1945-61</a:t>
            </a:r>
            <a:r>
              <a:rPr lang="en-GB" sz="3200" b="1" u="sng" dirty="0"/>
              <a:t>?</a:t>
            </a:r>
          </a:p>
        </p:txBody>
      </p:sp>
      <p:sp>
        <p:nvSpPr>
          <p:cNvPr id="7" name="Content Placeholder 2"/>
          <p:cNvSpPr txBox="1">
            <a:spLocks/>
          </p:cNvSpPr>
          <p:nvPr/>
        </p:nvSpPr>
        <p:spPr>
          <a:xfrm>
            <a:off x="304800" y="3810000"/>
            <a:ext cx="6986737" cy="609600"/>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1. To explain how attitudes towards segregation had changed since World War Two  </a:t>
            </a:r>
          </a:p>
        </p:txBody>
      </p:sp>
      <p:sp>
        <p:nvSpPr>
          <p:cNvPr id="6" name="Content Placeholder 2"/>
          <p:cNvSpPr txBox="1">
            <a:spLocks/>
          </p:cNvSpPr>
          <p:nvPr/>
        </p:nvSpPr>
        <p:spPr>
          <a:xfrm>
            <a:off x="3429000" y="3352800"/>
            <a:ext cx="1266824" cy="45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solidFill>
                  <a:schemeClr val="tx1"/>
                </a:solidFill>
              </a:rPr>
              <a:t>LOs:</a:t>
            </a:r>
          </a:p>
        </p:txBody>
      </p:sp>
      <p:pic>
        <p:nvPicPr>
          <p:cNvPr id="10" name="Picture 3" descr="C:\Users\User\AppData\Local\Microsoft\Windows\Temporary Internet Files\Content.IE5\6SN8KSO3\MC9003835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81799" y="5400838"/>
            <a:ext cx="914400" cy="1226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R\Local Settings\Temporary Internet Files\Content.IE5\RF3KTYH8\MC900383576[1].wmf"/>
          <p:cNvPicPr>
            <a:picLocks noChangeAspect="1" noChangeArrowheads="1"/>
          </p:cNvPicPr>
          <p:nvPr/>
        </p:nvPicPr>
        <p:blipFill>
          <a:blip r:embed="rId3" cstate="print"/>
          <a:srcRect/>
          <a:stretch>
            <a:fillRect/>
          </a:stretch>
        </p:blipFill>
        <p:spPr bwMode="auto">
          <a:xfrm rot="1864105">
            <a:off x="171008" y="859497"/>
            <a:ext cx="1041226" cy="1443284"/>
          </a:xfrm>
          <a:prstGeom prst="rect">
            <a:avLst/>
          </a:prstGeom>
          <a:noFill/>
        </p:spPr>
      </p:pic>
    </p:spTree>
    <p:extLst>
      <p:ext uri="{BB962C8B-B14F-4D97-AF65-F5344CB8AC3E}">
        <p14:creationId xmlns:p14="http://schemas.microsoft.com/office/powerpoint/2010/main" val="154118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676275"/>
            <a:ext cx="80645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Comic Sans MS" pitchFamily="66" charset="0"/>
                <a:cs typeface="Arial" charset="0"/>
              </a:defRPr>
            </a:lvl1pPr>
            <a:lvl2pPr marL="742950" indent="-285750" eaLnBrk="0" hangingPunct="0">
              <a:defRPr sz="3600" b="1">
                <a:solidFill>
                  <a:schemeClr val="tx1"/>
                </a:solidFill>
                <a:latin typeface="Comic Sans MS" pitchFamily="66" charset="0"/>
                <a:cs typeface="Arial" charset="0"/>
              </a:defRPr>
            </a:lvl2pPr>
            <a:lvl3pPr marL="1143000" indent="-228600" eaLnBrk="0" hangingPunct="0">
              <a:defRPr sz="3600" b="1">
                <a:solidFill>
                  <a:schemeClr val="tx1"/>
                </a:solidFill>
                <a:latin typeface="Comic Sans MS" pitchFamily="66" charset="0"/>
                <a:cs typeface="Arial" charset="0"/>
              </a:defRPr>
            </a:lvl3pPr>
            <a:lvl4pPr marL="1600200" indent="-228600" eaLnBrk="0" hangingPunct="0">
              <a:defRPr sz="3600" b="1">
                <a:solidFill>
                  <a:schemeClr val="tx1"/>
                </a:solidFill>
                <a:latin typeface="Comic Sans MS" pitchFamily="66" charset="0"/>
                <a:cs typeface="Arial" charset="0"/>
              </a:defRPr>
            </a:lvl4pPr>
            <a:lvl5pPr marL="2057400" indent="-228600" eaLnBrk="0" hangingPunct="0">
              <a:defRPr sz="3600" b="1">
                <a:solidFill>
                  <a:schemeClr val="tx1"/>
                </a:solidFill>
                <a:latin typeface="Comic Sans MS" pitchFamily="66" charset="0"/>
                <a:cs typeface="Arial" charset="0"/>
              </a:defRPr>
            </a:lvl5pPr>
            <a:lvl6pPr marL="2514600" indent="-228600" eaLnBrk="0" fontAlgn="base" hangingPunct="0">
              <a:spcBef>
                <a:spcPct val="0"/>
              </a:spcBef>
              <a:spcAft>
                <a:spcPct val="0"/>
              </a:spcAft>
              <a:defRPr sz="3600" b="1">
                <a:solidFill>
                  <a:schemeClr val="tx1"/>
                </a:solidFill>
                <a:latin typeface="Comic Sans MS" pitchFamily="66" charset="0"/>
                <a:cs typeface="Arial" charset="0"/>
              </a:defRPr>
            </a:lvl6pPr>
            <a:lvl7pPr marL="2971800" indent="-228600" eaLnBrk="0" fontAlgn="base" hangingPunct="0">
              <a:spcBef>
                <a:spcPct val="0"/>
              </a:spcBef>
              <a:spcAft>
                <a:spcPct val="0"/>
              </a:spcAft>
              <a:defRPr sz="3600" b="1">
                <a:solidFill>
                  <a:schemeClr val="tx1"/>
                </a:solidFill>
                <a:latin typeface="Comic Sans MS" pitchFamily="66" charset="0"/>
                <a:cs typeface="Arial" charset="0"/>
              </a:defRPr>
            </a:lvl7pPr>
            <a:lvl8pPr marL="3429000" indent="-228600" eaLnBrk="0" fontAlgn="base" hangingPunct="0">
              <a:spcBef>
                <a:spcPct val="0"/>
              </a:spcBef>
              <a:spcAft>
                <a:spcPct val="0"/>
              </a:spcAft>
              <a:defRPr sz="3600" b="1">
                <a:solidFill>
                  <a:schemeClr val="tx1"/>
                </a:solidFill>
                <a:latin typeface="Comic Sans MS" pitchFamily="66" charset="0"/>
                <a:cs typeface="Arial" charset="0"/>
              </a:defRPr>
            </a:lvl8pPr>
            <a:lvl9pPr marL="3886200" indent="-228600" eaLnBrk="0" fontAlgn="base" hangingPunct="0">
              <a:spcBef>
                <a:spcPct val="0"/>
              </a:spcBef>
              <a:spcAft>
                <a:spcPct val="0"/>
              </a:spcAft>
              <a:defRPr sz="3600" b="1">
                <a:solidFill>
                  <a:schemeClr val="tx1"/>
                </a:solidFill>
                <a:latin typeface="Comic Sans MS" pitchFamily="66" charset="0"/>
                <a:cs typeface="Arial" charset="0"/>
              </a:defRPr>
            </a:lvl9pPr>
          </a:lstStyle>
          <a:p>
            <a:pPr eaLnBrk="1" hangingPunct="1">
              <a:spcBef>
                <a:spcPct val="50000"/>
              </a:spcBef>
            </a:pPr>
            <a:r>
              <a:rPr lang="en-GB" altLang="en-US" dirty="0">
                <a:latin typeface="+mn-lt"/>
              </a:rPr>
              <a:t>Civil Rights Movement: Dictionary definition</a:t>
            </a:r>
          </a:p>
          <a:p>
            <a:pPr eaLnBrk="1" hangingPunct="1">
              <a:spcBef>
                <a:spcPct val="50000"/>
              </a:spcBef>
            </a:pPr>
            <a:r>
              <a:rPr lang="en-GB" altLang="en-US" b="0" dirty="0">
                <a:latin typeface="+mn-lt"/>
              </a:rPr>
              <a:t>The people in the 1950’s-1970’s in the USA who campaigned for equality for Black Americans – mostly by aiming to end </a:t>
            </a:r>
            <a:r>
              <a:rPr lang="en-GB" altLang="en-US" u="sng" dirty="0">
                <a:latin typeface="+mn-lt"/>
              </a:rPr>
              <a:t>segregation</a:t>
            </a:r>
            <a:r>
              <a:rPr lang="en-GB" altLang="en-US" b="0" dirty="0">
                <a:latin typeface="+mn-lt"/>
              </a:rPr>
              <a:t>.</a:t>
            </a:r>
            <a:endParaRPr lang="en-GB" altLang="en-US" b="0" u="sng" dirty="0">
              <a:latin typeface="+mn-lt"/>
            </a:endParaRPr>
          </a:p>
        </p:txBody>
      </p:sp>
      <p:pic>
        <p:nvPicPr>
          <p:cNvPr id="3075" name="Picture 6" descr="1963_march_on_washing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8598" y="4387675"/>
            <a:ext cx="3232104" cy="217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24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81000"/>
            <a:ext cx="7696200" cy="1143000"/>
          </a:xfrm>
        </p:spPr>
        <p:txBody>
          <a:bodyPr>
            <a:noAutofit/>
          </a:bodyPr>
          <a:lstStyle/>
          <a:p>
            <a:r>
              <a:rPr lang="en-GB" sz="3600" b="1" dirty="0"/>
              <a:t>World War Two: 1941-45 (for the USA)</a:t>
            </a:r>
          </a:p>
        </p:txBody>
      </p:sp>
      <p:sp>
        <p:nvSpPr>
          <p:cNvPr id="4" name="AutoShape 10" descr="Image result for african americans us ww2 facto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2" y="3810000"/>
            <a:ext cx="2824884" cy="348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aaworldwar2.weebly.com/uploads/1/8/1/7/18175887/2871192.jpg?3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926" y="4214546"/>
            <a:ext cx="36004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bmnews.com/wp/wp-content/uploads/2014/08/455862242_d66a17b0f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039" y="1469135"/>
            <a:ext cx="3244272" cy="2569465"/>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4343400" y="1143000"/>
            <a:ext cx="3352800" cy="1714500"/>
          </a:xfrm>
          <a:prstGeom prst="wedgeEllipseCallout">
            <a:avLst>
              <a:gd name="adj1" fmla="val -74552"/>
              <a:gd name="adj2" fmla="val 276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t>Surely if we fight in this war and help in the factories (for MUCH lower wages……..</a:t>
            </a:r>
          </a:p>
        </p:txBody>
      </p:sp>
      <p:pic>
        <p:nvPicPr>
          <p:cNvPr id="1026" name="Picture 2" descr="http://depts.washington.edu/history/sites/default/files/Double%20V.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08" r="20748"/>
          <a:stretch/>
        </p:blipFill>
        <p:spPr bwMode="auto">
          <a:xfrm>
            <a:off x="5791200" y="3048000"/>
            <a:ext cx="2038352" cy="25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4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04799" y="838200"/>
            <a:ext cx="5403607" cy="4525963"/>
          </a:xfrm>
        </p:spPr>
        <p:txBody>
          <a:bodyPr>
            <a:noAutofit/>
          </a:bodyPr>
          <a:lstStyle/>
          <a:p>
            <a:r>
              <a:rPr lang="en-GB" sz="2400" dirty="0"/>
              <a:t>1948 – President Truman introduced a Civil Rights plan which included an anti-lynching bill and a ban on measures to stop poor people from voting. </a:t>
            </a:r>
          </a:p>
          <a:p>
            <a:pPr marL="0" indent="0">
              <a:buNone/>
            </a:pPr>
            <a:endParaRPr lang="en-GB" sz="2400" dirty="0"/>
          </a:p>
          <a:p>
            <a:r>
              <a:rPr lang="en-GB" sz="2400" dirty="0"/>
              <a:t>However, Truman faced opposition from his own party and his plans had to be dropped. </a:t>
            </a:r>
          </a:p>
          <a:p>
            <a:endParaRPr lang="en-GB" sz="2400" dirty="0"/>
          </a:p>
          <a:p>
            <a:r>
              <a:rPr lang="en-GB" sz="2400" dirty="0"/>
              <a:t>The armed forced were desegregated</a:t>
            </a:r>
          </a:p>
          <a:p>
            <a:pPr marL="0" indent="0">
              <a:buNone/>
            </a:pPr>
            <a:r>
              <a:rPr lang="en-GB" sz="2400" dirty="0"/>
              <a:t> </a:t>
            </a:r>
          </a:p>
          <a:p>
            <a:r>
              <a:rPr lang="en-GB" sz="2400" dirty="0"/>
              <a:t>The government was told to employ a higher percentage of African Americans.</a:t>
            </a:r>
          </a:p>
        </p:txBody>
      </p:sp>
      <p:pic>
        <p:nvPicPr>
          <p:cNvPr id="4" name="Picture 2" descr="http://depts.washington.edu/history/sites/default/files/Double%20V.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08" r="20748"/>
          <a:stretch/>
        </p:blipFill>
        <p:spPr bwMode="auto">
          <a:xfrm>
            <a:off x="5708407" y="914400"/>
            <a:ext cx="2038352" cy="25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1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228600" y="731837"/>
            <a:ext cx="7696200" cy="3108543"/>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800" b="1" dirty="0">
                <a:solidFill>
                  <a:srgbClr val="C00000"/>
                </a:solidFill>
              </a:rPr>
              <a:t>Task one:</a:t>
            </a:r>
          </a:p>
          <a:p>
            <a:r>
              <a:rPr lang="en-GB" sz="2800" dirty="0"/>
              <a:t>Using pages 107-108 of </a:t>
            </a:r>
            <a:r>
              <a:rPr lang="en-GB" sz="2800" dirty="0">
                <a:solidFill>
                  <a:srgbClr val="7030A0"/>
                </a:solidFill>
              </a:rPr>
              <a:t>Paterson and Willoughby, </a:t>
            </a:r>
            <a:r>
              <a:rPr lang="en-GB" sz="2800" dirty="0"/>
              <a:t>explain how and why </a:t>
            </a:r>
            <a:r>
              <a:rPr lang="en-GB" sz="2800" b="1" dirty="0"/>
              <a:t>black and white </a:t>
            </a:r>
            <a:r>
              <a:rPr lang="en-GB" sz="2800" dirty="0"/>
              <a:t>attitudes changed towards segregation after 1945.</a:t>
            </a:r>
          </a:p>
          <a:p>
            <a:endParaRPr lang="en-GB" sz="2800" dirty="0"/>
          </a:p>
          <a:p>
            <a:r>
              <a:rPr lang="en-GB" sz="2800" dirty="0"/>
              <a:t>Summarise each in no more than a sentence or two or simply make a list of key reasons. </a:t>
            </a:r>
          </a:p>
        </p:txBody>
      </p:sp>
      <p:sp>
        <p:nvSpPr>
          <p:cNvPr id="6" name="TextBox 5">
            <a:extLst>
              <a:ext uri="{FF2B5EF4-FFF2-40B4-BE49-F238E27FC236}">
                <a16:creationId xmlns:a16="http://schemas.microsoft.com/office/drawing/2014/main" id="{B31B38CE-70B7-48AD-90DB-057A0E4B1BA1}"/>
              </a:ext>
            </a:extLst>
          </p:cNvPr>
          <p:cNvSpPr txBox="1"/>
          <p:nvPr/>
        </p:nvSpPr>
        <p:spPr>
          <a:xfrm>
            <a:off x="228600" y="4134415"/>
            <a:ext cx="7696200" cy="2246769"/>
          </a:xfrm>
          <a:prstGeom prst="rect">
            <a:avLst/>
          </a:prstGeom>
          <a:solidFill>
            <a:schemeClr val="accent4">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800" b="1" dirty="0">
                <a:solidFill>
                  <a:srgbClr val="C00000"/>
                </a:solidFill>
              </a:rPr>
              <a:t>Challenge:</a:t>
            </a:r>
          </a:p>
          <a:p>
            <a:r>
              <a:rPr lang="en-GB" sz="2800" dirty="0"/>
              <a:t>Truman was not a champion of black civil rights and yet he proved to be the most helpful president since Lincoln. Why might Truman want to appear to improve civil rights for black Americans? </a:t>
            </a:r>
          </a:p>
        </p:txBody>
      </p:sp>
    </p:spTree>
    <p:extLst>
      <p:ext uri="{BB962C8B-B14F-4D97-AF65-F5344CB8AC3E}">
        <p14:creationId xmlns:p14="http://schemas.microsoft.com/office/powerpoint/2010/main" val="87770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246681" y="805712"/>
            <a:ext cx="7696200" cy="2246769"/>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800" b="1" dirty="0">
                <a:solidFill>
                  <a:srgbClr val="C00000"/>
                </a:solidFill>
              </a:rPr>
              <a:t>Task two:</a:t>
            </a:r>
          </a:p>
          <a:p>
            <a:r>
              <a:rPr lang="en-GB" sz="2800" dirty="0"/>
              <a:t>As we read through each development, you need to </a:t>
            </a:r>
            <a:r>
              <a:rPr lang="en-GB" sz="2800" i="1" dirty="0"/>
              <a:t>summarise </a:t>
            </a:r>
            <a:r>
              <a:rPr lang="en-GB" sz="2800" b="1" u="sng" dirty="0"/>
              <a:t>what</a:t>
            </a:r>
            <a:r>
              <a:rPr lang="en-GB" sz="2800" dirty="0"/>
              <a:t> the success or limitation was </a:t>
            </a:r>
            <a:r>
              <a:rPr lang="en-GB" sz="2800" b="1" dirty="0"/>
              <a:t>in two/three words</a:t>
            </a:r>
            <a:r>
              <a:rPr lang="en-GB" sz="2800" dirty="0"/>
              <a:t> – there is a blank line for you to do this next to each heading.  </a:t>
            </a:r>
          </a:p>
        </p:txBody>
      </p:sp>
      <p:sp>
        <p:nvSpPr>
          <p:cNvPr id="6" name="TextBox 5">
            <a:extLst>
              <a:ext uri="{FF2B5EF4-FFF2-40B4-BE49-F238E27FC236}">
                <a16:creationId xmlns:a16="http://schemas.microsoft.com/office/drawing/2014/main" id="{B31B38CE-70B7-48AD-90DB-057A0E4B1BA1}"/>
              </a:ext>
            </a:extLst>
          </p:cNvPr>
          <p:cNvSpPr txBox="1"/>
          <p:nvPr/>
        </p:nvSpPr>
        <p:spPr>
          <a:xfrm>
            <a:off x="250556" y="3355383"/>
            <a:ext cx="7696200" cy="2677656"/>
          </a:xfrm>
          <a:prstGeom prst="rect">
            <a:avLst/>
          </a:prstGeom>
          <a:solidFill>
            <a:schemeClr val="accent4">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800" b="1" dirty="0">
                <a:solidFill>
                  <a:srgbClr val="C00000"/>
                </a:solidFill>
              </a:rPr>
              <a:t>Useful words to explain impact/limitations:</a:t>
            </a:r>
          </a:p>
          <a:p>
            <a:r>
              <a:rPr lang="en-GB" sz="2800" b="1" dirty="0"/>
              <a:t>Precedent</a:t>
            </a:r>
          </a:p>
          <a:p>
            <a:r>
              <a:rPr lang="en-GB" sz="2800" b="1" dirty="0"/>
              <a:t>Enforcement </a:t>
            </a:r>
          </a:p>
          <a:p>
            <a:r>
              <a:rPr lang="en-GB" sz="2800" b="1" dirty="0"/>
              <a:t>Attitudes</a:t>
            </a:r>
          </a:p>
          <a:p>
            <a:r>
              <a:rPr lang="en-GB" sz="2800" b="1" dirty="0"/>
              <a:t>Federal intervention </a:t>
            </a:r>
          </a:p>
          <a:p>
            <a:r>
              <a:rPr lang="en-GB" sz="2800" b="1" dirty="0"/>
              <a:t>State reluctance </a:t>
            </a:r>
          </a:p>
        </p:txBody>
      </p:sp>
    </p:spTree>
    <p:extLst>
      <p:ext uri="{BB962C8B-B14F-4D97-AF65-F5344CB8AC3E}">
        <p14:creationId xmlns:p14="http://schemas.microsoft.com/office/powerpoint/2010/main" val="210037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179512" y="2438400"/>
            <a:ext cx="3706688" cy="990600"/>
          </a:xfrm>
        </p:spPr>
        <p:txBody>
          <a:bodyPr>
            <a:normAutofit fontScale="92500" lnSpcReduction="20000"/>
          </a:bodyPr>
          <a:lstStyle/>
          <a:p>
            <a:r>
              <a:rPr lang="en-GB" sz="2400" dirty="0"/>
              <a:t>Carolina state spent </a:t>
            </a:r>
            <a:r>
              <a:rPr lang="en-GB" sz="2000" b="1" dirty="0"/>
              <a:t>$179 </a:t>
            </a:r>
            <a:r>
              <a:rPr lang="en-GB" sz="2400" dirty="0"/>
              <a:t>per year educating white children.</a:t>
            </a:r>
          </a:p>
          <a:p>
            <a:endParaRPr lang="en-GB" sz="2400" dirty="0"/>
          </a:p>
        </p:txBody>
      </p:sp>
      <p:sp>
        <p:nvSpPr>
          <p:cNvPr id="4" name="Content Placeholder 3"/>
          <p:cNvSpPr>
            <a:spLocks noGrp="1"/>
          </p:cNvSpPr>
          <p:nvPr>
            <p:ph sz="quarter" idx="4"/>
          </p:nvPr>
        </p:nvSpPr>
        <p:spPr>
          <a:xfrm>
            <a:off x="3995936" y="2301641"/>
            <a:ext cx="3928863" cy="1134616"/>
          </a:xfrm>
        </p:spPr>
        <p:txBody>
          <a:bodyPr>
            <a:normAutofit/>
          </a:bodyPr>
          <a:lstStyle/>
          <a:p>
            <a:r>
              <a:rPr lang="en-GB" sz="2200" dirty="0"/>
              <a:t>Carolina state spent </a:t>
            </a:r>
            <a:r>
              <a:rPr lang="en-GB" sz="2200" b="1" dirty="0"/>
              <a:t>$43 </a:t>
            </a:r>
            <a:r>
              <a:rPr lang="en-GB" sz="2200" dirty="0"/>
              <a:t>per year educating black children.</a:t>
            </a:r>
          </a:p>
          <a:p>
            <a:endParaRPr lang="en-GB" sz="2400" dirty="0"/>
          </a:p>
        </p:txBody>
      </p:sp>
      <p:sp>
        <p:nvSpPr>
          <p:cNvPr id="5" name="Text Placeholder 4"/>
          <p:cNvSpPr>
            <a:spLocks noGrp="1"/>
          </p:cNvSpPr>
          <p:nvPr>
            <p:ph type="body" sz="quarter" idx="1"/>
          </p:nvPr>
        </p:nvSpPr>
        <p:spPr>
          <a:xfrm>
            <a:off x="179512" y="1752600"/>
            <a:ext cx="3744416" cy="640080"/>
          </a:xfrm>
        </p:spPr>
        <p:txBody>
          <a:bodyPr/>
          <a:lstStyle/>
          <a:p>
            <a:r>
              <a:rPr lang="en-GB" dirty="0"/>
              <a:t>WHITE SCHOOLS	</a:t>
            </a:r>
          </a:p>
        </p:txBody>
      </p:sp>
      <p:sp>
        <p:nvSpPr>
          <p:cNvPr id="6" name="Text Placeholder 5"/>
          <p:cNvSpPr>
            <a:spLocks noGrp="1"/>
          </p:cNvSpPr>
          <p:nvPr>
            <p:ph type="body" sz="quarter" idx="3"/>
          </p:nvPr>
        </p:nvSpPr>
        <p:spPr>
          <a:xfrm>
            <a:off x="4267200" y="1676400"/>
            <a:ext cx="4163888" cy="640080"/>
          </a:xfrm>
        </p:spPr>
        <p:txBody>
          <a:bodyPr/>
          <a:lstStyle/>
          <a:p>
            <a:r>
              <a:rPr lang="en-GB" dirty="0"/>
              <a:t>BLACK SCHOOLS</a:t>
            </a:r>
          </a:p>
        </p:txBody>
      </p:sp>
      <p:pic>
        <p:nvPicPr>
          <p:cNvPr id="7" name="Picture 9" descr="CLAS009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429000"/>
            <a:ext cx="3816424" cy="266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egregated-School-in-West-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155" y="3429000"/>
            <a:ext cx="394989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79512" y="609600"/>
            <a:ext cx="7745287" cy="707886"/>
          </a:xfrm>
          <a:prstGeom prst="rect">
            <a:avLst/>
          </a:prstGeom>
        </p:spPr>
        <p:txBody>
          <a:bodyPr wrap="square">
            <a:spAutoFit/>
          </a:bodyPr>
          <a:lstStyle/>
          <a:p>
            <a:pPr algn="ctr"/>
            <a:r>
              <a:rPr lang="en-GB" sz="4000" b="1" i="1" dirty="0"/>
              <a:t>What is the difference?</a:t>
            </a:r>
            <a:endParaRPr lang="en-GB" sz="4000" i="1" dirty="0"/>
          </a:p>
        </p:txBody>
      </p:sp>
    </p:spTree>
    <p:extLst>
      <p:ext uri="{BB962C8B-B14F-4D97-AF65-F5344CB8AC3E}">
        <p14:creationId xmlns:p14="http://schemas.microsoft.com/office/powerpoint/2010/main" val="41601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TotalTime>
  <Words>954</Words>
  <Application>Microsoft Office PowerPoint</Application>
  <PresentationFormat>On-screen Show (4:3)</PresentationFormat>
  <Paragraphs>85</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The doll test </vt:lpstr>
      <vt:lpstr>PowerPoint Presentation</vt:lpstr>
      <vt:lpstr>PowerPoint Presentation</vt:lpstr>
      <vt:lpstr>World War Two: 1941-45 (for the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factor (reason) was MOST important in helping to achieve civil rights? Which factors hinders progress most?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dc:title>
  <dc:creator>User</dc:creator>
  <cp:lastModifiedBy>Michael Ingram</cp:lastModifiedBy>
  <cp:revision>114</cp:revision>
  <cp:lastPrinted>2016-06-22T12:59:27Z</cp:lastPrinted>
  <dcterms:created xsi:type="dcterms:W3CDTF">2006-08-16T00:00:00Z</dcterms:created>
  <dcterms:modified xsi:type="dcterms:W3CDTF">2018-12-11T03:24:57Z</dcterms:modified>
</cp:coreProperties>
</file>