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20" r:id="rId2"/>
    <p:sldId id="430" r:id="rId3"/>
    <p:sldId id="321" r:id="rId4"/>
    <p:sldId id="431" r:id="rId5"/>
    <p:sldId id="422" r:id="rId6"/>
    <p:sldId id="256" r:id="rId7"/>
    <p:sldId id="427" r:id="rId8"/>
    <p:sldId id="425" r:id="rId9"/>
    <p:sldId id="423" r:id="rId10"/>
    <p:sldId id="428" r:id="rId11"/>
    <p:sldId id="294" r:id="rId12"/>
    <p:sldId id="429" r:id="rId13"/>
    <p:sldId id="296" r:id="rId14"/>
  </p:sldIdLst>
  <p:sldSz cx="9144000" cy="6858000" type="screen4x3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4B"/>
    <a:srgbClr val="FF6161"/>
    <a:srgbClr val="FF9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D06910AA-CA45-438C-BCE3-802B81E93C1A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725488"/>
            <a:ext cx="483235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3177A0A1-55E5-4DB8-A6ED-430F3BF244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7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 userDrawn="1"/>
        </p:nvSpPr>
        <p:spPr>
          <a:xfrm>
            <a:off x="8059881" y="457200"/>
            <a:ext cx="1084119" cy="1277938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200" dirty="0"/>
              <a:t>1. To identify the key reasons for the rise of popular isolation after 1918 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8059878" y="1735138"/>
            <a:ext cx="1084119" cy="1693862"/>
          </a:xfrm>
          <a:prstGeom prst="rect">
            <a:avLst/>
          </a:prstGeom>
          <a:solidFill>
            <a:schemeClr val="accent6">
              <a:lumMod val="75000"/>
              <a:alpha val="25000"/>
            </a:schemeClr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00" dirty="0"/>
              <a:t>2. To support and explain why historians now argue that the USA pursued a policy if ‘international independence’.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927" y="-1"/>
            <a:ext cx="8052953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52500" lnSpcReduction="20000"/>
          </a:bodyPr>
          <a:lstStyle/>
          <a:p>
            <a:pPr algn="ctr"/>
            <a:r>
              <a:rPr lang="en-GB" sz="2800" u="sng" dirty="0"/>
              <a:t>To what extent did Republican presidents pursue a policy of isolationism during the 1920s?</a:t>
            </a:r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>
          <a:xfrm>
            <a:off x="8059881" y="0"/>
            <a:ext cx="1097975" cy="45720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8059877" y="3429000"/>
            <a:ext cx="1084119" cy="1536700"/>
          </a:xfrm>
          <a:prstGeom prst="rect">
            <a:avLst/>
          </a:prstGeom>
          <a:solidFill>
            <a:srgbClr val="C00000">
              <a:alpha val="33000"/>
            </a:srgbClr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/>
              <a:t>3. To weigh up the degree to which the policy of isolationism was a myth during the 1920s</a:t>
            </a:r>
          </a:p>
        </p:txBody>
      </p:sp>
      <p:pic>
        <p:nvPicPr>
          <p:cNvPr id="12" name="Picture 3" descr="C:\Users\User\AppData\Local\Microsoft\Windows\Temporary Internet Files\Content.IE5\6SN8KSO3\MC900383586[1]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43073" y="93754"/>
            <a:ext cx="281141" cy="37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MR\Local Settings\Temporary Internet Files\Content.IE5\RF3KTYH8\MC900383576[1]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864105">
            <a:off x="94778" y="52574"/>
            <a:ext cx="331458" cy="459447"/>
          </a:xfrm>
          <a:prstGeom prst="rect">
            <a:avLst/>
          </a:prstGeom>
          <a:noFill/>
        </p:spPr>
      </p:pic>
      <p:sp>
        <p:nvSpPr>
          <p:cNvPr id="14" name="Content Placeholder 2"/>
          <p:cNvSpPr txBox="1">
            <a:spLocks/>
          </p:cNvSpPr>
          <p:nvPr userDrawn="1"/>
        </p:nvSpPr>
        <p:spPr>
          <a:xfrm>
            <a:off x="8059877" y="4965700"/>
            <a:ext cx="1097979" cy="1892300"/>
          </a:xfrm>
          <a:prstGeom prst="rect">
            <a:avLst/>
          </a:prstGeom>
          <a:solidFill>
            <a:srgbClr val="7030A0">
              <a:alpha val="31000"/>
            </a:srgbClr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b="1" u="sng" dirty="0"/>
              <a:t>Keywords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u="none" dirty="0"/>
              <a:t>Wilson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u="none" dirty="0"/>
              <a:t>Harding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u="none" dirty="0"/>
              <a:t>Coolidge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u="none" dirty="0"/>
              <a:t>Hoover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u="none" dirty="0"/>
              <a:t>Normalcy</a:t>
            </a:r>
          </a:p>
          <a:p>
            <a:pPr marL="0" indent="0">
              <a:buFont typeface="Arial" pitchFamily="34" charset="0"/>
              <a:buNone/>
            </a:pPr>
            <a:r>
              <a:rPr lang="en-GB" sz="1600" b="1" u="none" dirty="0"/>
              <a:t>Isolation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C1E3-4B6E-444F-9ADB-FD0E8F92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57199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3BA0EB-8629-4674-8DEA-9776A10EA0F7}"/>
              </a:ext>
            </a:extLst>
          </p:cNvPr>
          <p:cNvSpPr txBox="1">
            <a:spLocks/>
          </p:cNvSpPr>
          <p:nvPr/>
        </p:nvSpPr>
        <p:spPr>
          <a:xfrm>
            <a:off x="228600" y="597443"/>
            <a:ext cx="7620000" cy="2149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/>
              <a:t>Last week: </a:t>
            </a:r>
          </a:p>
          <a:p>
            <a:pPr algn="l"/>
            <a:r>
              <a:rPr lang="en-GB" sz="2000" dirty="0"/>
              <a:t>Using pages 6-9 of your handout, create a mind map of the first 4 impacts. For each, explain the effect of WWI and </a:t>
            </a:r>
            <a:r>
              <a:rPr lang="en-GB" sz="2000" b="1" i="1" u="sng" dirty="0"/>
              <a:t>how this factor facilitated the rise of Republicanism in the 1920s. </a:t>
            </a:r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You will be allocated one impact to start with. </a:t>
            </a:r>
          </a:p>
          <a:p>
            <a:pPr algn="l"/>
            <a:r>
              <a:rPr lang="en-GB" sz="2000" dirty="0"/>
              <a:t>Then you’ll need to teach each other and share information to complete the remaining 3. 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A56852B-BF8A-43CD-AAE8-9DA8712EA521}"/>
              </a:ext>
            </a:extLst>
          </p:cNvPr>
          <p:cNvSpPr/>
          <p:nvPr/>
        </p:nvSpPr>
        <p:spPr>
          <a:xfrm>
            <a:off x="2325859" y="3729853"/>
            <a:ext cx="2438400" cy="140176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Impact of WWI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F7619-60D2-4A5A-BF86-BA227C2D3F1F}"/>
              </a:ext>
            </a:extLst>
          </p:cNvPr>
          <p:cNvSpPr/>
          <p:nvPr/>
        </p:nvSpPr>
        <p:spPr>
          <a:xfrm>
            <a:off x="4772465" y="2895501"/>
            <a:ext cx="3047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1. Government intervention became unpopular and created the desire for a return to ‘normalcy’ </a:t>
            </a:r>
            <a:r>
              <a:rPr lang="en-GB" dirty="0">
                <a:solidFill>
                  <a:srgbClr val="C00000"/>
                </a:solidFill>
              </a:rPr>
              <a:t>(pages 8-9)</a:t>
            </a:r>
          </a:p>
          <a:p>
            <a:r>
              <a:rPr lang="en-GB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96C9D-7F23-49F5-89AC-C621D77F3605}"/>
              </a:ext>
            </a:extLst>
          </p:cNvPr>
          <p:cNvSpPr/>
          <p:nvPr/>
        </p:nvSpPr>
        <p:spPr>
          <a:xfrm>
            <a:off x="4953000" y="5013326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2. The rise of Republicans </a:t>
            </a:r>
            <a:r>
              <a:rPr lang="en-GB" dirty="0">
                <a:solidFill>
                  <a:srgbClr val="C00000"/>
                </a:solidFill>
              </a:rPr>
              <a:t>(page 6)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925AB4-BB8B-46B0-9AC6-A77D8926AFA6}"/>
              </a:ext>
            </a:extLst>
          </p:cNvPr>
          <p:cNvSpPr/>
          <p:nvPr/>
        </p:nvSpPr>
        <p:spPr>
          <a:xfrm>
            <a:off x="368105" y="30365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4. The Red Scare</a:t>
            </a:r>
            <a:r>
              <a:rPr lang="en-GB" dirty="0">
                <a:solidFill>
                  <a:srgbClr val="C00000"/>
                </a:solidFill>
              </a:rPr>
              <a:t> (page 7-8)</a:t>
            </a:r>
            <a:r>
              <a:rPr lang="en-GB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A7B77E-E074-4E8E-9AD0-1E02D9AD6253}"/>
              </a:ext>
            </a:extLst>
          </p:cNvPr>
          <p:cNvSpPr/>
          <p:nvPr/>
        </p:nvSpPr>
        <p:spPr>
          <a:xfrm>
            <a:off x="609600" y="52096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3. Prohibition </a:t>
            </a:r>
            <a:r>
              <a:rPr lang="en-GB" dirty="0">
                <a:solidFill>
                  <a:srgbClr val="C00000"/>
                </a:solidFill>
              </a:rPr>
              <a:t>(page 6-7)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93667A-A6A1-44C8-A09D-D57937A2F374}"/>
              </a:ext>
            </a:extLst>
          </p:cNvPr>
          <p:cNvSpPr txBox="1"/>
          <p:nvPr/>
        </p:nvSpPr>
        <p:spPr>
          <a:xfrm>
            <a:off x="995629" y="5783285"/>
            <a:ext cx="6852971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b="1" dirty="0"/>
              <a:t>Challenge: </a:t>
            </a:r>
            <a:r>
              <a:rPr lang="en-GB" sz="2000" dirty="0"/>
              <a:t>How far was the appeal of Republican ideas the main reason for a Republican Presidency and majority in Congress in the years 1921 – 33?</a:t>
            </a:r>
            <a:endParaRPr lang="en-GB" sz="2000" b="1" dirty="0"/>
          </a:p>
        </p:txBody>
      </p:sp>
      <p:pic>
        <p:nvPicPr>
          <p:cNvPr id="13" name="Picture 6" descr="C:\Users\User\AppData\Local\Microsoft\Windows\Temporary Internet Files\Content.IE5\V2O049WX\MC900383572[1].wmf">
            <a:extLst>
              <a:ext uri="{FF2B5EF4-FFF2-40B4-BE49-F238E27FC236}">
                <a16:creationId xmlns:a16="http://schemas.microsoft.com/office/drawing/2014/main" id="{8B47A5BE-3000-46DA-B6B4-5B33BF280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1" y="5876478"/>
            <a:ext cx="924458" cy="92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859D-6839-4F3B-9F8F-A05BDE82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A7F3-7EBB-4C83-A4C4-7CC5886F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57E98F-EF0A-41E9-8624-5E5C5DCC511D}"/>
              </a:ext>
            </a:extLst>
          </p:cNvPr>
          <p:cNvSpPr txBox="1">
            <a:spLocks/>
          </p:cNvSpPr>
          <p:nvPr/>
        </p:nvSpPr>
        <p:spPr>
          <a:xfrm>
            <a:off x="152400" y="731837"/>
            <a:ext cx="7772400" cy="25561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/>
              <a:t>Task three: </a:t>
            </a:r>
            <a:r>
              <a:rPr lang="en-GB" sz="2000" b="1" u="sng" dirty="0"/>
              <a:t>What was the policy of independent internationalism?</a:t>
            </a:r>
            <a:endParaRPr lang="en-GB" sz="2000" b="1" dirty="0"/>
          </a:p>
          <a:p>
            <a:pPr algn="l"/>
            <a:endParaRPr lang="en-GB" sz="2000" dirty="0"/>
          </a:p>
          <a:p>
            <a:pPr marL="457200" indent="-457200" algn="l">
              <a:buAutoNum type="arabicParenR"/>
            </a:pPr>
            <a:r>
              <a:rPr lang="en-GB" sz="2000" dirty="0"/>
              <a:t>Summarise the five main reasons why most Americans wanted a return to isolationism after WWI (p. 72-73)</a:t>
            </a:r>
          </a:p>
          <a:p>
            <a:pPr marL="457200" indent="-457200" algn="l">
              <a:buAutoNum type="arabicParenR"/>
            </a:pPr>
            <a:r>
              <a:rPr lang="en-GB" sz="2000" dirty="0"/>
              <a:t>What were the USA’s main global interests 1920-32? What is meant by ‘independent internationalism’? (p.74)</a:t>
            </a:r>
          </a:p>
          <a:p>
            <a:pPr marL="457200" indent="-457200" algn="l">
              <a:buAutoNum type="arabicParenR"/>
            </a:pPr>
            <a:r>
              <a:rPr lang="en-GB" sz="2000" dirty="0"/>
              <a:t>What were the main problems / obstacles to achieving foreign policy aims? (p.74)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BF137D-B23B-4A66-9ADD-A6E79E22F3CB}"/>
              </a:ext>
            </a:extLst>
          </p:cNvPr>
          <p:cNvSpPr txBox="1">
            <a:spLocks/>
          </p:cNvSpPr>
          <p:nvPr/>
        </p:nvSpPr>
        <p:spPr>
          <a:xfrm>
            <a:off x="152400" y="3569973"/>
            <a:ext cx="7772400" cy="18287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/>
              <a:t>Task four: </a:t>
            </a:r>
            <a:r>
              <a:rPr lang="en-GB" sz="2000" b="1" u="sng" dirty="0"/>
              <a:t>What policies and actions did Republican presidents take abroad during the 1920s?</a:t>
            </a:r>
            <a:endParaRPr lang="en-GB" sz="2000" b="1" dirty="0"/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4) Use pages 75-78 to find specific examples for each of the main foreign interventions / actions 1918-1932.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082E76-C4FF-4A3C-A8C1-8FECBB787760}"/>
              </a:ext>
            </a:extLst>
          </p:cNvPr>
          <p:cNvSpPr/>
          <p:nvPr/>
        </p:nvSpPr>
        <p:spPr>
          <a:xfrm>
            <a:off x="152400" y="5680399"/>
            <a:ext cx="7644911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000" dirty="0"/>
              <a:t>Challenge: “The fundamental principle behind Republican foreign policy during the years 1921 to 1933 was isolationism”. </a:t>
            </a:r>
          </a:p>
          <a:p>
            <a:r>
              <a:rPr lang="en-GB" sz="2000" dirty="0">
                <a:solidFill>
                  <a:srgbClr val="C00000"/>
                </a:solidFill>
              </a:rPr>
              <a:t>How far do you agree with this statement?</a:t>
            </a:r>
          </a:p>
        </p:txBody>
      </p:sp>
    </p:spTree>
    <p:extLst>
      <p:ext uri="{BB962C8B-B14F-4D97-AF65-F5344CB8AC3E}">
        <p14:creationId xmlns:p14="http://schemas.microsoft.com/office/powerpoint/2010/main" val="746859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794" y="2181255"/>
            <a:ext cx="2393123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Agree</a:t>
            </a:r>
          </a:p>
        </p:txBody>
      </p:sp>
      <p:pic>
        <p:nvPicPr>
          <p:cNvPr id="10242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9897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769897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769897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07"/>
          <a:stretch/>
        </p:blipFill>
        <p:spPr bwMode="auto">
          <a:xfrm>
            <a:off x="6572250" y="3757197"/>
            <a:ext cx="15049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3248055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You cannot sit on the fence!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9530" y="5321300"/>
            <a:ext cx="2379492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Disagree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06719" y="5334000"/>
            <a:ext cx="2379492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Strongly Disagree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55919" y="2181255"/>
            <a:ext cx="2379492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Strongly Agree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30A48-D550-4140-9F9F-5820065EFB8E}"/>
              </a:ext>
            </a:extLst>
          </p:cNvPr>
          <p:cNvSpPr/>
          <p:nvPr/>
        </p:nvSpPr>
        <p:spPr>
          <a:xfrm>
            <a:off x="190500" y="580816"/>
            <a:ext cx="764491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“</a:t>
            </a:r>
            <a:r>
              <a:rPr lang="en-GB" sz="2400" u="sng" dirty="0"/>
              <a:t>The fundamental principle behind Republican foreign policy during the years 1921 to 1933 was isolationism</a:t>
            </a:r>
            <a:r>
              <a:rPr lang="en-GB" sz="2400" dirty="0"/>
              <a:t>”. </a:t>
            </a:r>
          </a:p>
          <a:p>
            <a:pPr algn="ctr"/>
            <a:r>
              <a:rPr lang="en-GB" sz="2400" dirty="0">
                <a:solidFill>
                  <a:srgbClr val="C00000"/>
                </a:solidFill>
              </a:rPr>
              <a:t>How far do you agree with this statement?</a:t>
            </a:r>
          </a:p>
        </p:txBody>
      </p:sp>
    </p:spTree>
    <p:extLst>
      <p:ext uri="{BB962C8B-B14F-4D97-AF65-F5344CB8AC3E}">
        <p14:creationId xmlns:p14="http://schemas.microsoft.com/office/powerpoint/2010/main" val="187899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1457-B911-40C8-832D-41D2E53B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1EB70-43D1-4DB3-B0D5-1BB0C8767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87" y="1995472"/>
            <a:ext cx="7407519" cy="3276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I agree / disagree ….. (use a quantifier and respond to the ‘adjectival quantifier’ in the question)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because….. (redefine - what kind of policy do you think they pursued in reality?)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Indeed, one aim of US policy was ….because…..</a:t>
            </a:r>
          </a:p>
          <a:p>
            <a:pPr marL="0" indent="0">
              <a:buNone/>
            </a:pPr>
            <a:r>
              <a:rPr lang="en-GB" dirty="0"/>
              <a:t>For example…..</a:t>
            </a:r>
          </a:p>
          <a:p>
            <a:pPr marL="0" indent="0">
              <a:buNone/>
            </a:pPr>
            <a:r>
              <a:rPr lang="en-GB" dirty="0"/>
              <a:t>This ensured / allowed….. (How did it achieve US aims abroad?) </a:t>
            </a:r>
          </a:p>
          <a:p>
            <a:pPr marL="0" indent="0">
              <a:buNone/>
            </a:pPr>
            <a:r>
              <a:rPr lang="en-GB" dirty="0"/>
              <a:t>Without……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210B4C-7439-4F91-A5D5-785C19FAC75A}"/>
              </a:ext>
            </a:extLst>
          </p:cNvPr>
          <p:cNvSpPr/>
          <p:nvPr/>
        </p:nvSpPr>
        <p:spPr>
          <a:xfrm>
            <a:off x="190500" y="580816"/>
            <a:ext cx="764491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“</a:t>
            </a:r>
            <a:r>
              <a:rPr lang="en-GB" sz="2400" u="sng" dirty="0"/>
              <a:t>The fundamental principle behind Republican foreign policy during the years 1921 to 1933 was isolationism</a:t>
            </a:r>
            <a:r>
              <a:rPr lang="en-GB" sz="2400" dirty="0"/>
              <a:t>”. </a:t>
            </a:r>
          </a:p>
          <a:p>
            <a:pPr algn="ctr"/>
            <a:r>
              <a:rPr lang="en-GB" sz="2400" dirty="0">
                <a:solidFill>
                  <a:srgbClr val="C00000"/>
                </a:solidFill>
              </a:rPr>
              <a:t>How far do you agree with this statement?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BD1578-1D87-40C3-A70C-2BD98B2F7314}"/>
              </a:ext>
            </a:extLst>
          </p:cNvPr>
          <p:cNvSpPr/>
          <p:nvPr/>
        </p:nvSpPr>
        <p:spPr>
          <a:xfrm>
            <a:off x="364587" y="5486400"/>
            <a:ext cx="741220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/>
              <a:t>Challenge:</a:t>
            </a:r>
          </a:p>
          <a:p>
            <a:r>
              <a:rPr lang="en-GB" sz="2400" dirty="0">
                <a:solidFill>
                  <a:srgbClr val="C00000"/>
                </a:solidFill>
              </a:rPr>
              <a:t>Which was the greatest cause of popular isolationism, WWI or the economic prosperity of the 1920s?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803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05E3-98D1-4BB5-8C0B-6C8CB7AA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45602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/>
              <a:t>Homework (written answers):</a:t>
            </a:r>
            <a:br>
              <a:rPr lang="en-GB" sz="3200" dirty="0"/>
            </a:br>
            <a:r>
              <a:rPr lang="en-GB" sz="3200" i="1" u="sng" dirty="0"/>
              <a:t>Has History been too hard on Hoover?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1EFB7-4623-4910-AE67-7FDFC4BB0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76009"/>
            <a:ext cx="7239000" cy="49819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Use the hand out: </a:t>
            </a:r>
          </a:p>
          <a:p>
            <a:pPr marL="514350" indent="-514350">
              <a:buAutoNum type="arabicParenR"/>
            </a:pPr>
            <a:r>
              <a:rPr lang="en-GB" dirty="0"/>
              <a:t>What were Hoover’s core beliefs? p.12-13</a:t>
            </a:r>
          </a:p>
          <a:p>
            <a:pPr marL="514350" indent="-514350">
              <a:buAutoNum type="arabicParenR"/>
            </a:pPr>
            <a:r>
              <a:rPr lang="en-GB" dirty="0"/>
              <a:t>What were the strengths and weaknesses of Hoover’s  policies 1929-1931? p.14</a:t>
            </a:r>
          </a:p>
          <a:p>
            <a:pPr marL="514350" indent="-514350">
              <a:buAutoNum type="arabicParenR"/>
            </a:pPr>
            <a:r>
              <a:rPr lang="en-GB" dirty="0"/>
              <a:t>What examples can you use to support Kennedy’s argument that Hoover’s 1932 programme laid the foundation for Roosevelt abandoning of laissez-faire? p.14-15</a:t>
            </a:r>
          </a:p>
          <a:p>
            <a:pPr marL="514350" indent="-514350">
              <a:buAutoNum type="arabicParenR"/>
            </a:pPr>
            <a:r>
              <a:rPr lang="en-GB" dirty="0"/>
              <a:t>How did Hoover mishandle the Bonus March? p.15</a:t>
            </a:r>
          </a:p>
          <a:p>
            <a:pPr marL="514350" indent="-514350">
              <a:buAutoNum type="arabicParenR"/>
            </a:pPr>
            <a:r>
              <a:rPr lang="en-GB" dirty="0"/>
              <a:t>Give examples to show how Hoover became the source of public ridicule/bad press p.15-16</a:t>
            </a:r>
          </a:p>
          <a:p>
            <a:pPr marL="514350" indent="-514350">
              <a:buAutoNum type="arabicParenR"/>
            </a:pPr>
            <a:r>
              <a:rPr lang="en-GB" dirty="0"/>
              <a:t>Has history been too hard on Hoover? p.16</a:t>
            </a:r>
          </a:p>
          <a:p>
            <a:pPr marL="0" indent="0">
              <a:buNone/>
            </a:pPr>
            <a:r>
              <a:rPr lang="en-GB" dirty="0"/>
              <a:t>Pages refer to Sanders </a:t>
            </a:r>
            <a:r>
              <a:rPr lang="en-GB" i="1" dirty="0"/>
              <a:t>In Search of the American Dream</a:t>
            </a:r>
            <a:r>
              <a:rPr lang="en-GB" dirty="0"/>
              <a:t> but also included to support your answers if you wish are those from the Pearson Edexcel textbook and Doug and Susan Willoughby’s </a:t>
            </a:r>
            <a:r>
              <a:rPr lang="en-GB" i="1" dirty="0"/>
              <a:t>The USA 1917-45.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 startAt="7"/>
            </a:pPr>
            <a:r>
              <a:rPr lang="en-GB" dirty="0"/>
              <a:t>Use pages 83-87 to explain how the ‘Wall Street Crash’ led to the ‘Great Depression’ (a flow chart or sequence of events). </a:t>
            </a:r>
          </a:p>
          <a:p>
            <a:pPr marL="514350" indent="-514350">
              <a:buAutoNum type="arabicParenR" startAt="7"/>
            </a:pPr>
            <a:r>
              <a:rPr lang="en-GB" dirty="0"/>
              <a:t>FOLDER CHECK – use the checklist in your course guide. </a:t>
            </a:r>
          </a:p>
        </p:txBody>
      </p:sp>
    </p:spTree>
    <p:extLst>
      <p:ext uri="{BB962C8B-B14F-4D97-AF65-F5344CB8AC3E}">
        <p14:creationId xmlns:p14="http://schemas.microsoft.com/office/powerpoint/2010/main" val="326014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0162-03A1-406D-8FD8-EE5A393CD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461353"/>
            <a:ext cx="8229600" cy="757847"/>
          </a:xfrm>
        </p:spPr>
        <p:txBody>
          <a:bodyPr>
            <a:normAutofit/>
          </a:bodyPr>
          <a:lstStyle/>
          <a:p>
            <a:r>
              <a:rPr lang="en-GB" sz="3600" dirty="0"/>
              <a:t>Knowledge 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F4C-FE8C-4446-AE66-A833DE6D7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055395"/>
            <a:ext cx="7543800" cy="580260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1400" dirty="0"/>
              <a:t>Name at least two ‘Checks and balances’ that the US political system has in place to limit power.</a:t>
            </a:r>
          </a:p>
          <a:p>
            <a:pPr marL="514350" indent="-514350">
              <a:buAutoNum type="arabicParenR"/>
            </a:pPr>
            <a:r>
              <a:rPr lang="en-GB" sz="1400" dirty="0"/>
              <a:t>Who were the three Republican progressive presidents 1901-1912?</a:t>
            </a:r>
          </a:p>
          <a:p>
            <a:pPr marL="514350" indent="-514350">
              <a:buAutoNum type="arabicParenR"/>
            </a:pPr>
            <a:r>
              <a:rPr lang="en-GB" sz="1400" dirty="0"/>
              <a:t>Give an example of a progressive policy under Wilson 1912-1921.</a:t>
            </a:r>
          </a:p>
          <a:p>
            <a:pPr marL="514350" indent="-514350">
              <a:buAutoNum type="arabicParenR"/>
            </a:pPr>
            <a:r>
              <a:rPr lang="en-GB" sz="1400" dirty="0"/>
              <a:t>Why did Herbert Hoover become somewhat of a hero in WWI?</a:t>
            </a:r>
          </a:p>
          <a:p>
            <a:pPr marL="514350" indent="-514350">
              <a:buAutoNum type="arabicParenR"/>
            </a:pPr>
            <a:r>
              <a:rPr lang="en-GB" sz="1400" dirty="0"/>
              <a:t>What was Harding a leading critic of from 1919?</a:t>
            </a:r>
          </a:p>
          <a:p>
            <a:pPr marL="514350" indent="-514350">
              <a:buAutoNum type="arabicParenR"/>
            </a:pPr>
            <a:r>
              <a:rPr lang="en-GB" sz="1400" dirty="0"/>
              <a:t>Which amendment made it illegal to make, sell or transport alcohol in 1919?</a:t>
            </a:r>
          </a:p>
          <a:p>
            <a:pPr marL="514350" indent="-514350">
              <a:buAutoNum type="arabicParenR"/>
            </a:pPr>
            <a:r>
              <a:rPr lang="en-GB" sz="1400" dirty="0"/>
              <a:t>Why did Prohibition become more likely / popular with the entry into WWI?</a:t>
            </a:r>
          </a:p>
          <a:p>
            <a:pPr marL="514350" indent="-514350">
              <a:buAutoNum type="arabicParenR"/>
            </a:pPr>
            <a:r>
              <a:rPr lang="en-GB" sz="1400" dirty="0"/>
              <a:t>What fraction of Americans participated in strikes in 1919?</a:t>
            </a:r>
          </a:p>
          <a:p>
            <a:pPr marL="514350" indent="-514350">
              <a:buAutoNum type="arabicParenR"/>
            </a:pPr>
            <a:r>
              <a:rPr lang="en-GB" sz="1400" dirty="0"/>
              <a:t>What was the Sedition Act?</a:t>
            </a:r>
          </a:p>
          <a:p>
            <a:pPr marL="514350" indent="-514350">
              <a:buAutoNum type="arabicParenR"/>
            </a:pPr>
            <a:r>
              <a:rPr lang="en-GB" sz="1400" dirty="0"/>
              <a:t>How many million men were drafted into the US army in 1917?</a:t>
            </a:r>
          </a:p>
          <a:p>
            <a:pPr marL="514350" indent="-514350">
              <a:buAutoNum type="arabicParenR"/>
            </a:pPr>
            <a:r>
              <a:rPr lang="en-GB" sz="1400" dirty="0"/>
              <a:t>What made Harding so electable?</a:t>
            </a:r>
          </a:p>
          <a:p>
            <a:pPr marL="514350" indent="-514350">
              <a:buAutoNum type="arabicParenR"/>
            </a:pPr>
            <a:r>
              <a:rPr lang="en-GB" sz="1400" dirty="0"/>
              <a:t>By how much did Harding cut federal expenditure (and therefore tax)?</a:t>
            </a:r>
          </a:p>
          <a:p>
            <a:pPr marL="514350" indent="-514350">
              <a:buAutoNum type="arabicParenR"/>
            </a:pPr>
            <a:r>
              <a:rPr lang="en-US" sz="1400" dirty="0"/>
              <a:t>What did the 1922 </a:t>
            </a:r>
            <a:r>
              <a:rPr lang="en-US" sz="1400" dirty="0" err="1"/>
              <a:t>Fordney-McCumber</a:t>
            </a:r>
            <a:r>
              <a:rPr lang="en-US" sz="1400" dirty="0"/>
              <a:t> Act do?</a:t>
            </a:r>
          </a:p>
          <a:p>
            <a:pPr marL="514350" indent="-514350">
              <a:buAutoNum type="arabicParenR"/>
            </a:pPr>
            <a:r>
              <a:rPr lang="en-US" sz="1400" dirty="0"/>
              <a:t>Who was Andrew Mellon?</a:t>
            </a:r>
            <a:endParaRPr lang="en-GB" sz="1400" dirty="0"/>
          </a:p>
          <a:p>
            <a:pPr marL="514350" indent="-514350">
              <a:buAutoNum type="arabicParenR"/>
            </a:pPr>
            <a:r>
              <a:rPr lang="en-GB" sz="1400" dirty="0"/>
              <a:t>What was the Teapot Dome Scandal?</a:t>
            </a:r>
          </a:p>
          <a:p>
            <a:pPr marL="514350" indent="-514350">
              <a:buAutoNum type="arabicParenR"/>
            </a:pPr>
            <a:r>
              <a:rPr lang="en-GB" sz="1400" dirty="0"/>
              <a:t>In what year did Coolidge become president? </a:t>
            </a:r>
          </a:p>
          <a:p>
            <a:pPr marL="514350" indent="-514350">
              <a:buAutoNum type="arabicParenR"/>
            </a:pPr>
            <a:r>
              <a:rPr lang="en-GB" sz="1400" dirty="0"/>
              <a:t>What did Coolidge cut in office? </a:t>
            </a:r>
          </a:p>
          <a:p>
            <a:pPr marL="514350" indent="-514350">
              <a:buAutoNum type="arabicParenR"/>
            </a:pPr>
            <a:r>
              <a:rPr lang="en-GB" sz="1400" dirty="0"/>
              <a:t>How did he differ to Harding personally?</a:t>
            </a:r>
          </a:p>
          <a:p>
            <a:pPr marL="514350" indent="-514350">
              <a:buAutoNum type="arabicParenR"/>
            </a:pPr>
            <a:r>
              <a:rPr lang="en-GB" sz="1400" dirty="0"/>
              <a:t>Why was Coolidge not a ‘do nothing’ president? What progressive policies did he pursue?</a:t>
            </a:r>
          </a:p>
          <a:p>
            <a:pPr marL="514350" indent="-514350">
              <a:buAutoNum type="arabicParenR"/>
            </a:pPr>
            <a:r>
              <a:rPr lang="en-GB" sz="1400" dirty="0"/>
              <a:t>What were the main reasons for the rise of Republicanism and the Republican ascendancy 1921-33? </a:t>
            </a:r>
          </a:p>
          <a:p>
            <a:pPr marL="514350" indent="-514350">
              <a:buAutoNum type="arabicParenR"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0753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ome.sjfc.edu/cals/units/dominick/cand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2843808" y="207763"/>
            <a:ext cx="3528392" cy="1205013"/>
            <a:chOff x="2843808" y="116632"/>
            <a:chExt cx="3528392" cy="1205013"/>
          </a:xfrm>
        </p:grpSpPr>
        <p:sp>
          <p:nvSpPr>
            <p:cNvPr id="2" name="Rectangle 1"/>
            <p:cNvSpPr/>
            <p:nvPr/>
          </p:nvSpPr>
          <p:spPr>
            <a:xfrm>
              <a:off x="2843808" y="116632"/>
              <a:ext cx="3528392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8040" y="673573"/>
              <a:ext cx="2655912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419872" y="1772816"/>
            <a:ext cx="21962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18337089">
            <a:off x="4580796" y="2944283"/>
            <a:ext cx="166038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8337089">
            <a:off x="5576773" y="3517197"/>
            <a:ext cx="196719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rot="3221919">
            <a:off x="2703187" y="2938339"/>
            <a:ext cx="196959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875082" y="2458665"/>
            <a:ext cx="1380406" cy="2763331"/>
            <a:chOff x="1875082" y="2458665"/>
            <a:chExt cx="1380406" cy="2763331"/>
          </a:xfrm>
        </p:grpSpPr>
        <p:sp>
          <p:nvSpPr>
            <p:cNvPr id="10" name="Rectangle 9"/>
            <p:cNvSpPr/>
            <p:nvPr/>
          </p:nvSpPr>
          <p:spPr>
            <a:xfrm rot="3221919">
              <a:off x="1869689" y="3836197"/>
              <a:ext cx="1948236" cy="823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 rot="3221919">
              <a:off x="1291043" y="3042704"/>
              <a:ext cx="1991439" cy="823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Oval 12"/>
          <p:cNvSpPr/>
          <p:nvPr/>
        </p:nvSpPr>
        <p:spPr>
          <a:xfrm>
            <a:off x="179512" y="332656"/>
            <a:ext cx="2808312" cy="22322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157889" y="399432"/>
            <a:ext cx="2808312" cy="22322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259929" y="4500579"/>
            <a:ext cx="2808312" cy="22322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588225" y="5766619"/>
            <a:ext cx="2555775" cy="1077218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Checks and Balances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736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0162-03A1-406D-8FD8-EE5A393CD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461353"/>
            <a:ext cx="8229600" cy="757847"/>
          </a:xfrm>
        </p:spPr>
        <p:txBody>
          <a:bodyPr>
            <a:normAutofit/>
          </a:bodyPr>
          <a:lstStyle/>
          <a:p>
            <a:r>
              <a:rPr lang="en-GB" sz="3600" dirty="0"/>
              <a:t>Knowledge 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F4C-FE8C-4446-AE66-A833DE6D7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055395"/>
            <a:ext cx="7543800" cy="580260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1200" dirty="0"/>
              <a:t>Any of above</a:t>
            </a:r>
          </a:p>
          <a:p>
            <a:pPr marL="514350" indent="-514350">
              <a:buAutoNum type="arabicParenR"/>
            </a:pPr>
            <a:r>
              <a:rPr lang="en-GB" sz="1200" dirty="0"/>
              <a:t>Roosevelt, McKinley and Taft</a:t>
            </a:r>
          </a:p>
          <a:p>
            <a:pPr marL="514350" indent="-514350">
              <a:buAutoNum type="arabicParenR"/>
            </a:pPr>
            <a:r>
              <a:rPr lang="en-GB" sz="1200" dirty="0"/>
              <a:t>He introduced reductions on import duties (the Underwood Tariff) and imposed a graduated tax on the richest 5%of Americans. Other measures supported farmers, trade union rights to strike and railroad workers, including an eight-hour working day for the latter.</a:t>
            </a:r>
          </a:p>
          <a:p>
            <a:pPr marL="514350" indent="-514350">
              <a:buAutoNum type="arabicParenR"/>
            </a:pPr>
            <a:r>
              <a:rPr lang="en-GB" sz="1200" dirty="0"/>
              <a:t>Work aiding civilian victims; in charge of food administration from 1917; praise for Voluntarism</a:t>
            </a:r>
          </a:p>
          <a:p>
            <a:pPr marL="514350" indent="-514350">
              <a:buAutoNum type="arabicParenR"/>
            </a:pPr>
            <a:r>
              <a:rPr lang="en-GB" sz="1200" dirty="0"/>
              <a:t>The League of Nations (on Senate Foreign Relations Committee from 1919) </a:t>
            </a:r>
          </a:p>
          <a:p>
            <a:pPr marL="514350" indent="-514350">
              <a:buAutoNum type="arabicParenR"/>
            </a:pPr>
            <a:r>
              <a:rPr lang="en-GB" sz="1200" dirty="0"/>
              <a:t>18</a:t>
            </a:r>
            <a:r>
              <a:rPr lang="en-GB" sz="1200" baseline="30000" dirty="0"/>
              <a:t>th</a:t>
            </a:r>
            <a:r>
              <a:rPr lang="en-GB" sz="1200" dirty="0"/>
              <a:t> Amendment, 1919</a:t>
            </a:r>
          </a:p>
          <a:p>
            <a:pPr marL="514350" indent="-514350">
              <a:buAutoNum type="arabicParenR"/>
            </a:pPr>
            <a:r>
              <a:rPr lang="en-GB" sz="1200" dirty="0"/>
              <a:t>Patriotism – brewing companies set up by Germans; save grain</a:t>
            </a:r>
          </a:p>
          <a:p>
            <a:pPr marL="514350" indent="-514350">
              <a:buAutoNum type="arabicParenR"/>
            </a:pPr>
            <a:r>
              <a:rPr lang="en-GB" sz="1200" dirty="0"/>
              <a:t>One fifth</a:t>
            </a:r>
          </a:p>
          <a:p>
            <a:pPr marL="514350" indent="-514350">
              <a:buAutoNum type="arabicParenR"/>
            </a:pPr>
            <a:r>
              <a:rPr lang="en-GB" sz="1200" dirty="0"/>
              <a:t>Extra powers for government to silence opponents to the war</a:t>
            </a:r>
          </a:p>
          <a:p>
            <a:pPr marL="514350" indent="-514350">
              <a:buAutoNum type="arabicParenR"/>
            </a:pPr>
            <a:r>
              <a:rPr lang="en-GB" sz="1200" dirty="0"/>
              <a:t>5 million</a:t>
            </a:r>
          </a:p>
          <a:p>
            <a:pPr marL="514350" indent="-514350">
              <a:buAutoNum type="arabicParenR"/>
            </a:pPr>
            <a:r>
              <a:rPr lang="en-GB" sz="1200" dirty="0"/>
              <a:t>Rhetoric of normalcy, photogenic and personable. </a:t>
            </a:r>
          </a:p>
          <a:p>
            <a:pPr marL="514350" indent="-514350">
              <a:buAutoNum type="arabicParenR"/>
            </a:pPr>
            <a:r>
              <a:rPr lang="en-GB" sz="1200" dirty="0"/>
              <a:t>$5000m in 1920 to $3373m in 1922.</a:t>
            </a:r>
          </a:p>
          <a:p>
            <a:pPr marL="514350" indent="-514350">
              <a:buAutoNum type="arabicParenR"/>
            </a:pPr>
            <a:r>
              <a:rPr lang="en-US" sz="1200" dirty="0"/>
              <a:t>Set tariffs on goods and imports to protect US business. </a:t>
            </a:r>
          </a:p>
          <a:p>
            <a:pPr marL="514350" indent="-514350">
              <a:buAutoNum type="arabicParenR"/>
            </a:pPr>
            <a:r>
              <a:rPr lang="en-US" sz="1200" dirty="0"/>
              <a:t>Treasury Secretary for all 3 Republican presidents (and second richest man in USA 1922).</a:t>
            </a:r>
            <a:endParaRPr lang="en-GB" sz="1200" dirty="0"/>
          </a:p>
          <a:p>
            <a:pPr marL="514350" indent="-514350">
              <a:buAutoNum type="arabicParenR"/>
            </a:pPr>
            <a:r>
              <a:rPr lang="en-GB" sz="1200" dirty="0"/>
              <a:t>Harding’s Secretary of the Interior had accepted bribes in exchange for leasing federal petrol reserves. </a:t>
            </a:r>
          </a:p>
          <a:p>
            <a:pPr marL="514350" indent="-514350">
              <a:buAutoNum type="arabicParenR"/>
            </a:pPr>
            <a:r>
              <a:rPr lang="en-GB" sz="1200" dirty="0"/>
              <a:t>1923</a:t>
            </a:r>
          </a:p>
          <a:p>
            <a:pPr marL="514350" indent="-514350">
              <a:buAutoNum type="arabicParenR"/>
            </a:pPr>
            <a:r>
              <a:rPr lang="en-GB" sz="1200" dirty="0"/>
              <a:t>Tax and national debt; marginal gains e.g. lead pencils. </a:t>
            </a:r>
          </a:p>
          <a:p>
            <a:pPr marL="514350" indent="-514350">
              <a:buAutoNum type="arabicParenR"/>
            </a:pPr>
            <a:r>
              <a:rPr lang="en-GB" sz="1200" dirty="0"/>
              <a:t>Less naturally outgoing but made concerted effort to relate e.g. 400 callers greeted at the White House daily. </a:t>
            </a:r>
          </a:p>
          <a:p>
            <a:pPr marL="514350" indent="-514350">
              <a:buAutoNum type="arabicParenR"/>
            </a:pPr>
            <a:r>
              <a:rPr lang="en-GB" sz="1200" dirty="0"/>
              <a:t>Not completely against federal intervention e.g. supported road building, tariffs, regulation of new industries such as radio and aviation, federal aid package for Mississippi floods 1928.</a:t>
            </a:r>
          </a:p>
          <a:p>
            <a:pPr marL="514350" indent="-514350">
              <a:buAutoNum type="arabicParenR"/>
            </a:pPr>
            <a:r>
              <a:rPr lang="en-GB" sz="1200" dirty="0"/>
              <a:t>What were the main reasons for the rise of Republicanism and the Republican ascendancy 1921-33? Ideals, individual success of three new candidates, unpopularity of government intervention, WWI, economic prosperity, isolationism, Red Scare, Prohibition, return to normalcy.</a:t>
            </a:r>
          </a:p>
          <a:p>
            <a:pPr marL="514350" indent="-514350">
              <a:buAutoNum type="arabicParenR"/>
            </a:pPr>
            <a:endParaRPr lang="en-GB" sz="1200" dirty="0"/>
          </a:p>
          <a:p>
            <a:pPr marL="514350" indent="-514350">
              <a:buAutoNum type="arabicParenR"/>
            </a:pPr>
            <a:endParaRPr lang="en-GB" sz="1200" dirty="0"/>
          </a:p>
          <a:p>
            <a:pPr marL="514350" indent="-514350">
              <a:buAutoNum type="arabicParenR"/>
            </a:pPr>
            <a:endParaRPr lang="en-GB" sz="1200" dirty="0"/>
          </a:p>
          <a:p>
            <a:pPr marL="514350" indent="-514350">
              <a:buAutoNum type="arabicParenR"/>
            </a:pPr>
            <a:endParaRPr lang="en-GB" sz="1200" dirty="0"/>
          </a:p>
          <a:p>
            <a:pPr marL="514350" indent="-514350">
              <a:buAutoNum type="arabicParenR"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2435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0AAB-ED41-492D-B739-B022EEB18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575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Homework prep for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BA320-F94F-43E4-8ACC-F3B20F46A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" y="1116069"/>
            <a:ext cx="7995722" cy="1657439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dirty="0">
                <a:solidFill>
                  <a:srgbClr val="C00000"/>
                </a:solidFill>
              </a:rPr>
              <a:t>What were the main reasons for Republican ascendancy in the years 1921-33?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1590AF-2035-41A9-A8C4-DBDDDFE9A9ED}"/>
              </a:ext>
            </a:extLst>
          </p:cNvPr>
          <p:cNvSpPr txBox="1"/>
          <p:nvPr/>
        </p:nvSpPr>
        <p:spPr>
          <a:xfrm>
            <a:off x="258657" y="2277141"/>
            <a:ext cx="165618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World War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C1FD52-DC00-4C11-A3A0-0494FFFA3D6B}"/>
              </a:ext>
            </a:extLst>
          </p:cNvPr>
          <p:cNvSpPr txBox="1"/>
          <p:nvPr/>
        </p:nvSpPr>
        <p:spPr>
          <a:xfrm>
            <a:off x="246147" y="2725286"/>
            <a:ext cx="165618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Woodrow Wilson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DD176-D7CD-4876-9BCC-9D29088AE7E1}"/>
              </a:ext>
            </a:extLst>
          </p:cNvPr>
          <p:cNvSpPr txBox="1"/>
          <p:nvPr/>
        </p:nvSpPr>
        <p:spPr>
          <a:xfrm>
            <a:off x="4278532" y="2373617"/>
            <a:ext cx="1608953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appeal of Republican ideals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9B3C7-C0F7-4BCD-B525-F33F7E84AB49}"/>
              </a:ext>
            </a:extLst>
          </p:cNvPr>
          <p:cNvSpPr txBox="1"/>
          <p:nvPr/>
        </p:nvSpPr>
        <p:spPr>
          <a:xfrm>
            <a:off x="2114408" y="2259069"/>
            <a:ext cx="170612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Isolationism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0EC51C-C96A-49CA-93C2-0DD13D58EB70}"/>
              </a:ext>
            </a:extLst>
          </p:cNvPr>
          <p:cNvSpPr txBox="1"/>
          <p:nvPr/>
        </p:nvSpPr>
        <p:spPr>
          <a:xfrm>
            <a:off x="5443681" y="3761327"/>
            <a:ext cx="163396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Economy and Prosperity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BCDB3-F589-469B-9F12-32AC2AFBA8CD}"/>
              </a:ext>
            </a:extLst>
          </p:cNvPr>
          <p:cNvSpPr txBox="1"/>
          <p:nvPr/>
        </p:nvSpPr>
        <p:spPr>
          <a:xfrm>
            <a:off x="6212442" y="2926715"/>
            <a:ext cx="14914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Red Scare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F798F-A28D-40E9-A762-9E4951A5ED81}"/>
              </a:ext>
            </a:extLst>
          </p:cNvPr>
          <p:cNvSpPr txBox="1"/>
          <p:nvPr/>
        </p:nvSpPr>
        <p:spPr>
          <a:xfrm>
            <a:off x="6212442" y="2482920"/>
            <a:ext cx="140440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Prohibition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9227A9-EA58-4CA1-9B1F-820C24A8163C}"/>
              </a:ext>
            </a:extLst>
          </p:cNvPr>
          <p:cNvSpPr/>
          <p:nvPr/>
        </p:nvSpPr>
        <p:spPr>
          <a:xfrm>
            <a:off x="181335" y="5033690"/>
            <a:ext cx="7644911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An essay question would be worded: </a:t>
            </a:r>
          </a:p>
          <a:p>
            <a:pPr algn="ctr"/>
            <a:r>
              <a:rPr lang="en-GB" sz="2400" dirty="0"/>
              <a:t>“The appeal of Republican ideas was the main reason for a Republican Presidency and majority in Congress in the years 1921 – 33”. </a:t>
            </a:r>
            <a:r>
              <a:rPr lang="en-GB" sz="2400" dirty="0">
                <a:solidFill>
                  <a:srgbClr val="C00000"/>
                </a:solidFill>
              </a:rPr>
              <a:t>How far do you agree with this statement?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0AC4C9-A76D-497B-9328-8DEE19CFBA1A}"/>
              </a:ext>
            </a:extLst>
          </p:cNvPr>
          <p:cNvSpPr txBox="1"/>
          <p:nvPr/>
        </p:nvSpPr>
        <p:spPr>
          <a:xfrm>
            <a:off x="2130931" y="2749212"/>
            <a:ext cx="1872208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rise of Republican candidates (HCH)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4B14D7-0E89-4AF7-B08C-BAEE3C534716}"/>
              </a:ext>
            </a:extLst>
          </p:cNvPr>
          <p:cNvSpPr txBox="1"/>
          <p:nvPr/>
        </p:nvSpPr>
        <p:spPr>
          <a:xfrm>
            <a:off x="324540" y="3809435"/>
            <a:ext cx="3612782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Government intervention became unpopular and created the desire for a return to ‘normalcy’</a:t>
            </a:r>
          </a:p>
        </p:txBody>
      </p:sp>
    </p:spTree>
    <p:extLst>
      <p:ext uri="{BB962C8B-B14F-4D97-AF65-F5344CB8AC3E}">
        <p14:creationId xmlns:p14="http://schemas.microsoft.com/office/powerpoint/2010/main" val="16665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04798" y="5798457"/>
            <a:ext cx="7014873" cy="907143"/>
          </a:xfrm>
          <a:prstGeom prst="rect">
            <a:avLst/>
          </a:prstGeom>
          <a:solidFill>
            <a:srgbClr val="FF4B4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3. To weigh up the degree to which the policy of isolationism was a myth during the 1920s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799" y="4572000"/>
            <a:ext cx="6986737" cy="1226457"/>
          </a:xfrm>
          <a:prstGeom prst="rect">
            <a:avLst/>
          </a:prstGeom>
          <a:solidFill>
            <a:srgbClr val="FF995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2. To support and explain why historians now argue that the USA pursued a policy if ‘international independence’.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4412" y="694347"/>
            <a:ext cx="6096000" cy="23536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/>
              <a:t>To what extent did Republican presidents pursue a policy of isolationism during the 1920s?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810000"/>
            <a:ext cx="6986737" cy="76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/>
              <a:t>1. To identify the key reasons for the rise of popular isolation after 1918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9000" y="3352800"/>
            <a:ext cx="1266824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LOs:</a:t>
            </a:r>
          </a:p>
        </p:txBody>
      </p:sp>
      <p:pic>
        <p:nvPicPr>
          <p:cNvPr id="10" name="Picture 3" descr="C:\Users\User\AppData\Local\Microsoft\Windows\Temporary Internet Files\Content.IE5\6SN8KSO3\MC9003835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62471" y="4111072"/>
            <a:ext cx="914400" cy="122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MR\Local Settings\Temporary Internet Files\Content.IE5\RF3KTYH8\MC9003835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64105">
            <a:off x="145330" y="525267"/>
            <a:ext cx="1041226" cy="14432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118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8A5B-1B94-4760-A2B9-F8187522D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GB" dirty="0"/>
              <a:t>Wilson’s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51C7-119F-4227-9CB2-4AEB2896F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553693"/>
            <a:ext cx="7239000" cy="270067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000" dirty="0"/>
              <a:t>Entry into the war was expensive: income, inheritance and corporation taxes were raised.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000" dirty="0"/>
              <a:t>Conscription was used to </a:t>
            </a:r>
            <a:r>
              <a:rPr lang="en-GB" sz="2000" b="1" dirty="0"/>
              <a:t>draft</a:t>
            </a:r>
            <a:r>
              <a:rPr lang="en-GB" sz="2000" dirty="0"/>
              <a:t> men into the armed forces.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000" dirty="0"/>
              <a:t>Government powers over various aspects of people’s lives increased: e.g. Espionage Act (June, 1917) = no criticism of government re: war.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000" dirty="0"/>
              <a:t>In 1917, war was still unpopular with much of Congress.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2000" dirty="0"/>
              <a:t>Wilson’s involvement in the Treaty of Versailles &amp; League of Nations seen as being too involved in Europe’s problems.</a:t>
            </a:r>
          </a:p>
          <a:p>
            <a:endParaRPr lang="en-GB" sz="2000" dirty="0"/>
          </a:p>
        </p:txBody>
      </p:sp>
      <p:pic>
        <p:nvPicPr>
          <p:cNvPr id="4" name="Picture 2" descr="Image result for wilson make world safe for democracy">
            <a:extLst>
              <a:ext uri="{FF2B5EF4-FFF2-40B4-BE49-F238E27FC236}">
                <a16:creationId xmlns:a16="http://schemas.microsoft.com/office/drawing/2014/main" id="{0A2E83EA-8009-4C4B-AF99-F25E90399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1406"/>
            <a:ext cx="5215410" cy="236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69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C5E6E89-9FC2-4190-94C1-33C8007F53CF}"/>
              </a:ext>
            </a:extLst>
          </p:cNvPr>
          <p:cNvSpPr txBox="1">
            <a:spLocks/>
          </p:cNvSpPr>
          <p:nvPr/>
        </p:nvSpPr>
        <p:spPr>
          <a:xfrm>
            <a:off x="152400" y="609600"/>
            <a:ext cx="7772400" cy="144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/>
              <a:t>Task one: </a:t>
            </a:r>
            <a:r>
              <a:rPr lang="en-GB" sz="2000" b="1" dirty="0"/>
              <a:t>What do these sources tell us about </a:t>
            </a:r>
            <a:r>
              <a:rPr lang="en-GB" sz="2000" b="1" u="sng" dirty="0"/>
              <a:t>popular isolationism </a:t>
            </a:r>
            <a:r>
              <a:rPr lang="en-GB" sz="2000" b="1" dirty="0"/>
              <a:t>in the USA during and after WWI?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dirty="0"/>
              <a:t>Answer the four questions in each box. </a:t>
            </a:r>
          </a:p>
        </p:txBody>
      </p:sp>
      <p:pic>
        <p:nvPicPr>
          <p:cNvPr id="7" name="Picture 6" descr="Related image">
            <a:extLst>
              <a:ext uri="{FF2B5EF4-FFF2-40B4-BE49-F238E27FC236}">
                <a16:creationId xmlns:a16="http://schemas.microsoft.com/office/drawing/2014/main" id="{7905434B-B0A8-4E96-B265-8B6A053297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3733800" cy="44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lated image">
            <a:extLst>
              <a:ext uri="{FF2B5EF4-FFF2-40B4-BE49-F238E27FC236}">
                <a16:creationId xmlns:a16="http://schemas.microsoft.com/office/drawing/2014/main" id="{3F6AE2F9-0F48-4424-AF1E-B36D091C7B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25" y="2286000"/>
            <a:ext cx="3604844" cy="43902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53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8BEE-6CB4-49B3-8A0B-ADB49AB7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7505698" cy="1143000"/>
          </a:xfrm>
        </p:spPr>
        <p:txBody>
          <a:bodyPr>
            <a:noAutofit/>
          </a:bodyPr>
          <a:lstStyle/>
          <a:p>
            <a:r>
              <a:rPr lang="en-GB" sz="3600" i="1" dirty="0"/>
              <a:t>Would ‘popular isolationism’ support the American Dream?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5422-2BE2-4370-8F71-EF5E24FE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69" y="1960248"/>
            <a:ext cx="282057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Popular isolationism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7E70DC-3242-48E3-AC8F-D8585B436F2C}"/>
              </a:ext>
            </a:extLst>
          </p:cNvPr>
          <p:cNvSpPr txBox="1">
            <a:spLocks/>
          </p:cNvSpPr>
          <p:nvPr/>
        </p:nvSpPr>
        <p:spPr>
          <a:xfrm>
            <a:off x="4609514" y="1960249"/>
            <a:ext cx="373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dirty="0"/>
              <a:t>Internationalism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82502-4755-490F-93B0-C6264E3D7592}"/>
              </a:ext>
            </a:extLst>
          </p:cNvPr>
          <p:cNvSpPr txBox="1"/>
          <p:nvPr/>
        </p:nvSpPr>
        <p:spPr>
          <a:xfrm>
            <a:off x="3158641" y="3096725"/>
            <a:ext cx="1949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Capitalism and faith in the free market economy </a:t>
            </a:r>
          </a:p>
          <a:p>
            <a:r>
              <a:rPr lang="en-GB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8F94DF-C024-4E35-B340-6B2514078320}"/>
              </a:ext>
            </a:extLst>
          </p:cNvPr>
          <p:cNvSpPr txBox="1"/>
          <p:nvPr/>
        </p:nvSpPr>
        <p:spPr>
          <a:xfrm>
            <a:off x="227130" y="3029302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Laissez-faire</a:t>
            </a:r>
          </a:p>
          <a:p>
            <a:endParaRPr lang="en-GB" dirty="0"/>
          </a:p>
          <a:p>
            <a:r>
              <a:rPr lang="en-GB" dirty="0"/>
              <a:t>Limited government protection of private enterprise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2D086A-DE3A-43DE-B0CD-3A54BD53362A}"/>
              </a:ext>
            </a:extLst>
          </p:cNvPr>
          <p:cNvSpPr txBox="1"/>
          <p:nvPr/>
        </p:nvSpPr>
        <p:spPr>
          <a:xfrm>
            <a:off x="5455636" y="3029302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Exporting democracy (world police)</a:t>
            </a:r>
          </a:p>
          <a:p>
            <a:endParaRPr lang="en-GB" dirty="0"/>
          </a:p>
          <a:p>
            <a:r>
              <a:rPr lang="en-GB" dirty="0"/>
              <a:t>Peace </a:t>
            </a:r>
          </a:p>
          <a:p>
            <a:r>
              <a:rPr lang="en-GB" dirty="0"/>
              <a:t> 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BC0207C0-E06D-4E4A-8FEA-E088E43CA0F7}"/>
              </a:ext>
            </a:extLst>
          </p:cNvPr>
          <p:cNvSpPr/>
          <p:nvPr/>
        </p:nvSpPr>
        <p:spPr>
          <a:xfrm>
            <a:off x="3207139" y="2101370"/>
            <a:ext cx="1604885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3AB6B8B-7D5F-4379-A5D1-A3C7CD89CBDB}"/>
              </a:ext>
            </a:extLst>
          </p:cNvPr>
          <p:cNvSpPr txBox="1">
            <a:spLocks/>
          </p:cNvSpPr>
          <p:nvPr/>
        </p:nvSpPr>
        <p:spPr>
          <a:xfrm>
            <a:off x="188153" y="4528341"/>
            <a:ext cx="7772400" cy="2098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u="sng" dirty="0"/>
              <a:t>Task two: </a:t>
            </a:r>
            <a:r>
              <a:rPr lang="en-GB" sz="1800" b="1" u="sng" dirty="0"/>
              <a:t>Why couldn’t the USA pursue a discernible policy of either isolationism or internationalism?</a:t>
            </a:r>
            <a:endParaRPr lang="en-GB" sz="1800" b="1" dirty="0"/>
          </a:p>
          <a:p>
            <a:pPr algn="l"/>
            <a:r>
              <a:rPr lang="en-GB" sz="1800" dirty="0"/>
              <a:t>Skip to page 83 and read source 5.9 (bottom right). </a:t>
            </a:r>
          </a:p>
          <a:p>
            <a:pPr algn="l"/>
            <a:endParaRPr lang="en-GB" sz="1800" dirty="0"/>
          </a:p>
          <a:p>
            <a:pPr marL="457200" indent="-457200" algn="l">
              <a:buAutoNum type="arabicParenR"/>
            </a:pPr>
            <a:r>
              <a:rPr lang="en-GB" sz="1800" dirty="0"/>
              <a:t>Why does </a:t>
            </a:r>
            <a:r>
              <a:rPr lang="en-GB" sz="1800" dirty="0" err="1"/>
              <a:t>Graebner</a:t>
            </a:r>
            <a:r>
              <a:rPr lang="en-GB" sz="1800" dirty="0"/>
              <a:t> argue that isolationism and internationalism were not compatible during the 1920s? </a:t>
            </a:r>
          </a:p>
          <a:p>
            <a:pPr marL="457200" indent="-457200" algn="l">
              <a:buAutoNum type="arabicParenR"/>
            </a:pPr>
            <a:r>
              <a:rPr lang="en-GB" sz="1800" dirty="0"/>
              <a:t>Why would both isolationists and internationalists be content with America’s foreign policies of the 1920s? What was the common interest?</a:t>
            </a:r>
          </a:p>
        </p:txBody>
      </p:sp>
    </p:spTree>
    <p:extLst>
      <p:ext uri="{BB962C8B-B14F-4D97-AF65-F5344CB8AC3E}">
        <p14:creationId xmlns:p14="http://schemas.microsoft.com/office/powerpoint/2010/main" val="4000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1516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Knowledge Test </vt:lpstr>
      <vt:lpstr>PowerPoint Presentation</vt:lpstr>
      <vt:lpstr>Knowledge Test </vt:lpstr>
      <vt:lpstr>Homework prep for today:</vt:lpstr>
      <vt:lpstr>PowerPoint Presentation</vt:lpstr>
      <vt:lpstr>Wilson’s foreign policy</vt:lpstr>
      <vt:lpstr>PowerPoint Presentation</vt:lpstr>
      <vt:lpstr>Would ‘popular isolationism’ support the American Dream? </vt:lpstr>
      <vt:lpstr>PowerPoint Presentation</vt:lpstr>
      <vt:lpstr>PowerPoint Presentation</vt:lpstr>
      <vt:lpstr>PowerPoint Presentation</vt:lpstr>
      <vt:lpstr>Homework (written answers): Has History been too hard on Hoover?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</dc:title>
  <dc:creator>User</dc:creator>
  <cp:lastModifiedBy>Michael Ingram</cp:lastModifiedBy>
  <cp:revision>74</cp:revision>
  <cp:lastPrinted>2018-10-02T06:49:57Z</cp:lastPrinted>
  <dcterms:created xsi:type="dcterms:W3CDTF">2006-08-16T00:00:00Z</dcterms:created>
  <dcterms:modified xsi:type="dcterms:W3CDTF">2018-10-02T06:49:58Z</dcterms:modified>
</cp:coreProperties>
</file>