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2" r:id="rId2"/>
    <p:sldId id="330" r:id="rId3"/>
    <p:sldId id="256" r:id="rId4"/>
    <p:sldId id="323" r:id="rId5"/>
    <p:sldId id="324" r:id="rId6"/>
    <p:sldId id="337" r:id="rId7"/>
    <p:sldId id="257" r:id="rId8"/>
    <p:sldId id="341" r:id="rId9"/>
    <p:sldId id="331" r:id="rId10"/>
    <p:sldId id="338" r:id="rId11"/>
    <p:sldId id="333" r:id="rId12"/>
    <p:sldId id="334" r:id="rId13"/>
    <p:sldId id="320" r:id="rId14"/>
    <p:sldId id="332" r:id="rId15"/>
    <p:sldId id="339" r:id="rId16"/>
    <p:sldId id="326" r:id="rId17"/>
    <p:sldId id="335" r:id="rId18"/>
    <p:sldId id="340" r:id="rId19"/>
    <p:sldId id="32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6161"/>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910AA-CA45-438C-BCE3-802B81E93C1A}" type="datetimeFigureOut">
              <a:rPr lang="en-GB" smtClean="0"/>
              <a:pPr/>
              <a:t>11/06/2019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7A0A1-55E5-4DB8-A6ED-430F3BF24496}" type="slidenum">
              <a:rPr lang="en-GB" smtClean="0"/>
              <a:pPr/>
              <a:t>‹#›</a:t>
            </a:fld>
            <a:endParaRPr lang="en-GB"/>
          </a:p>
        </p:txBody>
      </p:sp>
    </p:spTree>
    <p:extLst>
      <p:ext uri="{BB962C8B-B14F-4D97-AF65-F5344CB8AC3E}">
        <p14:creationId xmlns:p14="http://schemas.microsoft.com/office/powerpoint/2010/main" val="226467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12</a:t>
            </a:fld>
            <a:endParaRPr lang="en-GB"/>
          </a:p>
        </p:txBody>
      </p:sp>
    </p:spTree>
    <p:extLst>
      <p:ext uri="{BB962C8B-B14F-4D97-AF65-F5344CB8AC3E}">
        <p14:creationId xmlns:p14="http://schemas.microsoft.com/office/powerpoint/2010/main" val="395295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Content Placeholder 2"/>
          <p:cNvSpPr txBox="1">
            <a:spLocks/>
          </p:cNvSpPr>
          <p:nvPr userDrawn="1"/>
        </p:nvSpPr>
        <p:spPr>
          <a:xfrm>
            <a:off x="8059881" y="457200"/>
            <a:ext cx="1084119" cy="1506538"/>
          </a:xfrm>
          <a:prstGeom prst="rect">
            <a:avLst/>
          </a:prstGeom>
          <a:solidFill>
            <a:schemeClr val="accent3">
              <a:lumMod val="40000"/>
              <a:lumOff val="60000"/>
              <a:alpha val="44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00" dirty="0"/>
              <a:t>1. To recall Reagan’s </a:t>
            </a:r>
            <a:r>
              <a:rPr lang="en-GB" sz="1100" dirty="0">
                <a:latin typeface="Calibri" panose="020F0502020204030204" pitchFamily="34" charset="0"/>
                <a:ea typeface="Times New Roman" panose="02020603050405020304" pitchFamily="18" charset="0"/>
                <a:cs typeface="Arial" panose="020B0604020202020204" pitchFamily="34" charset="0"/>
              </a:rPr>
              <a:t>conservative social values and the influence of the Religious Right in the 1980s. </a:t>
            </a:r>
            <a:endParaRPr lang="en-GB" sz="1100" dirty="0">
              <a:latin typeface="Verdana" panose="020B0604030504040204" pitchFamily="34" charset="0"/>
              <a:ea typeface="Times New Roman" panose="02020603050405020304" pitchFamily="18" charset="0"/>
              <a:cs typeface="Arial" panose="020B0604020202020204" pitchFamily="34" charset="0"/>
            </a:endParaRPr>
          </a:p>
        </p:txBody>
      </p:sp>
      <p:sp>
        <p:nvSpPr>
          <p:cNvPr id="8" name="Content Placeholder 2"/>
          <p:cNvSpPr txBox="1">
            <a:spLocks/>
          </p:cNvSpPr>
          <p:nvPr userDrawn="1"/>
        </p:nvSpPr>
        <p:spPr>
          <a:xfrm>
            <a:off x="8059878" y="1963738"/>
            <a:ext cx="1084119" cy="1093788"/>
          </a:xfrm>
          <a:prstGeom prst="rect">
            <a:avLst/>
          </a:prstGeom>
          <a:solidFill>
            <a:schemeClr val="accent6">
              <a:lumMod val="40000"/>
              <a:lumOff val="60000"/>
              <a:alpha val="25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00" dirty="0"/>
              <a:t>2. To explain how Reagan’s policies exacerbated social inequality </a:t>
            </a:r>
          </a:p>
        </p:txBody>
      </p:sp>
      <p:sp>
        <p:nvSpPr>
          <p:cNvPr id="9" name="Title 1"/>
          <p:cNvSpPr txBox="1">
            <a:spLocks/>
          </p:cNvSpPr>
          <p:nvPr userDrawn="1"/>
        </p:nvSpPr>
        <p:spPr>
          <a:xfrm>
            <a:off x="6927" y="-1"/>
            <a:ext cx="8052953" cy="457201"/>
          </a:xfrm>
          <a:prstGeom prst="rect">
            <a:avLst/>
          </a:prstGeom>
          <a:solidFill>
            <a:schemeClr val="tx2">
              <a:lumMod val="20000"/>
              <a:lumOff val="80000"/>
              <a:alpha val="71000"/>
            </a:schemeClr>
          </a:solidFill>
          <a:ln>
            <a:solidFill>
              <a:schemeClr val="tx1"/>
            </a:solidFill>
          </a:ln>
          <a:effectLst>
            <a:outerShdw blurRad="50800" dist="38100" dir="2700000" algn="tl" rotWithShape="0">
              <a:prstClr val="black">
                <a:alpha val="40000"/>
              </a:prstClr>
            </a:outerShdw>
          </a:effectLst>
        </p:spPr>
        <p:txBody>
          <a:bodyPr>
            <a:normAutofit fontScale="75000" lnSpcReduction="20000"/>
          </a:bodyPr>
          <a:lstStyle/>
          <a:p>
            <a:pPr algn="ctr"/>
            <a:r>
              <a:rPr lang="en-GB" sz="2800" u="sng" dirty="0"/>
              <a:t>5.1 What was the nature and extent of social change under Reagan?</a:t>
            </a:r>
          </a:p>
        </p:txBody>
      </p:sp>
      <p:sp>
        <p:nvSpPr>
          <p:cNvPr id="10" name="Content Placeholder 2"/>
          <p:cNvSpPr txBox="1">
            <a:spLocks/>
          </p:cNvSpPr>
          <p:nvPr userDrawn="1"/>
        </p:nvSpPr>
        <p:spPr>
          <a:xfrm>
            <a:off x="8059881" y="0"/>
            <a:ext cx="1097975" cy="457200"/>
          </a:xfrm>
          <a:prstGeom prst="rect">
            <a:avLst/>
          </a:prstGeom>
          <a:solidFill>
            <a:schemeClr val="bg1">
              <a:alpha val="42000"/>
            </a:schemeClr>
          </a:solidFill>
          <a:ln>
            <a:solidFill>
              <a:schemeClr val="tx1"/>
            </a:solidFill>
          </a:ln>
          <a:effectLst>
            <a:outerShdw blurRad="50800" dist="38100" dir="2700000" algn="tl" rotWithShape="0">
              <a:prstClr val="black">
                <a:alpha val="40000"/>
              </a:prstClr>
            </a:outerShdw>
          </a:effectLst>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a:ln>
                  <a:noFill/>
                </a:ln>
                <a:solidFill>
                  <a:schemeClr val="tx1"/>
                </a:solidFill>
                <a:effectLst/>
                <a:uLnTx/>
                <a:uFillTx/>
                <a:latin typeface="+mn-lt"/>
                <a:ea typeface="+mn-ea"/>
                <a:cs typeface="+mn-cs"/>
              </a:rPr>
              <a:t>LOs</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p:txBody>
      </p:sp>
      <p:sp>
        <p:nvSpPr>
          <p:cNvPr id="11" name="Content Placeholder 2"/>
          <p:cNvSpPr txBox="1">
            <a:spLocks/>
          </p:cNvSpPr>
          <p:nvPr userDrawn="1"/>
        </p:nvSpPr>
        <p:spPr>
          <a:xfrm>
            <a:off x="8059877" y="3057527"/>
            <a:ext cx="1084119" cy="1590673"/>
          </a:xfrm>
          <a:prstGeom prst="rect">
            <a:avLst/>
          </a:prstGeom>
          <a:solidFill>
            <a:schemeClr val="accent2">
              <a:lumMod val="60000"/>
              <a:lumOff val="40000"/>
              <a:alpha val="33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00" dirty="0"/>
              <a:t>3. To evaluate the extend to which Reagan’s policies </a:t>
            </a:r>
            <a:r>
              <a:rPr lang="en-GB" sz="1100" dirty="0">
                <a:latin typeface="Calibri" panose="020F0502020204030204" pitchFamily="34" charset="0"/>
                <a:ea typeface="Times New Roman" panose="02020603050405020304" pitchFamily="18" charset="0"/>
                <a:cs typeface="Arial" panose="020B0604020202020204" pitchFamily="34" charset="0"/>
              </a:rPr>
              <a:t>limited the advancement of women and minority groups. </a:t>
            </a:r>
            <a:endParaRPr lang="en-GB" sz="1100" dirty="0"/>
          </a:p>
        </p:txBody>
      </p:sp>
      <p:pic>
        <p:nvPicPr>
          <p:cNvPr id="12" name="Picture 3" descr="C:\Users\User\AppData\Local\Microsoft\Windows\Temporary Internet Files\Content.IE5\6SN8KSO3\MC900383586[1].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flipH="1">
            <a:off x="8659091" y="41355"/>
            <a:ext cx="509737" cy="683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MR\Local Settings\Temporary Internet Files\Content.IE5\RF3KTYH8\MC900383576[1].wmf"/>
          <p:cNvPicPr>
            <a:picLocks noChangeAspect="1" noChangeArrowheads="1"/>
          </p:cNvPicPr>
          <p:nvPr userDrawn="1"/>
        </p:nvPicPr>
        <p:blipFill>
          <a:blip r:embed="rId14" cstate="print"/>
          <a:srcRect/>
          <a:stretch>
            <a:fillRect/>
          </a:stretch>
        </p:blipFill>
        <p:spPr bwMode="auto">
          <a:xfrm rot="1864105">
            <a:off x="94778" y="52574"/>
            <a:ext cx="331458" cy="459447"/>
          </a:xfrm>
          <a:prstGeom prst="rect">
            <a:avLst/>
          </a:prstGeom>
          <a:noFill/>
        </p:spPr>
      </p:pic>
      <p:sp>
        <p:nvSpPr>
          <p:cNvPr id="14" name="Content Placeholder 2"/>
          <p:cNvSpPr txBox="1">
            <a:spLocks/>
          </p:cNvSpPr>
          <p:nvPr userDrawn="1"/>
        </p:nvSpPr>
        <p:spPr>
          <a:xfrm>
            <a:off x="8059877" y="4648200"/>
            <a:ext cx="1097979" cy="2209800"/>
          </a:xfrm>
          <a:prstGeom prst="rect">
            <a:avLst/>
          </a:prstGeom>
          <a:solidFill>
            <a:schemeClr val="accent4">
              <a:lumMod val="60000"/>
              <a:lumOff val="40000"/>
              <a:alpha val="31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u="sng" dirty="0"/>
              <a:t>Keywords</a:t>
            </a:r>
          </a:p>
          <a:p>
            <a:pPr marL="0" indent="0">
              <a:buFont typeface="Arial" pitchFamily="34" charset="0"/>
              <a:buNone/>
            </a:pPr>
            <a:r>
              <a:rPr lang="en-GB" sz="1600" b="1" u="none" dirty="0"/>
              <a:t>New Right</a:t>
            </a:r>
          </a:p>
          <a:p>
            <a:pPr marL="0" indent="0">
              <a:buFont typeface="Arial" pitchFamily="34" charset="0"/>
              <a:buNone/>
            </a:pPr>
            <a:r>
              <a:rPr lang="en-GB" sz="1600" b="1" u="none" dirty="0"/>
              <a:t>AIDS</a:t>
            </a:r>
          </a:p>
          <a:p>
            <a:pPr marL="0" indent="0">
              <a:buFont typeface="Arial" pitchFamily="34" charset="0"/>
              <a:buNone/>
            </a:pPr>
            <a:r>
              <a:rPr lang="en-GB" sz="1600" b="1" u="none" dirty="0"/>
              <a:t>Welfare</a:t>
            </a:r>
          </a:p>
          <a:p>
            <a:pPr marL="0" indent="0">
              <a:buFont typeface="Arial" pitchFamily="34" charset="0"/>
              <a:buNone/>
            </a:pPr>
            <a:r>
              <a:rPr lang="en-GB" sz="1600" b="1" u="none" dirty="0"/>
              <a:t>Workfare</a:t>
            </a:r>
          </a:p>
          <a:p>
            <a:pPr marL="0" indent="0">
              <a:buFont typeface="Arial" pitchFamily="34" charset="0"/>
              <a:buNone/>
            </a:pPr>
            <a:r>
              <a:rPr lang="en-GB" sz="1600" b="1" u="none" dirty="0"/>
              <a:t>OBRA</a:t>
            </a:r>
          </a:p>
          <a:p>
            <a:pPr marL="0" indent="0">
              <a:buFont typeface="Arial" pitchFamily="34" charset="0"/>
              <a:buNone/>
            </a:pPr>
            <a:r>
              <a:rPr lang="en-GB" sz="1600" b="1" u="none" dirty="0"/>
              <a:t>FEMA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wsbusters.org/blogs/culture/lindsay-kornick/2018/01/07/family-guy-nancy-reagan-turned-blind-eye-aids-crisi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pDIueebd12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pDIueebd12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B7B474-6FF2-4B15-A1DC-CDB658B8E5D3}"/>
              </a:ext>
            </a:extLst>
          </p:cNvPr>
          <p:cNvSpPr txBox="1"/>
          <p:nvPr/>
        </p:nvSpPr>
        <p:spPr>
          <a:xfrm>
            <a:off x="237385" y="1785219"/>
            <a:ext cx="7597118" cy="353943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Do Now: Key terms</a:t>
            </a:r>
          </a:p>
          <a:p>
            <a:endParaRPr lang="en-GB" sz="2800" b="1" dirty="0"/>
          </a:p>
          <a:p>
            <a:r>
              <a:rPr lang="en-GB" sz="2800" b="1" dirty="0"/>
              <a:t>Match the key terms about social policies to their descriptions. </a:t>
            </a:r>
          </a:p>
          <a:p>
            <a:endParaRPr lang="en-GB" sz="2800" b="1" dirty="0"/>
          </a:p>
          <a:p>
            <a:r>
              <a:rPr lang="en-GB" sz="2800" b="1" dirty="0"/>
              <a:t>Some you should know from previous work and some may be from general knowledge – use a process of elimination for any you are unsure of.  </a:t>
            </a:r>
            <a:endParaRPr lang="en-GB" sz="2400" b="1" dirty="0"/>
          </a:p>
        </p:txBody>
      </p:sp>
      <p:pic>
        <p:nvPicPr>
          <p:cNvPr id="13" name="Picture 12">
            <a:extLst>
              <a:ext uri="{FF2B5EF4-FFF2-40B4-BE49-F238E27FC236}">
                <a16:creationId xmlns:a16="http://schemas.microsoft.com/office/drawing/2014/main" id="{C1B82A4A-8600-4F9E-8D1F-2FAF0E7EE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85" y="590742"/>
            <a:ext cx="683380" cy="683380"/>
          </a:xfrm>
          <a:prstGeom prst="rect">
            <a:avLst/>
          </a:prstGeom>
        </p:spPr>
      </p:pic>
      <p:sp>
        <p:nvSpPr>
          <p:cNvPr id="16" name="TextBox 15">
            <a:extLst>
              <a:ext uri="{FF2B5EF4-FFF2-40B4-BE49-F238E27FC236}">
                <a16:creationId xmlns:a16="http://schemas.microsoft.com/office/drawing/2014/main" id="{20B7B474-6FF2-4B15-A1DC-CDB658B8E5D3}"/>
              </a:ext>
            </a:extLst>
          </p:cNvPr>
          <p:cNvSpPr txBox="1"/>
          <p:nvPr/>
        </p:nvSpPr>
        <p:spPr>
          <a:xfrm>
            <a:off x="237385" y="5549555"/>
            <a:ext cx="7597118" cy="954107"/>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Challenge: </a:t>
            </a:r>
            <a:r>
              <a:rPr lang="en-GB" sz="2800" dirty="0"/>
              <a:t>Overall, how successful were Reagan’s economic policies in achieving their aims?</a:t>
            </a:r>
            <a:r>
              <a:rPr lang="en-GB" sz="2800" b="1" dirty="0"/>
              <a:t> </a:t>
            </a:r>
          </a:p>
        </p:txBody>
      </p:sp>
      <p:sp>
        <p:nvSpPr>
          <p:cNvPr id="7" name="Date Placeholder 3">
            <a:extLst>
              <a:ext uri="{FF2B5EF4-FFF2-40B4-BE49-F238E27FC236}">
                <a16:creationId xmlns:a16="http://schemas.microsoft.com/office/drawing/2014/main" id="{29972118-2B08-49FB-B78D-B9D2B94D7D2E}"/>
              </a:ext>
            </a:extLst>
          </p:cNvPr>
          <p:cNvSpPr>
            <a:spLocks noGrp="1"/>
          </p:cNvSpPr>
          <p:nvPr>
            <p:ph type="dt" sz="half" idx="10"/>
          </p:nvPr>
        </p:nvSpPr>
        <p:spPr>
          <a:xfrm>
            <a:off x="5602991" y="634827"/>
            <a:ext cx="2042838" cy="683379"/>
          </a:xfrm>
          <a:solidFill>
            <a:schemeClr val="bg1">
              <a:lumMod val="95000"/>
            </a:schemeClr>
          </a:solidFill>
        </p:spPr>
        <p:txBody>
          <a:bodyPr/>
          <a:lstStyle/>
          <a:p>
            <a:pPr algn="ctr"/>
            <a:fld id="{98B03907-9B36-45BC-884E-65B2099BCCE3}" type="datetime2">
              <a:rPr lang="en-GB" sz="2000" u="sng">
                <a:solidFill>
                  <a:schemeClr val="tx1"/>
                </a:solidFill>
              </a:rPr>
              <a:pPr algn="ctr"/>
              <a:t>Tuesday, 11 June 2019</a:t>
            </a:fld>
            <a:endParaRPr lang="en-GB" sz="1100" u="sng" dirty="0">
              <a:solidFill>
                <a:schemeClr val="tx1"/>
              </a:solidFill>
            </a:endParaRPr>
          </a:p>
        </p:txBody>
      </p:sp>
      <p:sp>
        <p:nvSpPr>
          <p:cNvPr id="8" name="TextBox 7">
            <a:extLst>
              <a:ext uri="{FF2B5EF4-FFF2-40B4-BE49-F238E27FC236}">
                <a16:creationId xmlns:a16="http://schemas.microsoft.com/office/drawing/2014/main" id="{C9EFDEA6-2F11-4CBD-A37B-4AC5DF554AEF}"/>
              </a:ext>
            </a:extLst>
          </p:cNvPr>
          <p:cNvSpPr txBox="1"/>
          <p:nvPr/>
        </p:nvSpPr>
        <p:spPr>
          <a:xfrm>
            <a:off x="1982314" y="831391"/>
            <a:ext cx="2794481" cy="461665"/>
          </a:xfrm>
          <a:prstGeom prst="rect">
            <a:avLst/>
          </a:prstGeom>
          <a:noFill/>
        </p:spPr>
        <p:txBody>
          <a:bodyPr wrap="square" rtlCol="0">
            <a:spAutoFit/>
          </a:bodyPr>
          <a:lstStyle/>
          <a:p>
            <a:pPr algn="r"/>
            <a:r>
              <a:rPr lang="en-US" sz="2400" dirty="0">
                <a:solidFill>
                  <a:srgbClr val="008000"/>
                </a:solidFill>
                <a:cs typeface="Arial"/>
              </a:rPr>
              <a:t>Correct in green pen.</a:t>
            </a:r>
          </a:p>
        </p:txBody>
      </p:sp>
      <p:pic>
        <p:nvPicPr>
          <p:cNvPr id="9" name="Picture 8" descr="Hopstarter-Soft-Scraps-Pen-Green.ico">
            <a:extLst>
              <a:ext uri="{FF2B5EF4-FFF2-40B4-BE49-F238E27FC236}">
                <a16:creationId xmlns:a16="http://schemas.microsoft.com/office/drawing/2014/main" id="{5F7FDB75-4DD9-466C-B30F-0B7480603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39" y="111003"/>
            <a:ext cx="1129648" cy="1129648"/>
          </a:xfrm>
          <a:prstGeom prst="rect">
            <a:avLst/>
          </a:prstGeom>
        </p:spPr>
      </p:pic>
    </p:spTree>
    <p:extLst>
      <p:ext uri="{BB962C8B-B14F-4D97-AF65-F5344CB8AC3E}">
        <p14:creationId xmlns:p14="http://schemas.microsoft.com/office/powerpoint/2010/main" val="4622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8229600" cy="1143000"/>
          </a:xfrm>
        </p:spPr>
        <p:txBody>
          <a:bodyPr/>
          <a:lstStyle/>
          <a:p>
            <a:r>
              <a:rPr lang="en-GB" u="sng" dirty="0"/>
              <a:t>Ronald Reagan’s family values?</a:t>
            </a:r>
          </a:p>
        </p:txBody>
      </p:sp>
      <p:sp>
        <p:nvSpPr>
          <p:cNvPr id="6" name="Content Placeholder 5"/>
          <p:cNvSpPr>
            <a:spLocks noGrp="1"/>
          </p:cNvSpPr>
          <p:nvPr>
            <p:ph idx="1"/>
          </p:nvPr>
        </p:nvSpPr>
        <p:spPr>
          <a:xfrm>
            <a:off x="685800" y="4823618"/>
            <a:ext cx="6781800" cy="3306763"/>
          </a:xfrm>
        </p:spPr>
        <p:txBody>
          <a:bodyPr>
            <a:normAutofit/>
          </a:bodyPr>
          <a:lstStyle/>
          <a:p>
            <a:r>
              <a:rPr lang="en-GB" altLang="en-US" sz="2400" dirty="0"/>
              <a:t>The first president to be divorced and remarried</a:t>
            </a:r>
          </a:p>
          <a:p>
            <a:r>
              <a:rPr lang="en-GB" altLang="en-US" sz="2400" dirty="0"/>
              <a:t>Piper Laurie claimed she’d lost her virginity to a much older Reagan </a:t>
            </a:r>
          </a:p>
          <a:p>
            <a:r>
              <a:rPr lang="en-GB" altLang="en-US" sz="2400" dirty="0"/>
              <a:t>Nancy’s prescription medication addiction </a:t>
            </a:r>
          </a:p>
          <a:p>
            <a:endParaRPr lang="en-GB" sz="4000" dirty="0"/>
          </a:p>
        </p:txBody>
      </p:sp>
      <p:pic>
        <p:nvPicPr>
          <p:cNvPr id="4098" name="Picture 2" descr="https://bokbluster.com/wp-content/uploads/2016/03/160308nancy.jpg">
            <a:extLst>
              <a:ext uri="{FF2B5EF4-FFF2-40B4-BE49-F238E27FC236}">
                <a16:creationId xmlns:a16="http://schemas.microsoft.com/office/drawing/2014/main" id="{879CABF4-3E23-46CB-BDEE-15DBDF45D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506415"/>
            <a:ext cx="4171950" cy="315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26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45583-81DD-47D8-92E2-255233A6B047}"/>
              </a:ext>
            </a:extLst>
          </p:cNvPr>
          <p:cNvSpPr>
            <a:spLocks noGrp="1"/>
          </p:cNvSpPr>
          <p:nvPr>
            <p:ph idx="1"/>
          </p:nvPr>
        </p:nvSpPr>
        <p:spPr>
          <a:xfrm>
            <a:off x="304800" y="5943600"/>
            <a:ext cx="7391400" cy="1630363"/>
          </a:xfrm>
        </p:spPr>
        <p:txBody>
          <a:bodyPr>
            <a:normAutofit/>
          </a:bodyPr>
          <a:lstStyle/>
          <a:p>
            <a:pPr marL="0" indent="0">
              <a:buNone/>
            </a:pPr>
            <a:r>
              <a:rPr lang="en-GB" sz="1600" dirty="0">
                <a:hlinkClick r:id="rId2"/>
              </a:rPr>
              <a:t>https://www.newsbusters.org/blogs/culture/lindsay-kornick/2018/01/07/family-guy-nancy-reagan-turned-blind-eye-aids-crisis</a:t>
            </a:r>
            <a:endParaRPr lang="en-GB" sz="1600" dirty="0"/>
          </a:p>
          <a:p>
            <a:endParaRPr lang="en-GB" dirty="0"/>
          </a:p>
        </p:txBody>
      </p:sp>
      <p:sp>
        <p:nvSpPr>
          <p:cNvPr id="5" name="Title 4">
            <a:extLst>
              <a:ext uri="{FF2B5EF4-FFF2-40B4-BE49-F238E27FC236}">
                <a16:creationId xmlns:a16="http://schemas.microsoft.com/office/drawing/2014/main" id="{401E5471-5235-4BFD-B8CE-73AAAE5F551A}"/>
              </a:ext>
            </a:extLst>
          </p:cNvPr>
          <p:cNvSpPr>
            <a:spLocks noGrp="1"/>
          </p:cNvSpPr>
          <p:nvPr>
            <p:ph type="title"/>
          </p:nvPr>
        </p:nvSpPr>
        <p:spPr>
          <a:xfrm>
            <a:off x="-114300" y="736600"/>
            <a:ext cx="8229600" cy="1143000"/>
          </a:xfrm>
        </p:spPr>
        <p:txBody>
          <a:bodyPr>
            <a:noAutofit/>
          </a:bodyPr>
          <a:lstStyle/>
          <a:p>
            <a:r>
              <a:rPr lang="en-GB" sz="2800" dirty="0"/>
              <a:t>What is the popular perception of Reagan’s social policies?</a:t>
            </a:r>
            <a:br>
              <a:rPr lang="en-GB" sz="2800" dirty="0"/>
            </a:br>
            <a:endParaRPr lang="en-GB" sz="2800" dirty="0"/>
          </a:p>
        </p:txBody>
      </p:sp>
      <p:pic>
        <p:nvPicPr>
          <p:cNvPr id="6" name="Picture 5">
            <a:extLst>
              <a:ext uri="{FF2B5EF4-FFF2-40B4-BE49-F238E27FC236}">
                <a16:creationId xmlns:a16="http://schemas.microsoft.com/office/drawing/2014/main" id="{5562B79C-7C09-4208-8D5A-C682BEEE1261}"/>
              </a:ext>
            </a:extLst>
          </p:cNvPr>
          <p:cNvPicPr>
            <a:picLocks noChangeAspect="1"/>
          </p:cNvPicPr>
          <p:nvPr/>
        </p:nvPicPr>
        <p:blipFill rotWithShape="1">
          <a:blip r:embed="rId3"/>
          <a:srcRect l="15695" t="35772" r="45139" b="25691"/>
          <a:stretch/>
        </p:blipFill>
        <p:spPr>
          <a:xfrm>
            <a:off x="457200" y="1879600"/>
            <a:ext cx="6749558" cy="3733800"/>
          </a:xfrm>
          <a:prstGeom prst="rect">
            <a:avLst/>
          </a:prstGeom>
        </p:spPr>
      </p:pic>
    </p:spTree>
    <p:extLst>
      <p:ext uri="{BB962C8B-B14F-4D97-AF65-F5344CB8AC3E}">
        <p14:creationId xmlns:p14="http://schemas.microsoft.com/office/powerpoint/2010/main" val="288390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E5471-5235-4BFD-B8CE-73AAAE5F551A}"/>
              </a:ext>
            </a:extLst>
          </p:cNvPr>
          <p:cNvSpPr>
            <a:spLocks noGrp="1"/>
          </p:cNvSpPr>
          <p:nvPr>
            <p:ph type="title"/>
          </p:nvPr>
        </p:nvSpPr>
        <p:spPr>
          <a:xfrm>
            <a:off x="381000" y="317500"/>
            <a:ext cx="7391400" cy="1143000"/>
          </a:xfrm>
        </p:spPr>
        <p:txBody>
          <a:bodyPr>
            <a:noAutofit/>
          </a:bodyPr>
          <a:lstStyle/>
          <a:p>
            <a:r>
              <a:rPr lang="en-GB" sz="2800" dirty="0"/>
              <a:t/>
            </a:r>
            <a:br>
              <a:rPr lang="en-GB" sz="2800" dirty="0"/>
            </a:br>
            <a:r>
              <a:rPr lang="en-GB" sz="2800" dirty="0"/>
              <a:t>Do you think that this popular perception is entirely accurate?</a:t>
            </a:r>
          </a:p>
        </p:txBody>
      </p:sp>
      <p:pic>
        <p:nvPicPr>
          <p:cNvPr id="6" name="Picture 5">
            <a:extLst>
              <a:ext uri="{FF2B5EF4-FFF2-40B4-BE49-F238E27FC236}">
                <a16:creationId xmlns:a16="http://schemas.microsoft.com/office/drawing/2014/main" id="{5562B79C-7C09-4208-8D5A-C682BEEE1261}"/>
              </a:ext>
            </a:extLst>
          </p:cNvPr>
          <p:cNvPicPr>
            <a:picLocks noChangeAspect="1"/>
          </p:cNvPicPr>
          <p:nvPr/>
        </p:nvPicPr>
        <p:blipFill rotWithShape="1">
          <a:blip r:embed="rId3"/>
          <a:srcRect l="15695" t="35772" r="45139" b="25691"/>
          <a:stretch/>
        </p:blipFill>
        <p:spPr>
          <a:xfrm>
            <a:off x="2410116" y="1737519"/>
            <a:ext cx="3333167" cy="1843881"/>
          </a:xfrm>
          <a:prstGeom prst="rect">
            <a:avLst/>
          </a:prstGeom>
        </p:spPr>
      </p:pic>
      <p:sp>
        <p:nvSpPr>
          <p:cNvPr id="4" name="Content Placeholder 3">
            <a:extLst>
              <a:ext uri="{FF2B5EF4-FFF2-40B4-BE49-F238E27FC236}">
                <a16:creationId xmlns:a16="http://schemas.microsoft.com/office/drawing/2014/main" id="{73459744-EBA1-4740-BB16-5D5BA6513754}"/>
              </a:ext>
            </a:extLst>
          </p:cNvPr>
          <p:cNvSpPr>
            <a:spLocks noGrp="1"/>
          </p:cNvSpPr>
          <p:nvPr>
            <p:ph idx="1"/>
          </p:nvPr>
        </p:nvSpPr>
        <p:spPr>
          <a:xfrm>
            <a:off x="393700" y="3843338"/>
            <a:ext cx="7391400" cy="2514600"/>
          </a:xfrm>
        </p:spPr>
        <p:txBody>
          <a:bodyPr/>
          <a:lstStyle/>
          <a:p>
            <a:r>
              <a:rPr lang="en-GB" dirty="0"/>
              <a:t>AIDS research more than doubled during Reagan’s presidency</a:t>
            </a:r>
          </a:p>
          <a:p>
            <a:r>
              <a:rPr lang="en-GB" dirty="0"/>
              <a:t>Nancy’s </a:t>
            </a:r>
            <a:r>
              <a:rPr lang="en-GB" i="1" dirty="0"/>
              <a:t>Just Say No</a:t>
            </a:r>
            <a:r>
              <a:rPr lang="en-GB" dirty="0"/>
              <a:t> programme</a:t>
            </a:r>
          </a:p>
          <a:p>
            <a:r>
              <a:rPr lang="en-GB" dirty="0"/>
              <a:t>Targeted drug dealers</a:t>
            </a:r>
          </a:p>
          <a:p>
            <a:pPr marL="0" indent="0">
              <a:buNone/>
            </a:pPr>
            <a:endParaRPr lang="en-GB" i="1" dirty="0"/>
          </a:p>
        </p:txBody>
      </p:sp>
    </p:spTree>
    <p:extLst>
      <p:ext uri="{BB962C8B-B14F-4D97-AF65-F5344CB8AC3E}">
        <p14:creationId xmlns:p14="http://schemas.microsoft.com/office/powerpoint/2010/main" val="4397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pfn.net/messageboard/02-02-07/images/branches.jpg"/>
          <p:cNvPicPr>
            <a:picLocks noChangeAspect="1" noChangeArrowheads="1"/>
          </p:cNvPicPr>
          <p:nvPr/>
        </p:nvPicPr>
        <p:blipFill>
          <a:blip r:embed="rId2"/>
          <a:srcRect/>
          <a:stretch>
            <a:fillRect/>
          </a:stretch>
        </p:blipFill>
        <p:spPr bwMode="auto">
          <a:xfrm>
            <a:off x="399848" y="1219200"/>
            <a:ext cx="7344042" cy="5490713"/>
          </a:xfrm>
          <a:prstGeom prst="rect">
            <a:avLst/>
          </a:prstGeom>
          <a:noFill/>
        </p:spPr>
      </p:pic>
      <p:sp>
        <p:nvSpPr>
          <p:cNvPr id="3" name="TextBox 2"/>
          <p:cNvSpPr txBox="1"/>
          <p:nvPr/>
        </p:nvSpPr>
        <p:spPr>
          <a:xfrm>
            <a:off x="347328" y="609600"/>
            <a:ext cx="7344042" cy="400110"/>
          </a:xfrm>
          <a:prstGeom prst="rect">
            <a:avLst/>
          </a:prstGeom>
          <a:solidFill>
            <a:schemeClr val="accent1">
              <a:lumMod val="40000"/>
              <a:lumOff val="60000"/>
              <a:alpha val="60000"/>
            </a:schemeClr>
          </a:solidFill>
          <a:ln>
            <a:solidFill>
              <a:schemeClr val="tx2">
                <a:lumMod val="50000"/>
              </a:schemeClr>
            </a:solidFill>
          </a:ln>
        </p:spPr>
        <p:txBody>
          <a:bodyPr wrap="square" rtlCol="0">
            <a:spAutoFit/>
          </a:bodyPr>
          <a:lstStyle/>
          <a:p>
            <a:pPr algn="ctr"/>
            <a:r>
              <a:rPr lang="en-GB" sz="2000" dirty="0"/>
              <a:t>How would Reagan secure the passing of his social legislation?</a:t>
            </a:r>
          </a:p>
        </p:txBody>
      </p:sp>
    </p:spTree>
    <p:extLst>
      <p:ext uri="{BB962C8B-B14F-4D97-AF65-F5344CB8AC3E}">
        <p14:creationId xmlns:p14="http://schemas.microsoft.com/office/powerpoint/2010/main" val="3985088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60ED-6229-483C-8A4A-1C32CED1961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043F0A8-6DEE-40FE-ABD6-DD4FA5F45515}"/>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4EA836A3-88D2-4DC0-8B5E-EF3029435F09}"/>
              </a:ext>
            </a:extLst>
          </p:cNvPr>
          <p:cNvSpPr txBox="1">
            <a:spLocks/>
          </p:cNvSpPr>
          <p:nvPr/>
        </p:nvSpPr>
        <p:spPr>
          <a:xfrm>
            <a:off x="230812" y="846138"/>
            <a:ext cx="7588912" cy="4079696"/>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u="sng" dirty="0">
                <a:solidFill>
                  <a:srgbClr val="C00000"/>
                </a:solidFill>
              </a:rPr>
              <a:t>Task Two: How did Reagan secure the passing of his social legislation?</a:t>
            </a:r>
          </a:p>
          <a:p>
            <a:pPr algn="l"/>
            <a:endParaRPr lang="en-GB" sz="2400" u="sng" dirty="0">
              <a:solidFill>
                <a:srgbClr val="C00000"/>
              </a:solidFill>
            </a:endParaRPr>
          </a:p>
          <a:p>
            <a:pPr algn="l"/>
            <a:r>
              <a:rPr lang="en-GB" sz="2400" dirty="0"/>
              <a:t>Use pages 213-5 of Sanders to explain: </a:t>
            </a:r>
          </a:p>
          <a:p>
            <a:pPr marL="914400" lvl="1" indent="-457200">
              <a:buAutoNum type="arabicPeriod"/>
            </a:pPr>
            <a:r>
              <a:rPr lang="en-GB" sz="200" dirty="0"/>
              <a:t>/ </a:t>
            </a:r>
          </a:p>
          <a:p>
            <a:pPr marL="457200" indent="-457200" algn="l">
              <a:buAutoNum type="arabicPeriod"/>
            </a:pPr>
            <a:endParaRPr lang="en-GB" sz="2400" dirty="0"/>
          </a:p>
          <a:p>
            <a:pPr marL="457200" indent="-457200" algn="l">
              <a:buAutoNum type="arabicPeriod"/>
            </a:pPr>
            <a:r>
              <a:rPr lang="en-GB" sz="2400" dirty="0"/>
              <a:t>Which presidential power did Reagan attempt to use to secure the longevity of his social policies?</a:t>
            </a:r>
          </a:p>
          <a:p>
            <a:pPr marL="457200" indent="-457200" algn="l">
              <a:buAutoNum type="arabicPeriod"/>
            </a:pPr>
            <a:r>
              <a:rPr lang="en-GB" sz="2400" dirty="0"/>
              <a:t>Why did he nominate Robert Bork?</a:t>
            </a:r>
          </a:p>
          <a:p>
            <a:pPr marL="457200" indent="-457200" algn="l">
              <a:buAutoNum type="arabicPeriod"/>
            </a:pPr>
            <a:r>
              <a:rPr lang="en-GB" sz="2400" dirty="0"/>
              <a:t>What changes did he make to the judiciary?</a:t>
            </a:r>
          </a:p>
          <a:p>
            <a:pPr marL="457200" indent="-457200" algn="l">
              <a:buAutoNum type="arabicPeriod"/>
            </a:pPr>
            <a:r>
              <a:rPr lang="en-GB" sz="2400" dirty="0"/>
              <a:t>Why was this judicial strategy a success?</a:t>
            </a:r>
          </a:p>
        </p:txBody>
      </p:sp>
      <p:sp>
        <p:nvSpPr>
          <p:cNvPr id="5" name="TextBox 4">
            <a:extLst>
              <a:ext uri="{FF2B5EF4-FFF2-40B4-BE49-F238E27FC236}">
                <a16:creationId xmlns:a16="http://schemas.microsoft.com/office/drawing/2014/main" id="{DB5C8861-E748-4E4E-AF90-5D8E34D79C27}"/>
              </a:ext>
            </a:extLst>
          </p:cNvPr>
          <p:cNvSpPr txBox="1"/>
          <p:nvPr/>
        </p:nvSpPr>
        <p:spPr>
          <a:xfrm>
            <a:off x="222606" y="5121096"/>
            <a:ext cx="7597118" cy="1200329"/>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Challenge: </a:t>
            </a:r>
          </a:p>
          <a:p>
            <a:r>
              <a:rPr lang="en-GB" sz="2400" b="1" dirty="0"/>
              <a:t>Did the judiciary and Reagan always support the Religious Right? </a:t>
            </a:r>
          </a:p>
        </p:txBody>
      </p:sp>
    </p:spTree>
    <p:extLst>
      <p:ext uri="{BB962C8B-B14F-4D97-AF65-F5344CB8AC3E}">
        <p14:creationId xmlns:p14="http://schemas.microsoft.com/office/powerpoint/2010/main" val="1335453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60ED-6229-483C-8A4A-1C32CED1961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043F0A8-6DEE-40FE-ABD6-DD4FA5F45515}"/>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4EA836A3-88D2-4DC0-8B5E-EF3029435F09}"/>
              </a:ext>
            </a:extLst>
          </p:cNvPr>
          <p:cNvSpPr txBox="1">
            <a:spLocks/>
          </p:cNvSpPr>
          <p:nvPr/>
        </p:nvSpPr>
        <p:spPr>
          <a:xfrm>
            <a:off x="230812" y="846138"/>
            <a:ext cx="7588912" cy="3268662"/>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u="sng" dirty="0">
                <a:solidFill>
                  <a:srgbClr val="C00000"/>
                </a:solidFill>
              </a:rPr>
              <a:t>Task Three: What was the nature and extent of social change?</a:t>
            </a:r>
          </a:p>
          <a:p>
            <a:pPr algn="l"/>
            <a:endParaRPr lang="en-GB" sz="2800" u="sng" dirty="0">
              <a:solidFill>
                <a:srgbClr val="C00000"/>
              </a:solidFill>
            </a:endParaRPr>
          </a:p>
          <a:p>
            <a:pPr algn="l"/>
            <a:r>
              <a:rPr lang="en-GB" sz="2800" dirty="0"/>
              <a:t>Use pages the handouts (mainly Pearson p.128 onwards) to complete your allocated row. </a:t>
            </a:r>
          </a:p>
          <a:p>
            <a:pPr algn="l"/>
            <a:endParaRPr lang="en-GB" sz="2800" dirty="0"/>
          </a:p>
          <a:p>
            <a:pPr algn="l"/>
            <a:r>
              <a:rPr lang="en-GB" sz="2800" dirty="0"/>
              <a:t>We will then share to complete. </a:t>
            </a:r>
          </a:p>
        </p:txBody>
      </p:sp>
      <p:sp>
        <p:nvSpPr>
          <p:cNvPr id="5" name="TextBox 4">
            <a:extLst>
              <a:ext uri="{FF2B5EF4-FFF2-40B4-BE49-F238E27FC236}">
                <a16:creationId xmlns:a16="http://schemas.microsoft.com/office/drawing/2014/main" id="{DB5C8861-E748-4E4E-AF90-5D8E34D79C27}"/>
              </a:ext>
            </a:extLst>
          </p:cNvPr>
          <p:cNvSpPr txBox="1"/>
          <p:nvPr/>
        </p:nvSpPr>
        <p:spPr>
          <a:xfrm>
            <a:off x="222606" y="4520317"/>
            <a:ext cx="7597118" cy="1200329"/>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Challenge: </a:t>
            </a:r>
          </a:p>
          <a:p>
            <a:r>
              <a:rPr lang="en-GB" sz="2400" b="1" dirty="0"/>
              <a:t>How far did Reagan widen the gap between rich and poor? Explain your answer. </a:t>
            </a:r>
          </a:p>
        </p:txBody>
      </p:sp>
    </p:spTree>
    <p:extLst>
      <p:ext uri="{BB962C8B-B14F-4D97-AF65-F5344CB8AC3E}">
        <p14:creationId xmlns:p14="http://schemas.microsoft.com/office/powerpoint/2010/main" val="3532142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6855788" cy="1143000"/>
          </a:xfrm>
        </p:spPr>
        <p:txBody>
          <a:bodyPr>
            <a:noAutofit/>
          </a:bodyPr>
          <a:lstStyle/>
          <a:p>
            <a:r>
              <a:rPr lang="en-GB" sz="1800" b="1" dirty="0"/>
              <a:t>In the light of differing interpretations, how convincing do you find the view that the Reagan presidency was a time of ‘deterioration and decline’ (</a:t>
            </a:r>
            <a:r>
              <a:rPr lang="en-GB" sz="1800" b="1" i="1" dirty="0"/>
              <a:t>Extract 1, lines 7–8</a:t>
            </a:r>
            <a:r>
              <a:rPr lang="en-GB" sz="1800" b="1" dirty="0"/>
              <a:t>) in the advancement of black Americans in the USA?</a:t>
            </a:r>
            <a:r>
              <a:rPr lang="en-GB" sz="1800" dirty="0"/>
              <a:t/>
            </a:r>
            <a:br>
              <a:rPr lang="en-GB" sz="1800" dirty="0"/>
            </a:br>
            <a:r>
              <a:rPr lang="en-GB" sz="1800" b="1" dirty="0"/>
              <a:t> </a:t>
            </a:r>
            <a:r>
              <a:rPr lang="en-GB" sz="1800" dirty="0"/>
              <a:t/>
            </a:r>
            <a:br>
              <a:rPr lang="en-GB" sz="1800" dirty="0"/>
            </a:br>
            <a:r>
              <a:rPr lang="en-GB" sz="1800" b="1" dirty="0"/>
              <a:t>To explain your answer, analyse and evaluate the material in both extracts, using your own knowledge of the issues.  (20 marks)</a:t>
            </a:r>
            <a:endParaRPr lang="en-GB" sz="1800" dirty="0"/>
          </a:p>
        </p:txBody>
      </p:sp>
      <p:sp>
        <p:nvSpPr>
          <p:cNvPr id="4" name="Title 1">
            <a:extLst>
              <a:ext uri="{FF2B5EF4-FFF2-40B4-BE49-F238E27FC236}">
                <a16:creationId xmlns:a16="http://schemas.microsoft.com/office/drawing/2014/main" id="{6926AFBA-2BBC-4D0D-9086-07325155A77D}"/>
              </a:ext>
            </a:extLst>
          </p:cNvPr>
          <p:cNvSpPr txBox="1">
            <a:spLocks/>
          </p:cNvSpPr>
          <p:nvPr/>
        </p:nvSpPr>
        <p:spPr>
          <a:xfrm>
            <a:off x="228600" y="3446584"/>
            <a:ext cx="7503487" cy="2878015"/>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u="sng" dirty="0">
                <a:solidFill>
                  <a:srgbClr val="C00000"/>
                </a:solidFill>
              </a:rPr>
              <a:t>Task: Section C practice</a:t>
            </a:r>
          </a:p>
          <a:p>
            <a:pPr algn="l"/>
            <a:endParaRPr lang="en-GB" sz="2800" u="sng" dirty="0">
              <a:solidFill>
                <a:srgbClr val="C00000"/>
              </a:solidFill>
            </a:endParaRPr>
          </a:p>
          <a:p>
            <a:pPr marL="457200" indent="-457200" algn="l">
              <a:buAutoNum type="arabicParenR"/>
            </a:pPr>
            <a:r>
              <a:rPr lang="en-GB" sz="2800" dirty="0"/>
              <a:t>Read the two extracts.</a:t>
            </a:r>
          </a:p>
          <a:p>
            <a:pPr marL="457200" indent="-457200" algn="l">
              <a:buAutoNum type="arabicParenR"/>
            </a:pPr>
            <a:r>
              <a:rPr lang="en-GB" sz="2800" dirty="0"/>
              <a:t>Identify the overall view of each extract</a:t>
            </a:r>
          </a:p>
          <a:p>
            <a:pPr marL="457200" indent="-457200" algn="l">
              <a:buAutoNum type="arabicParenR"/>
            </a:pPr>
            <a:r>
              <a:rPr lang="en-GB" sz="2800" dirty="0"/>
              <a:t>Highlight at least two quotes to support your inferences</a:t>
            </a:r>
          </a:p>
        </p:txBody>
      </p:sp>
    </p:spTree>
    <p:extLst>
      <p:ext uri="{BB962C8B-B14F-4D97-AF65-F5344CB8AC3E}">
        <p14:creationId xmlns:p14="http://schemas.microsoft.com/office/powerpoint/2010/main" val="267625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F37A-DB2E-4A6A-9FB5-2D09DE6E331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567B01-8C3F-49B1-A533-FE46D782559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9CCDB3-7EE6-44AC-9721-A11C1CBDB423}"/>
              </a:ext>
            </a:extLst>
          </p:cNvPr>
          <p:cNvPicPr>
            <a:picLocks noChangeAspect="1"/>
          </p:cNvPicPr>
          <p:nvPr/>
        </p:nvPicPr>
        <p:blipFill rotWithShape="1">
          <a:blip r:embed="rId2"/>
          <a:srcRect l="23333" t="27767" r="25000" b="17392"/>
          <a:stretch/>
        </p:blipFill>
        <p:spPr>
          <a:xfrm>
            <a:off x="457200" y="1673468"/>
            <a:ext cx="7338493" cy="4379425"/>
          </a:xfrm>
          <a:prstGeom prst="rect">
            <a:avLst/>
          </a:prstGeom>
        </p:spPr>
      </p:pic>
    </p:spTree>
    <p:extLst>
      <p:ext uri="{BB962C8B-B14F-4D97-AF65-F5344CB8AC3E}">
        <p14:creationId xmlns:p14="http://schemas.microsoft.com/office/powerpoint/2010/main" val="122214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9986-9FB8-4C0B-87F1-3300133664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90415D-D17A-4419-B15D-6BDC1CE2F12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8E9F50B-ABB7-42A1-A573-830F0292240B}"/>
              </a:ext>
            </a:extLst>
          </p:cNvPr>
          <p:cNvPicPr>
            <a:picLocks noChangeAspect="1"/>
          </p:cNvPicPr>
          <p:nvPr/>
        </p:nvPicPr>
        <p:blipFill rotWithShape="1">
          <a:blip r:embed="rId2"/>
          <a:srcRect l="23333" t="30731" r="30000" b="17392"/>
          <a:stretch/>
        </p:blipFill>
        <p:spPr>
          <a:xfrm>
            <a:off x="0" y="1132008"/>
            <a:ext cx="8018780" cy="5011740"/>
          </a:xfrm>
          <a:prstGeom prst="rect">
            <a:avLst/>
          </a:prstGeom>
        </p:spPr>
      </p:pic>
    </p:spTree>
    <p:extLst>
      <p:ext uri="{BB962C8B-B14F-4D97-AF65-F5344CB8AC3E}">
        <p14:creationId xmlns:p14="http://schemas.microsoft.com/office/powerpoint/2010/main" val="220356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4907-E273-4073-8721-D248D711E08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7F6C6B-5951-454B-863F-05810DF7082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6D41437-E9AE-4A5C-A6BD-882AE7DE7945}"/>
              </a:ext>
            </a:extLst>
          </p:cNvPr>
          <p:cNvPicPr>
            <a:picLocks noChangeAspect="1"/>
          </p:cNvPicPr>
          <p:nvPr/>
        </p:nvPicPr>
        <p:blipFill rotWithShape="1">
          <a:blip r:embed="rId2"/>
          <a:srcRect l="33333" t="24803" r="55833" b="14427"/>
          <a:stretch/>
        </p:blipFill>
        <p:spPr>
          <a:xfrm>
            <a:off x="209549" y="457201"/>
            <a:ext cx="2017441" cy="6362700"/>
          </a:xfrm>
          <a:prstGeom prst="rect">
            <a:avLst/>
          </a:prstGeom>
        </p:spPr>
      </p:pic>
      <p:sp>
        <p:nvSpPr>
          <p:cNvPr id="5" name="Title 1">
            <a:extLst>
              <a:ext uri="{FF2B5EF4-FFF2-40B4-BE49-F238E27FC236}">
                <a16:creationId xmlns:a16="http://schemas.microsoft.com/office/drawing/2014/main" id="{0543C912-F708-4780-BFD7-B3F3A7CCC50E}"/>
              </a:ext>
            </a:extLst>
          </p:cNvPr>
          <p:cNvSpPr txBox="1">
            <a:spLocks/>
          </p:cNvSpPr>
          <p:nvPr/>
        </p:nvSpPr>
        <p:spPr>
          <a:xfrm>
            <a:off x="2226990" y="621507"/>
            <a:ext cx="5697810" cy="978694"/>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solidFill>
                  <a:srgbClr val="C00000"/>
                </a:solidFill>
              </a:rPr>
              <a:t>Task </a:t>
            </a:r>
          </a:p>
          <a:p>
            <a:pPr algn="l"/>
            <a:r>
              <a:rPr lang="en-GB" sz="1800" b="1" dirty="0"/>
              <a:t>Attempt your introduction using the structure strip – stick this down the left hand side of your page. </a:t>
            </a:r>
            <a:endParaRPr lang="en-GB" sz="1800" dirty="0"/>
          </a:p>
        </p:txBody>
      </p:sp>
      <p:sp>
        <p:nvSpPr>
          <p:cNvPr id="6" name="TextBox 5">
            <a:extLst>
              <a:ext uri="{FF2B5EF4-FFF2-40B4-BE49-F238E27FC236}">
                <a16:creationId xmlns:a16="http://schemas.microsoft.com/office/drawing/2014/main" id="{9BE885CC-DC70-4547-AA61-0590D5408FBB}"/>
              </a:ext>
            </a:extLst>
          </p:cNvPr>
          <p:cNvSpPr txBox="1"/>
          <p:nvPr/>
        </p:nvSpPr>
        <p:spPr>
          <a:xfrm>
            <a:off x="2323860" y="5954782"/>
            <a:ext cx="5600940" cy="707886"/>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t>Challenge: </a:t>
            </a:r>
          </a:p>
          <a:p>
            <a:r>
              <a:rPr lang="en-GB" sz="2000" b="1" dirty="0"/>
              <a:t>How would you structure the rest of the essay?</a:t>
            </a:r>
            <a:endParaRPr lang="en-GB" sz="2000" dirty="0"/>
          </a:p>
        </p:txBody>
      </p:sp>
    </p:spTree>
    <p:extLst>
      <p:ext uri="{BB962C8B-B14F-4D97-AF65-F5344CB8AC3E}">
        <p14:creationId xmlns:p14="http://schemas.microsoft.com/office/powerpoint/2010/main" val="65309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A815C-276A-46C4-AC28-BA9EF5890CA8}"/>
              </a:ext>
            </a:extLst>
          </p:cNvPr>
          <p:cNvPicPr>
            <a:picLocks noChangeAspect="1"/>
          </p:cNvPicPr>
          <p:nvPr/>
        </p:nvPicPr>
        <p:blipFill rotWithShape="1">
          <a:blip r:embed="rId2"/>
          <a:srcRect l="33333" t="21838" r="35833" b="10876"/>
          <a:stretch/>
        </p:blipFill>
        <p:spPr>
          <a:xfrm>
            <a:off x="1378970" y="457201"/>
            <a:ext cx="5216989" cy="64008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cxnSp>
        <p:nvCxnSpPr>
          <p:cNvPr id="16" name="Straight Arrow Connector 15"/>
          <p:cNvCxnSpPr>
            <a:cxnSpLocks/>
          </p:cNvCxnSpPr>
          <p:nvPr/>
        </p:nvCxnSpPr>
        <p:spPr>
          <a:xfrm>
            <a:off x="2581422" y="1143000"/>
            <a:ext cx="1761978" cy="1371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90899966-8CA9-4153-9EE2-B44009125F7C}"/>
              </a:ext>
            </a:extLst>
          </p:cNvPr>
          <p:cNvCxnSpPr>
            <a:cxnSpLocks/>
          </p:cNvCxnSpPr>
          <p:nvPr/>
        </p:nvCxnSpPr>
        <p:spPr>
          <a:xfrm flipV="1">
            <a:off x="2581422" y="1143000"/>
            <a:ext cx="160957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3617A3E-D913-43E0-82A4-28DC2D074882}"/>
              </a:ext>
            </a:extLst>
          </p:cNvPr>
          <p:cNvCxnSpPr>
            <a:cxnSpLocks/>
          </p:cNvCxnSpPr>
          <p:nvPr/>
        </p:nvCxnSpPr>
        <p:spPr>
          <a:xfrm>
            <a:off x="2581422" y="1905000"/>
            <a:ext cx="1609578" cy="175260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5" name="Straight Arrow Connector 24">
            <a:extLst>
              <a:ext uri="{FF2B5EF4-FFF2-40B4-BE49-F238E27FC236}">
                <a16:creationId xmlns:a16="http://schemas.microsoft.com/office/drawing/2014/main" id="{53F61E5D-35FA-4A24-8176-3CFBAB98F578}"/>
              </a:ext>
            </a:extLst>
          </p:cNvPr>
          <p:cNvCxnSpPr>
            <a:cxnSpLocks/>
          </p:cNvCxnSpPr>
          <p:nvPr/>
        </p:nvCxnSpPr>
        <p:spPr>
          <a:xfrm flipV="1">
            <a:off x="2581422" y="1600200"/>
            <a:ext cx="1609578" cy="609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8" name="Straight Arrow Connector 27">
            <a:extLst>
              <a:ext uri="{FF2B5EF4-FFF2-40B4-BE49-F238E27FC236}">
                <a16:creationId xmlns:a16="http://schemas.microsoft.com/office/drawing/2014/main" id="{C79061A7-75D6-4C86-9956-4275151A3060}"/>
              </a:ext>
            </a:extLst>
          </p:cNvPr>
          <p:cNvCxnSpPr>
            <a:cxnSpLocks/>
          </p:cNvCxnSpPr>
          <p:nvPr/>
        </p:nvCxnSpPr>
        <p:spPr>
          <a:xfrm>
            <a:off x="2657622" y="2438400"/>
            <a:ext cx="1533378" cy="4040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6EB5C3FB-E103-4C28-BCDB-17FDF2887495}"/>
              </a:ext>
            </a:extLst>
          </p:cNvPr>
          <p:cNvCxnSpPr>
            <a:cxnSpLocks/>
          </p:cNvCxnSpPr>
          <p:nvPr/>
        </p:nvCxnSpPr>
        <p:spPr>
          <a:xfrm flipV="1">
            <a:off x="2581422" y="1905000"/>
            <a:ext cx="1609578" cy="96401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3" name="Straight Arrow Connector 32">
            <a:extLst>
              <a:ext uri="{FF2B5EF4-FFF2-40B4-BE49-F238E27FC236}">
                <a16:creationId xmlns:a16="http://schemas.microsoft.com/office/drawing/2014/main" id="{27582367-8D54-417E-ACF0-8074E734A2FB}"/>
              </a:ext>
            </a:extLst>
          </p:cNvPr>
          <p:cNvCxnSpPr>
            <a:cxnSpLocks/>
          </p:cNvCxnSpPr>
          <p:nvPr/>
        </p:nvCxnSpPr>
        <p:spPr>
          <a:xfrm>
            <a:off x="2581422" y="3289896"/>
            <a:ext cx="1609578" cy="12209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805E5745-7E42-4CC7-A861-E1E5A4FB6B9E}"/>
              </a:ext>
            </a:extLst>
          </p:cNvPr>
          <p:cNvCxnSpPr>
            <a:cxnSpLocks/>
          </p:cNvCxnSpPr>
          <p:nvPr/>
        </p:nvCxnSpPr>
        <p:spPr>
          <a:xfrm>
            <a:off x="2581422" y="3523358"/>
            <a:ext cx="1761978" cy="55512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9" name="Straight Arrow Connector 48">
            <a:extLst>
              <a:ext uri="{FF2B5EF4-FFF2-40B4-BE49-F238E27FC236}">
                <a16:creationId xmlns:a16="http://schemas.microsoft.com/office/drawing/2014/main" id="{ECC50C1C-7D78-4003-8F3A-3335338FD28A}"/>
              </a:ext>
            </a:extLst>
          </p:cNvPr>
          <p:cNvCxnSpPr>
            <a:cxnSpLocks/>
          </p:cNvCxnSpPr>
          <p:nvPr/>
        </p:nvCxnSpPr>
        <p:spPr>
          <a:xfrm>
            <a:off x="2581422" y="3863181"/>
            <a:ext cx="1609578" cy="147081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5" name="Straight Arrow Connector 54">
            <a:extLst>
              <a:ext uri="{FF2B5EF4-FFF2-40B4-BE49-F238E27FC236}">
                <a16:creationId xmlns:a16="http://schemas.microsoft.com/office/drawing/2014/main" id="{91302F6E-9AED-4B7D-8A65-985365261420}"/>
              </a:ext>
            </a:extLst>
          </p:cNvPr>
          <p:cNvCxnSpPr>
            <a:cxnSpLocks/>
          </p:cNvCxnSpPr>
          <p:nvPr/>
        </p:nvCxnSpPr>
        <p:spPr>
          <a:xfrm flipV="1">
            <a:off x="2581422" y="2209800"/>
            <a:ext cx="1761978" cy="186868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58" name="Straight Arrow Connector 57">
            <a:extLst>
              <a:ext uri="{FF2B5EF4-FFF2-40B4-BE49-F238E27FC236}">
                <a16:creationId xmlns:a16="http://schemas.microsoft.com/office/drawing/2014/main" id="{C3D47C46-E537-4754-8E76-8FA011EDBDBB}"/>
              </a:ext>
            </a:extLst>
          </p:cNvPr>
          <p:cNvCxnSpPr>
            <a:cxnSpLocks/>
          </p:cNvCxnSpPr>
          <p:nvPr/>
        </p:nvCxnSpPr>
        <p:spPr>
          <a:xfrm flipV="1">
            <a:off x="2581422" y="3289896"/>
            <a:ext cx="1609578" cy="13086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731C71E4-0DDA-4F31-B3CF-E0302A7F96E7}"/>
              </a:ext>
            </a:extLst>
          </p:cNvPr>
          <p:cNvCxnSpPr>
            <a:cxnSpLocks/>
          </p:cNvCxnSpPr>
          <p:nvPr/>
        </p:nvCxnSpPr>
        <p:spPr>
          <a:xfrm>
            <a:off x="2429022" y="5089426"/>
            <a:ext cx="1914378" cy="62557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4" name="Straight Arrow Connector 63">
            <a:extLst>
              <a:ext uri="{FF2B5EF4-FFF2-40B4-BE49-F238E27FC236}">
                <a16:creationId xmlns:a16="http://schemas.microsoft.com/office/drawing/2014/main" id="{07BEF5E2-D1BD-442A-985F-FE27F68E1D38}"/>
              </a:ext>
            </a:extLst>
          </p:cNvPr>
          <p:cNvCxnSpPr>
            <a:cxnSpLocks/>
          </p:cNvCxnSpPr>
          <p:nvPr/>
        </p:nvCxnSpPr>
        <p:spPr>
          <a:xfrm>
            <a:off x="2581422" y="5417246"/>
            <a:ext cx="1761978" cy="837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6FDB0419-BE14-49DD-A8E8-A3F973FACA95}"/>
              </a:ext>
            </a:extLst>
          </p:cNvPr>
          <p:cNvCxnSpPr>
            <a:cxnSpLocks/>
          </p:cNvCxnSpPr>
          <p:nvPr/>
        </p:nvCxnSpPr>
        <p:spPr>
          <a:xfrm flipV="1">
            <a:off x="2657622" y="3800922"/>
            <a:ext cx="1685778" cy="197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7EAD4A17-9386-4292-AF59-67B2BBC89B79}"/>
              </a:ext>
            </a:extLst>
          </p:cNvPr>
          <p:cNvCxnSpPr>
            <a:cxnSpLocks/>
          </p:cNvCxnSpPr>
          <p:nvPr/>
        </p:nvCxnSpPr>
        <p:spPr>
          <a:xfrm flipV="1">
            <a:off x="2581422" y="4973837"/>
            <a:ext cx="1609578" cy="137646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411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800" y="5464854"/>
            <a:ext cx="6986737" cy="884207"/>
          </a:xfrm>
          <a:prstGeom prst="rect">
            <a:avLst/>
          </a:prstGeom>
          <a:solidFill>
            <a:srgbClr val="FF4B4B"/>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3. To evaluate the extend to which Reagan’s policies </a:t>
            </a:r>
            <a:r>
              <a:rPr lang="en-GB" sz="2400" dirty="0">
                <a:latin typeface="Calibri" panose="020F0502020204030204" pitchFamily="34" charset="0"/>
                <a:ea typeface="Times New Roman" panose="02020603050405020304" pitchFamily="18" charset="0"/>
                <a:cs typeface="Arial" panose="020B0604020202020204" pitchFamily="34" charset="0"/>
              </a:rPr>
              <a:t>limited the advancement of women and minority groups. </a:t>
            </a:r>
            <a:endParaRPr lang="en-GB" sz="2400" dirty="0"/>
          </a:p>
        </p:txBody>
      </p:sp>
      <p:sp>
        <p:nvSpPr>
          <p:cNvPr id="8" name="Content Placeholder 2"/>
          <p:cNvSpPr txBox="1">
            <a:spLocks/>
          </p:cNvSpPr>
          <p:nvPr/>
        </p:nvSpPr>
        <p:spPr>
          <a:xfrm>
            <a:off x="304800" y="4615818"/>
            <a:ext cx="6986737" cy="827807"/>
          </a:xfrm>
          <a:prstGeom prst="rect">
            <a:avLst/>
          </a:prstGeom>
          <a:solidFill>
            <a:srgbClr val="FF9953"/>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2. To explain how Reagan’s policies exacerbated social inequality </a:t>
            </a:r>
          </a:p>
        </p:txBody>
      </p:sp>
      <p:sp>
        <p:nvSpPr>
          <p:cNvPr id="4" name="Title 1"/>
          <p:cNvSpPr txBox="1">
            <a:spLocks/>
          </p:cNvSpPr>
          <p:nvPr/>
        </p:nvSpPr>
        <p:spPr>
          <a:xfrm>
            <a:off x="1014412" y="1092835"/>
            <a:ext cx="6096000" cy="1515454"/>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u="sng" dirty="0"/>
              <a:t>5.1 What was the nature and extent of social change under Reagan?</a:t>
            </a:r>
          </a:p>
        </p:txBody>
      </p:sp>
      <p:sp>
        <p:nvSpPr>
          <p:cNvPr id="7" name="Content Placeholder 2"/>
          <p:cNvSpPr txBox="1">
            <a:spLocks/>
          </p:cNvSpPr>
          <p:nvPr/>
        </p:nvSpPr>
        <p:spPr>
          <a:xfrm>
            <a:off x="304800" y="3622267"/>
            <a:ext cx="6986737" cy="987834"/>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1. To recall Reagan’s </a:t>
            </a:r>
            <a:r>
              <a:rPr lang="en-GB" sz="2400" dirty="0">
                <a:latin typeface="Calibri" panose="020F0502020204030204" pitchFamily="34" charset="0"/>
                <a:ea typeface="Times New Roman" panose="02020603050405020304" pitchFamily="18" charset="0"/>
                <a:cs typeface="Arial" panose="020B0604020202020204" pitchFamily="34" charset="0"/>
              </a:rPr>
              <a:t>conservative social values and the influence of the Religious Right in the 1980s. </a:t>
            </a:r>
            <a:endParaRPr lang="en-GB" sz="2400" dirty="0">
              <a:latin typeface="Verdana" panose="020B0604030504040204" pitchFamily="34" charset="0"/>
              <a:ea typeface="Times New Roman" panose="02020603050405020304" pitchFamily="18" charset="0"/>
              <a:cs typeface="Arial" panose="020B0604020202020204" pitchFamily="34" charset="0"/>
            </a:endParaRPr>
          </a:p>
        </p:txBody>
      </p:sp>
      <p:sp>
        <p:nvSpPr>
          <p:cNvPr id="6" name="Content Placeholder 2"/>
          <p:cNvSpPr txBox="1">
            <a:spLocks/>
          </p:cNvSpPr>
          <p:nvPr/>
        </p:nvSpPr>
        <p:spPr>
          <a:xfrm>
            <a:off x="3305176" y="3143837"/>
            <a:ext cx="1266824" cy="45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chemeClr val="tx1"/>
                </a:solidFill>
              </a:rPr>
              <a:t>LOs:</a:t>
            </a:r>
          </a:p>
        </p:txBody>
      </p:sp>
      <p:pic>
        <p:nvPicPr>
          <p:cNvPr id="10" name="Picture 3" descr="C:\Users\User\AppData\Local\Microsoft\Windows\Temporary Internet Files\Content.IE5\6SN8KSO3\MC9003835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10412" y="5122604"/>
            <a:ext cx="914400" cy="1226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R\Local Settings\Temporary Internet Files\Content.IE5\RF3KTYH8\MC900383576[1].wmf"/>
          <p:cNvPicPr>
            <a:picLocks noChangeAspect="1" noChangeArrowheads="1"/>
          </p:cNvPicPr>
          <p:nvPr/>
        </p:nvPicPr>
        <p:blipFill>
          <a:blip r:embed="rId3" cstate="print"/>
          <a:srcRect/>
          <a:stretch>
            <a:fillRect/>
          </a:stretch>
        </p:blipFill>
        <p:spPr bwMode="auto">
          <a:xfrm rot="1864105">
            <a:off x="297731" y="441996"/>
            <a:ext cx="1041226" cy="1443284"/>
          </a:xfrm>
          <a:prstGeom prst="rect">
            <a:avLst/>
          </a:prstGeom>
          <a:noFill/>
        </p:spPr>
      </p:pic>
    </p:spTree>
    <p:extLst>
      <p:ext uri="{BB962C8B-B14F-4D97-AF65-F5344CB8AC3E}">
        <p14:creationId xmlns:p14="http://schemas.microsoft.com/office/powerpoint/2010/main" val="154118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1607-CF54-49F6-AD41-6C1B9B9523B9}"/>
              </a:ext>
            </a:extLst>
          </p:cNvPr>
          <p:cNvSpPr>
            <a:spLocks noGrp="1"/>
          </p:cNvSpPr>
          <p:nvPr>
            <p:ph type="title"/>
          </p:nvPr>
        </p:nvSpPr>
        <p:spPr>
          <a:xfrm>
            <a:off x="-114300" y="457200"/>
            <a:ext cx="8229600" cy="1143000"/>
          </a:xfrm>
        </p:spPr>
        <p:txBody>
          <a:bodyPr>
            <a:normAutofit/>
          </a:bodyPr>
          <a:lstStyle/>
          <a:p>
            <a:r>
              <a:rPr lang="en-GB" sz="4000" dirty="0">
                <a:solidFill>
                  <a:srgbClr val="FF0000"/>
                </a:solidFill>
              </a:rPr>
              <a:t>Tuesday 18</a:t>
            </a:r>
            <a:r>
              <a:rPr lang="en-GB" sz="4000" baseline="30000" dirty="0">
                <a:solidFill>
                  <a:srgbClr val="FF0000"/>
                </a:solidFill>
              </a:rPr>
              <a:t>th</a:t>
            </a:r>
            <a:r>
              <a:rPr lang="en-GB" sz="4000" dirty="0">
                <a:solidFill>
                  <a:srgbClr val="FF0000"/>
                </a:solidFill>
              </a:rPr>
              <a:t> June 8.50am - Paper 1</a:t>
            </a:r>
          </a:p>
        </p:txBody>
      </p:sp>
      <p:sp>
        <p:nvSpPr>
          <p:cNvPr id="3" name="Content Placeholder 2">
            <a:extLst>
              <a:ext uri="{FF2B5EF4-FFF2-40B4-BE49-F238E27FC236}">
                <a16:creationId xmlns:a16="http://schemas.microsoft.com/office/drawing/2014/main" id="{A213311C-E9DB-49C5-BC9D-56DB054084DD}"/>
              </a:ext>
            </a:extLst>
          </p:cNvPr>
          <p:cNvSpPr>
            <a:spLocks noGrp="1"/>
          </p:cNvSpPr>
          <p:nvPr>
            <p:ph idx="1"/>
          </p:nvPr>
        </p:nvSpPr>
        <p:spPr>
          <a:xfrm>
            <a:off x="457200" y="1624818"/>
            <a:ext cx="7086600" cy="4525963"/>
          </a:xfrm>
        </p:spPr>
        <p:txBody>
          <a:bodyPr>
            <a:normAutofit fontScale="85000" lnSpcReduction="20000"/>
          </a:bodyPr>
          <a:lstStyle/>
          <a:p>
            <a:r>
              <a:rPr lang="en-GB" dirty="0"/>
              <a:t>A full paper – 3 sections </a:t>
            </a:r>
          </a:p>
          <a:p>
            <a:r>
              <a:rPr lang="en-GB" dirty="0"/>
              <a:t>2 hours 15m</a:t>
            </a:r>
          </a:p>
          <a:p>
            <a:r>
              <a:rPr lang="en-GB" dirty="0"/>
              <a:t>Aim to spend 45m on each section</a:t>
            </a:r>
          </a:p>
          <a:p>
            <a:r>
              <a:rPr lang="en-GB" dirty="0"/>
              <a:t>Aim to spend 5 minutes annotating extracts in Section C, then 40m writing. </a:t>
            </a:r>
          </a:p>
          <a:p>
            <a:r>
              <a:rPr lang="en-GB" dirty="0"/>
              <a:t>For section C, you will </a:t>
            </a:r>
            <a:r>
              <a:rPr lang="en-GB" u="sng" dirty="0"/>
              <a:t>only be tested on the topics covered up until last week – 5.1 and 5.2</a:t>
            </a:r>
          </a:p>
          <a:p>
            <a:endParaRPr lang="en-GB" dirty="0"/>
          </a:p>
          <a:p>
            <a:pPr marL="0" indent="0">
              <a:buNone/>
            </a:pPr>
            <a:r>
              <a:rPr lang="en-GB" b="1" dirty="0"/>
              <a:t>For revision: course guide </a:t>
            </a:r>
          </a:p>
          <a:p>
            <a:pPr>
              <a:buFontTx/>
              <a:buChar char="-"/>
            </a:pPr>
            <a:r>
              <a:rPr lang="en-GB" dirty="0"/>
              <a:t>Knowledge checklists</a:t>
            </a:r>
          </a:p>
          <a:p>
            <a:pPr>
              <a:buFontTx/>
              <a:buChar char="-"/>
            </a:pPr>
            <a:r>
              <a:rPr lang="en-GB" dirty="0"/>
              <a:t>Practice Qs</a:t>
            </a:r>
          </a:p>
          <a:p>
            <a:pPr>
              <a:buFontTx/>
              <a:buChar char="-"/>
            </a:pPr>
            <a:endParaRPr lang="en-GB" dirty="0"/>
          </a:p>
        </p:txBody>
      </p:sp>
    </p:spTree>
    <p:extLst>
      <p:ext uri="{BB962C8B-B14F-4D97-AF65-F5344CB8AC3E}">
        <p14:creationId xmlns:p14="http://schemas.microsoft.com/office/powerpoint/2010/main" val="3507329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1C98-9D88-415D-804B-7BD97F3832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01E052-1171-45C9-BD93-EC416813B6D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3732E4A-AF28-43DB-BA51-A02B61F0330C}"/>
              </a:ext>
            </a:extLst>
          </p:cNvPr>
          <p:cNvPicPr>
            <a:picLocks noChangeAspect="1"/>
          </p:cNvPicPr>
          <p:nvPr/>
        </p:nvPicPr>
        <p:blipFill rotWithShape="1">
          <a:blip r:embed="rId2"/>
          <a:srcRect l="20833" t="24804" r="23333" b="11462"/>
          <a:stretch/>
        </p:blipFill>
        <p:spPr>
          <a:xfrm>
            <a:off x="0" y="946243"/>
            <a:ext cx="7924800" cy="5086067"/>
          </a:xfrm>
          <a:prstGeom prst="rect">
            <a:avLst/>
          </a:prstGeom>
        </p:spPr>
      </p:pic>
    </p:spTree>
    <p:extLst>
      <p:ext uri="{BB962C8B-B14F-4D97-AF65-F5344CB8AC3E}">
        <p14:creationId xmlns:p14="http://schemas.microsoft.com/office/powerpoint/2010/main" val="422622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2250-3AE0-4A79-880F-29A1DBCEA3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6903D9-DF31-4115-872D-788A1EDCBA90}"/>
              </a:ext>
            </a:extLst>
          </p:cNvPr>
          <p:cNvSpPr>
            <a:spLocks noGrp="1"/>
          </p:cNvSpPr>
          <p:nvPr>
            <p:ph idx="1"/>
          </p:nvPr>
        </p:nvSpPr>
        <p:spPr>
          <a:xfrm>
            <a:off x="457200" y="1600200"/>
            <a:ext cx="2209800" cy="4525963"/>
          </a:xfrm>
        </p:spPr>
        <p:txBody>
          <a:bodyPr/>
          <a:lstStyle/>
          <a:p>
            <a:pPr marL="0" indent="0">
              <a:buNone/>
            </a:pPr>
            <a:r>
              <a:rPr lang="en-GB" dirty="0"/>
              <a:t>What were Regan’s main aims in 1980?</a:t>
            </a:r>
          </a:p>
        </p:txBody>
      </p:sp>
      <p:pic>
        <p:nvPicPr>
          <p:cNvPr id="2050" name="Picture 2" descr="http://slideplayer.com/slide/4882115/16/images/5/American+Pride%2FFamily+Values+Less+Government%2FTaxes.jpg">
            <a:extLst>
              <a:ext uri="{FF2B5EF4-FFF2-40B4-BE49-F238E27FC236}">
                <a16:creationId xmlns:a16="http://schemas.microsoft.com/office/drawing/2014/main" id="{0DB13B32-C9F4-4F4D-B39E-08EF114FE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125" b="3757"/>
          <a:stretch/>
        </p:blipFill>
        <p:spPr bwMode="auto">
          <a:xfrm>
            <a:off x="3048000" y="429761"/>
            <a:ext cx="4174505" cy="64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07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8229600" cy="1143000"/>
          </a:xfrm>
        </p:spPr>
        <p:txBody>
          <a:bodyPr/>
          <a:lstStyle/>
          <a:p>
            <a:r>
              <a:rPr lang="en-GB" u="sng" dirty="0"/>
              <a:t>Ronald Reagan’s family values </a:t>
            </a:r>
          </a:p>
        </p:txBody>
      </p:sp>
      <p:sp>
        <p:nvSpPr>
          <p:cNvPr id="2" name="Rectangle 1">
            <a:extLst>
              <a:ext uri="{FF2B5EF4-FFF2-40B4-BE49-F238E27FC236}">
                <a16:creationId xmlns:a16="http://schemas.microsoft.com/office/drawing/2014/main" id="{9C791458-4A9A-49DD-A271-7239E13AFD7D}"/>
              </a:ext>
            </a:extLst>
          </p:cNvPr>
          <p:cNvSpPr/>
          <p:nvPr/>
        </p:nvSpPr>
        <p:spPr>
          <a:xfrm>
            <a:off x="1676400" y="1339334"/>
            <a:ext cx="7620000" cy="369332"/>
          </a:xfrm>
          <a:prstGeom prst="rect">
            <a:avLst/>
          </a:prstGeom>
        </p:spPr>
        <p:txBody>
          <a:bodyPr wrap="square">
            <a:spAutoFit/>
          </a:bodyPr>
          <a:lstStyle/>
          <a:p>
            <a:r>
              <a:rPr lang="en-GB" dirty="0">
                <a:hlinkClick r:id="rId2"/>
              </a:rPr>
              <a:t>https://www.youtube.com/watch?v=pDIueebd12M</a:t>
            </a:r>
            <a:endParaRPr lang="en-GB" dirty="0"/>
          </a:p>
        </p:txBody>
      </p:sp>
      <p:sp>
        <p:nvSpPr>
          <p:cNvPr id="7" name="Title 1">
            <a:extLst>
              <a:ext uri="{FF2B5EF4-FFF2-40B4-BE49-F238E27FC236}">
                <a16:creationId xmlns:a16="http://schemas.microsoft.com/office/drawing/2014/main" id="{C94F784D-DE3E-4FFF-9BDB-B3A04F73A48F}"/>
              </a:ext>
            </a:extLst>
          </p:cNvPr>
          <p:cNvSpPr txBox="1">
            <a:spLocks/>
          </p:cNvSpPr>
          <p:nvPr/>
        </p:nvSpPr>
        <p:spPr>
          <a:xfrm>
            <a:off x="228600" y="3368952"/>
            <a:ext cx="7620000" cy="3336647"/>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u="sng" dirty="0">
                <a:solidFill>
                  <a:srgbClr val="C00000"/>
                </a:solidFill>
              </a:rPr>
              <a:t>Task One: Family Values</a:t>
            </a:r>
          </a:p>
          <a:p>
            <a:pPr algn="l"/>
            <a:endParaRPr lang="en-GB" sz="2400" u="sng" dirty="0">
              <a:solidFill>
                <a:srgbClr val="C00000"/>
              </a:solidFill>
            </a:endParaRPr>
          </a:p>
          <a:p>
            <a:pPr algn="l"/>
            <a:r>
              <a:rPr lang="en-GB" sz="2400" dirty="0"/>
              <a:t>1. After the clip, you will need to summarise Reagan’s beliefs about family values. </a:t>
            </a:r>
          </a:p>
          <a:p>
            <a:pPr algn="l"/>
            <a:endParaRPr lang="en-GB" sz="2400" dirty="0"/>
          </a:p>
          <a:p>
            <a:pPr algn="l"/>
            <a:r>
              <a:rPr lang="en-GB" sz="2400" dirty="0"/>
              <a:t>Rules: </a:t>
            </a:r>
          </a:p>
          <a:p>
            <a:pPr algn="l"/>
            <a:r>
              <a:rPr lang="en-GB" sz="2400" dirty="0"/>
              <a:t>- You can make notes during the clip (e.g. key words)</a:t>
            </a:r>
          </a:p>
          <a:p>
            <a:pPr algn="l"/>
            <a:r>
              <a:rPr lang="en-GB" sz="2400" dirty="0"/>
              <a:t>-Your summary of his family values cannot be more than 2 sentences long.   </a:t>
            </a:r>
          </a:p>
        </p:txBody>
      </p:sp>
      <p:pic>
        <p:nvPicPr>
          <p:cNvPr id="9" name="Picture 2" descr="Image result for reagan family values cartoon">
            <a:extLst>
              <a:ext uri="{FF2B5EF4-FFF2-40B4-BE49-F238E27FC236}">
                <a16:creationId xmlns:a16="http://schemas.microsoft.com/office/drawing/2014/main" id="{C2784FC0-B547-40F8-B8CE-68C869E4F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574" y="1779519"/>
            <a:ext cx="2406426" cy="140476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5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8229600" cy="1143000"/>
          </a:xfrm>
        </p:spPr>
        <p:txBody>
          <a:bodyPr/>
          <a:lstStyle/>
          <a:p>
            <a:r>
              <a:rPr lang="en-GB" u="sng" dirty="0"/>
              <a:t>Ronald Reagan’s family values </a:t>
            </a:r>
          </a:p>
        </p:txBody>
      </p:sp>
      <p:sp>
        <p:nvSpPr>
          <p:cNvPr id="2" name="Rectangle 1">
            <a:extLst>
              <a:ext uri="{FF2B5EF4-FFF2-40B4-BE49-F238E27FC236}">
                <a16:creationId xmlns:a16="http://schemas.microsoft.com/office/drawing/2014/main" id="{9C791458-4A9A-49DD-A271-7239E13AFD7D}"/>
              </a:ext>
            </a:extLst>
          </p:cNvPr>
          <p:cNvSpPr/>
          <p:nvPr/>
        </p:nvSpPr>
        <p:spPr>
          <a:xfrm>
            <a:off x="1676400" y="1339334"/>
            <a:ext cx="7620000" cy="369332"/>
          </a:xfrm>
          <a:prstGeom prst="rect">
            <a:avLst/>
          </a:prstGeom>
        </p:spPr>
        <p:txBody>
          <a:bodyPr wrap="square">
            <a:spAutoFit/>
          </a:bodyPr>
          <a:lstStyle/>
          <a:p>
            <a:r>
              <a:rPr lang="en-GB" dirty="0">
                <a:hlinkClick r:id="rId2"/>
              </a:rPr>
              <a:t>https://www.youtube.com/watch?v=pDIueebd12M</a:t>
            </a:r>
            <a:endParaRPr lang="en-GB" dirty="0"/>
          </a:p>
        </p:txBody>
      </p:sp>
      <p:sp>
        <p:nvSpPr>
          <p:cNvPr id="7" name="Title 1">
            <a:extLst>
              <a:ext uri="{FF2B5EF4-FFF2-40B4-BE49-F238E27FC236}">
                <a16:creationId xmlns:a16="http://schemas.microsoft.com/office/drawing/2014/main" id="{C94F784D-DE3E-4FFF-9BDB-B3A04F73A48F}"/>
              </a:ext>
            </a:extLst>
          </p:cNvPr>
          <p:cNvSpPr txBox="1">
            <a:spLocks/>
          </p:cNvSpPr>
          <p:nvPr/>
        </p:nvSpPr>
        <p:spPr>
          <a:xfrm>
            <a:off x="228600" y="3368953"/>
            <a:ext cx="7620000" cy="2498448"/>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u="sng" dirty="0">
                <a:solidFill>
                  <a:srgbClr val="C00000"/>
                </a:solidFill>
              </a:rPr>
              <a:t>Task One: Family Values</a:t>
            </a:r>
          </a:p>
          <a:p>
            <a:pPr algn="l"/>
            <a:endParaRPr lang="en-GB" sz="2400" u="sng" dirty="0">
              <a:solidFill>
                <a:srgbClr val="C00000"/>
              </a:solidFill>
            </a:endParaRPr>
          </a:p>
          <a:p>
            <a:pPr algn="l"/>
            <a:r>
              <a:rPr lang="en-GB" sz="2400" dirty="0" smtClean="0"/>
              <a:t>Reagan believes that the Christian nuclear family is central to the American Dream, the American model of civilisation, but has “come under attack” in recent decades (i.e. liberalism). </a:t>
            </a:r>
            <a:endParaRPr lang="en-GB" sz="2400" dirty="0"/>
          </a:p>
        </p:txBody>
      </p:sp>
      <p:pic>
        <p:nvPicPr>
          <p:cNvPr id="9" name="Picture 2" descr="Image result for reagan family values cartoon">
            <a:extLst>
              <a:ext uri="{FF2B5EF4-FFF2-40B4-BE49-F238E27FC236}">
                <a16:creationId xmlns:a16="http://schemas.microsoft.com/office/drawing/2014/main" id="{C2784FC0-B547-40F8-B8CE-68C869E4F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574" y="1779519"/>
            <a:ext cx="2406426" cy="140476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3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60ED-6229-483C-8A4A-1C32CED1961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043F0A8-6DEE-40FE-ABD6-DD4FA5F45515}"/>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4EA836A3-88D2-4DC0-8B5E-EF3029435F09}"/>
              </a:ext>
            </a:extLst>
          </p:cNvPr>
          <p:cNvSpPr txBox="1">
            <a:spLocks/>
          </p:cNvSpPr>
          <p:nvPr/>
        </p:nvSpPr>
        <p:spPr>
          <a:xfrm>
            <a:off x="230812" y="846138"/>
            <a:ext cx="7588912" cy="3192462"/>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u="sng" dirty="0">
                <a:solidFill>
                  <a:srgbClr val="C00000"/>
                </a:solidFill>
              </a:rPr>
              <a:t>Task One: Family Values</a:t>
            </a:r>
          </a:p>
          <a:p>
            <a:pPr algn="l"/>
            <a:endParaRPr lang="en-GB" sz="2400" u="sng" dirty="0">
              <a:solidFill>
                <a:srgbClr val="C00000"/>
              </a:solidFill>
            </a:endParaRPr>
          </a:p>
          <a:p>
            <a:pPr algn="l"/>
            <a:r>
              <a:rPr lang="en-GB" sz="2400" dirty="0"/>
              <a:t>2. Now use pages 211 and 212 of Sanders to make a </a:t>
            </a:r>
            <a:r>
              <a:rPr lang="en-GB" sz="2400" u="sng" dirty="0"/>
              <a:t>list</a:t>
            </a:r>
            <a:r>
              <a:rPr lang="en-GB" sz="2400" dirty="0"/>
              <a:t> of Reagan’s core social values (up to ‘the war on drugs’) under your summary. </a:t>
            </a:r>
          </a:p>
          <a:p>
            <a:pPr algn="l"/>
            <a:endParaRPr lang="en-GB" sz="2400" dirty="0"/>
          </a:p>
          <a:p>
            <a:pPr algn="l"/>
            <a:r>
              <a:rPr lang="en-GB" sz="2400" dirty="0"/>
              <a:t>3. Spot the ironies – how did aspects of his life differ from the values he proposed?</a:t>
            </a:r>
          </a:p>
        </p:txBody>
      </p:sp>
      <p:sp>
        <p:nvSpPr>
          <p:cNvPr id="5" name="TextBox 4">
            <a:extLst>
              <a:ext uri="{FF2B5EF4-FFF2-40B4-BE49-F238E27FC236}">
                <a16:creationId xmlns:a16="http://schemas.microsoft.com/office/drawing/2014/main" id="{DB5C8861-E748-4E4E-AF90-5D8E34D79C27}"/>
              </a:ext>
            </a:extLst>
          </p:cNvPr>
          <p:cNvSpPr txBox="1"/>
          <p:nvPr/>
        </p:nvSpPr>
        <p:spPr>
          <a:xfrm>
            <a:off x="230812" y="4382562"/>
            <a:ext cx="7597118" cy="1569660"/>
          </a:xfrm>
          <a:prstGeom prst="rect">
            <a:avLst/>
          </a:prstGeom>
          <a:solidFill>
            <a:schemeClr val="accent4">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Challenge: </a:t>
            </a:r>
          </a:p>
          <a:p>
            <a:r>
              <a:rPr lang="en-GB" sz="2400" dirty="0"/>
              <a:t>Why did Reagan fail to pass much of his social legislation? Why could / would he not endorse legislation?</a:t>
            </a:r>
            <a:r>
              <a:rPr lang="en-GB" sz="2400" b="1" dirty="0"/>
              <a:t>  </a:t>
            </a:r>
          </a:p>
          <a:p>
            <a:endParaRPr lang="en-GB" sz="2400" b="1" dirty="0"/>
          </a:p>
        </p:txBody>
      </p:sp>
      <p:pic>
        <p:nvPicPr>
          <p:cNvPr id="3074" name="Picture 2" descr="Image result for reagan family values cartoon">
            <a:extLst>
              <a:ext uri="{FF2B5EF4-FFF2-40B4-BE49-F238E27FC236}">
                <a16:creationId xmlns:a16="http://schemas.microsoft.com/office/drawing/2014/main" id="{1E7BF9F6-AE97-46D7-A69C-28CFE63D06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89147"/>
            <a:ext cx="1568226" cy="91546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74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692</Words>
  <Application>Microsoft Office PowerPoint</Application>
  <PresentationFormat>On-screen Show (4:3)</PresentationFormat>
  <Paragraphs>85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Verdana</vt:lpstr>
      <vt:lpstr>Office Theme</vt:lpstr>
      <vt:lpstr>PowerPoint Presentation</vt:lpstr>
      <vt:lpstr>PowerPoint Presentation</vt:lpstr>
      <vt:lpstr>PowerPoint Presentation</vt:lpstr>
      <vt:lpstr>Tuesday 18th June 8.50am - Paper 1</vt:lpstr>
      <vt:lpstr>PowerPoint Presentation</vt:lpstr>
      <vt:lpstr>PowerPoint Presentation</vt:lpstr>
      <vt:lpstr>Ronald Reagan’s family values </vt:lpstr>
      <vt:lpstr>Ronald Reagan’s family values </vt:lpstr>
      <vt:lpstr>PowerPoint Presentation</vt:lpstr>
      <vt:lpstr>Ronald Reagan’s family values?</vt:lpstr>
      <vt:lpstr>What is the popular perception of Reagan’s social policies? </vt:lpstr>
      <vt:lpstr> Do you think that this popular perception is entirely accurate?</vt:lpstr>
      <vt:lpstr>PowerPoint Presentation</vt:lpstr>
      <vt:lpstr>PowerPoint Presentation</vt:lpstr>
      <vt:lpstr>PowerPoint Presentation</vt:lpstr>
      <vt:lpstr>In the light of differing interpretations, how convincing do you find the view that the Reagan presidency was a time of ‘deterioration and decline’ (Extract 1, lines 7–8) in the advancement of black Americans in the USA?   To explain your answer, analyse and evaluate the material in both extracts, using your own knowledge of the issues.  (20 marks)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dc:title>
  <dc:creator>User</dc:creator>
  <cp:lastModifiedBy>Caroline Hardingham</cp:lastModifiedBy>
  <cp:revision>91</cp:revision>
  <dcterms:created xsi:type="dcterms:W3CDTF">2006-08-16T00:00:00Z</dcterms:created>
  <dcterms:modified xsi:type="dcterms:W3CDTF">2019-06-11T09:34:11Z</dcterms:modified>
</cp:coreProperties>
</file>