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22" r:id="rId2"/>
    <p:sldId id="330" r:id="rId3"/>
    <p:sldId id="256" r:id="rId4"/>
    <p:sldId id="324" r:id="rId5"/>
    <p:sldId id="323" r:id="rId6"/>
    <p:sldId id="316" r:id="rId7"/>
    <p:sldId id="308" r:id="rId8"/>
    <p:sldId id="321" r:id="rId9"/>
    <p:sldId id="319" r:id="rId10"/>
    <p:sldId id="320" r:id="rId11"/>
    <p:sldId id="314" r:id="rId12"/>
    <p:sldId id="325" r:id="rId13"/>
    <p:sldId id="326" r:id="rId14"/>
    <p:sldId id="327" r:id="rId15"/>
    <p:sldId id="328" r:id="rId16"/>
    <p:sldId id="32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B4B"/>
    <a:srgbClr val="FF6161"/>
    <a:srgbClr val="FF99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910AA-CA45-438C-BCE3-802B81E93C1A}" type="datetimeFigureOut">
              <a:rPr lang="en-GB" smtClean="0"/>
              <a:pPr/>
              <a:t>04/06/2019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7A0A1-55E5-4DB8-A6ED-430F3BF24496}" type="slidenum">
              <a:rPr lang="en-GB" smtClean="0"/>
              <a:pPr/>
              <a:t>‹#›</a:t>
            </a:fld>
            <a:endParaRPr lang="en-GB"/>
          </a:p>
        </p:txBody>
      </p:sp>
    </p:spTree>
    <p:extLst>
      <p:ext uri="{BB962C8B-B14F-4D97-AF65-F5344CB8AC3E}">
        <p14:creationId xmlns:p14="http://schemas.microsoft.com/office/powerpoint/2010/main" val="226467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177A0A1-55E5-4DB8-A6ED-430F3BF24496}" type="slidenum">
              <a:rPr lang="en-GB" smtClean="0"/>
              <a:pPr/>
              <a:t>6</a:t>
            </a:fld>
            <a:endParaRPr lang="en-GB"/>
          </a:p>
        </p:txBody>
      </p:sp>
    </p:spTree>
    <p:extLst>
      <p:ext uri="{BB962C8B-B14F-4D97-AF65-F5344CB8AC3E}">
        <p14:creationId xmlns:p14="http://schemas.microsoft.com/office/powerpoint/2010/main" val="100479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7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Content Placeholder 2"/>
          <p:cNvSpPr txBox="1">
            <a:spLocks/>
          </p:cNvSpPr>
          <p:nvPr userDrawn="1"/>
        </p:nvSpPr>
        <p:spPr>
          <a:xfrm>
            <a:off x="8059881" y="457200"/>
            <a:ext cx="1084119" cy="1323975"/>
          </a:xfrm>
          <a:prstGeom prst="rect">
            <a:avLst/>
          </a:prstGeom>
          <a:solidFill>
            <a:schemeClr val="accent3">
              <a:lumMod val="40000"/>
              <a:lumOff val="60000"/>
              <a:alpha val="44000"/>
            </a:scheme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t>1. To recall key strengths and failures of Reaganomics and his attempts to reduce big government </a:t>
            </a:r>
          </a:p>
        </p:txBody>
      </p:sp>
      <p:sp>
        <p:nvSpPr>
          <p:cNvPr id="8" name="Content Placeholder 2"/>
          <p:cNvSpPr txBox="1">
            <a:spLocks/>
          </p:cNvSpPr>
          <p:nvPr userDrawn="1"/>
        </p:nvSpPr>
        <p:spPr>
          <a:xfrm>
            <a:off x="8059878" y="1781176"/>
            <a:ext cx="1084119" cy="1506538"/>
          </a:xfrm>
          <a:prstGeom prst="rect">
            <a:avLst/>
          </a:prstGeom>
          <a:solidFill>
            <a:schemeClr val="accent6">
              <a:lumMod val="40000"/>
              <a:lumOff val="60000"/>
              <a:alpha val="25000"/>
            </a:scheme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t>2. To evaluate how effective Reagan’s economic policies were</a:t>
            </a:r>
          </a:p>
        </p:txBody>
      </p:sp>
      <p:sp>
        <p:nvSpPr>
          <p:cNvPr id="9" name="Title 1"/>
          <p:cNvSpPr txBox="1">
            <a:spLocks/>
          </p:cNvSpPr>
          <p:nvPr userDrawn="1"/>
        </p:nvSpPr>
        <p:spPr>
          <a:xfrm>
            <a:off x="6927" y="-1"/>
            <a:ext cx="8052953" cy="457201"/>
          </a:xfrm>
          <a:prstGeom prst="rect">
            <a:avLst/>
          </a:prstGeom>
          <a:solidFill>
            <a:schemeClr val="tx2">
              <a:lumMod val="20000"/>
              <a:lumOff val="80000"/>
              <a:alpha val="71000"/>
            </a:schemeClr>
          </a:solidFill>
          <a:ln>
            <a:solidFill>
              <a:schemeClr val="tx1"/>
            </a:solidFill>
          </a:ln>
          <a:effectLst>
            <a:outerShdw blurRad="50800" dist="38100" dir="2700000" algn="tl" rotWithShape="0">
              <a:prstClr val="black">
                <a:alpha val="40000"/>
              </a:prstClr>
            </a:outerShdw>
          </a:effectLst>
        </p:spPr>
        <p:txBody>
          <a:bodyPr>
            <a:normAutofit fontScale="90000" lnSpcReduction="10000"/>
          </a:bodyPr>
          <a:lstStyle/>
          <a:p>
            <a:pPr algn="ctr"/>
            <a:r>
              <a:rPr lang="en-GB" sz="2800" u="sng" dirty="0"/>
              <a:t>Paper 1 Section C: Essay Skills</a:t>
            </a:r>
          </a:p>
        </p:txBody>
      </p:sp>
      <p:sp>
        <p:nvSpPr>
          <p:cNvPr id="10" name="Content Placeholder 2"/>
          <p:cNvSpPr txBox="1">
            <a:spLocks/>
          </p:cNvSpPr>
          <p:nvPr userDrawn="1"/>
        </p:nvSpPr>
        <p:spPr>
          <a:xfrm>
            <a:off x="8059881" y="0"/>
            <a:ext cx="1097975" cy="457200"/>
          </a:xfrm>
          <a:prstGeom prst="rect">
            <a:avLst/>
          </a:prstGeom>
          <a:solidFill>
            <a:schemeClr val="bg1">
              <a:alpha val="42000"/>
            </a:schemeClr>
          </a:solidFill>
          <a:ln>
            <a:solidFill>
              <a:schemeClr val="tx1"/>
            </a:solidFill>
          </a:ln>
          <a:effectLst>
            <a:outerShdw blurRad="50800" dist="38100" dir="2700000" algn="tl" rotWithShape="0">
              <a:prstClr val="black">
                <a:alpha val="40000"/>
              </a:prstClr>
            </a:outerShdw>
          </a:effectLst>
        </p:spPr>
        <p:txBody>
          <a:bodyPr>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err="1">
                <a:ln>
                  <a:noFill/>
                </a:ln>
                <a:solidFill>
                  <a:schemeClr val="tx1"/>
                </a:solidFill>
                <a:effectLst/>
                <a:uLnTx/>
                <a:uFillTx/>
                <a:latin typeface="+mn-lt"/>
                <a:ea typeface="+mn-ea"/>
                <a:cs typeface="+mn-cs"/>
              </a:rPr>
              <a:t>LOs</a:t>
            </a:r>
            <a:r>
              <a:rPr kumimoji="0" lang="en-GB" sz="3200" b="0" i="0" u="none" strike="noStrike" kern="1200" cap="none" spc="0" normalizeH="0" baseline="0" noProof="0" dirty="0">
                <a:ln>
                  <a:noFill/>
                </a:ln>
                <a:solidFill>
                  <a:schemeClr val="tx1"/>
                </a:solidFill>
                <a:effectLst/>
                <a:uLnTx/>
                <a:uFillTx/>
                <a:latin typeface="+mn-lt"/>
                <a:ea typeface="+mn-ea"/>
                <a:cs typeface="+mn-cs"/>
              </a:rPr>
              <a:t>:</a:t>
            </a:r>
          </a:p>
        </p:txBody>
      </p:sp>
      <p:sp>
        <p:nvSpPr>
          <p:cNvPr id="11" name="Content Placeholder 2"/>
          <p:cNvSpPr txBox="1">
            <a:spLocks/>
          </p:cNvSpPr>
          <p:nvPr userDrawn="1"/>
        </p:nvSpPr>
        <p:spPr>
          <a:xfrm>
            <a:off x="8059877" y="3287714"/>
            <a:ext cx="1084119" cy="1506538"/>
          </a:xfrm>
          <a:prstGeom prst="rect">
            <a:avLst/>
          </a:prstGeom>
          <a:solidFill>
            <a:schemeClr val="accent2">
              <a:lumMod val="60000"/>
              <a:lumOff val="40000"/>
              <a:alpha val="33000"/>
            </a:scheme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t>3. To evaluate interpretations in light of this knowledge </a:t>
            </a:r>
          </a:p>
        </p:txBody>
      </p:sp>
      <p:pic>
        <p:nvPicPr>
          <p:cNvPr id="12" name="Picture 3" descr="C:\Users\User\AppData\Local\Microsoft\Windows\Temporary Internet Files\Content.IE5\6SN8KSO3\MC900383586[1].wm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flipH="1">
            <a:off x="8659091" y="41355"/>
            <a:ext cx="509737" cy="68369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Documents and Settings\MR\Local Settings\Temporary Internet Files\Content.IE5\RF3KTYH8\MC900383576[1].wmf"/>
          <p:cNvPicPr>
            <a:picLocks noChangeAspect="1" noChangeArrowheads="1"/>
          </p:cNvPicPr>
          <p:nvPr userDrawn="1"/>
        </p:nvPicPr>
        <p:blipFill>
          <a:blip r:embed="rId14" cstate="print"/>
          <a:srcRect/>
          <a:stretch>
            <a:fillRect/>
          </a:stretch>
        </p:blipFill>
        <p:spPr bwMode="auto">
          <a:xfrm rot="1864105">
            <a:off x="94778" y="52574"/>
            <a:ext cx="331458" cy="459447"/>
          </a:xfrm>
          <a:prstGeom prst="rect">
            <a:avLst/>
          </a:prstGeom>
          <a:noFill/>
        </p:spPr>
      </p:pic>
      <p:sp>
        <p:nvSpPr>
          <p:cNvPr id="14" name="Content Placeholder 2"/>
          <p:cNvSpPr txBox="1">
            <a:spLocks/>
          </p:cNvSpPr>
          <p:nvPr userDrawn="1"/>
        </p:nvSpPr>
        <p:spPr>
          <a:xfrm>
            <a:off x="8073737" y="4794252"/>
            <a:ext cx="1084119" cy="2063748"/>
          </a:xfrm>
          <a:prstGeom prst="rect">
            <a:avLst/>
          </a:prstGeom>
          <a:solidFill>
            <a:schemeClr val="accent4">
              <a:lumMod val="60000"/>
              <a:lumOff val="40000"/>
              <a:alpha val="31000"/>
            </a:schemeClr>
          </a:solidFill>
          <a:ln>
            <a:solidFill>
              <a:schemeClr val="tx1"/>
            </a:solidFill>
          </a:ln>
          <a:effectLst>
            <a:outerShdw blurRad="50800" dist="38100" dir="10800000" algn="r" rotWithShape="0">
              <a:prstClr val="black">
                <a:alpha val="40000"/>
              </a:prstClr>
            </a:outerShdw>
          </a:effectLst>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600" b="1" u="sng" dirty="0"/>
              <a:t>Keywords</a:t>
            </a:r>
          </a:p>
          <a:p>
            <a:pPr marL="0" indent="0">
              <a:buFont typeface="Arial" pitchFamily="34" charset="0"/>
              <a:buNone/>
            </a:pPr>
            <a:r>
              <a:rPr lang="en-GB" sz="1600" b="1" u="none" dirty="0"/>
              <a:t>Supply side theory</a:t>
            </a:r>
          </a:p>
          <a:p>
            <a:pPr marL="0" indent="0">
              <a:buFont typeface="Arial" pitchFamily="34" charset="0"/>
              <a:buNone/>
            </a:pPr>
            <a:r>
              <a:rPr lang="en-GB" sz="1300" b="1" u="none" dirty="0"/>
              <a:t>Reaganomics</a:t>
            </a:r>
          </a:p>
          <a:p>
            <a:pPr marL="0" indent="0">
              <a:buFont typeface="Arial" pitchFamily="34" charset="0"/>
              <a:buNone/>
            </a:pPr>
            <a:r>
              <a:rPr lang="en-GB" sz="1300" b="1" u="none" dirty="0"/>
              <a:t>Deregulation </a:t>
            </a:r>
          </a:p>
          <a:p>
            <a:pPr marL="0" indent="0">
              <a:buFont typeface="Arial" pitchFamily="34" charset="0"/>
              <a:buNone/>
            </a:pPr>
            <a:r>
              <a:rPr lang="en-GB" sz="1600" b="1" u="none" dirty="0"/>
              <a:t>Stagflation</a:t>
            </a:r>
          </a:p>
          <a:p>
            <a:pPr marL="0" indent="0">
              <a:buFont typeface="Arial" pitchFamily="34" charset="0"/>
              <a:buNone/>
            </a:pPr>
            <a:r>
              <a:rPr lang="en-GB" sz="1600" b="1" u="none" dirty="0"/>
              <a:t>Deficit</a:t>
            </a:r>
          </a:p>
          <a:p>
            <a:pPr marL="0" indent="0">
              <a:buFont typeface="Arial" pitchFamily="34" charset="0"/>
              <a:buNone/>
            </a:pPr>
            <a:r>
              <a:rPr lang="en-GB" sz="1600" b="1" u="none" dirty="0"/>
              <a:t>GNP</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0B7B474-6FF2-4B15-A1DC-CDB658B8E5D3}"/>
              </a:ext>
            </a:extLst>
          </p:cNvPr>
          <p:cNvSpPr txBox="1"/>
          <p:nvPr/>
        </p:nvSpPr>
        <p:spPr>
          <a:xfrm>
            <a:off x="237385" y="1785219"/>
            <a:ext cx="7597118" cy="163121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800" b="1" dirty="0"/>
              <a:t>Do Now: Key terminology </a:t>
            </a:r>
          </a:p>
          <a:p>
            <a:endParaRPr lang="en-GB" sz="2400" b="1" dirty="0"/>
          </a:p>
          <a:p>
            <a:r>
              <a:rPr lang="en-GB" sz="2400" dirty="0"/>
              <a:t>Match the term to the definition.</a:t>
            </a:r>
          </a:p>
          <a:p>
            <a:endParaRPr lang="en-GB" sz="2400" dirty="0"/>
          </a:p>
        </p:txBody>
      </p:sp>
      <p:pic>
        <p:nvPicPr>
          <p:cNvPr id="13" name="Picture 12">
            <a:extLst>
              <a:ext uri="{FF2B5EF4-FFF2-40B4-BE49-F238E27FC236}">
                <a16:creationId xmlns:a16="http://schemas.microsoft.com/office/drawing/2014/main" id="{C1B82A4A-8600-4F9E-8D1F-2FAF0E7EE1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385" y="590742"/>
            <a:ext cx="683380" cy="683380"/>
          </a:xfrm>
          <a:prstGeom prst="rect">
            <a:avLst/>
          </a:prstGeom>
        </p:spPr>
      </p:pic>
      <p:sp>
        <p:nvSpPr>
          <p:cNvPr id="16" name="TextBox 15">
            <a:extLst>
              <a:ext uri="{FF2B5EF4-FFF2-40B4-BE49-F238E27FC236}">
                <a16:creationId xmlns:a16="http://schemas.microsoft.com/office/drawing/2014/main" id="{20B7B474-6FF2-4B15-A1DC-CDB658B8E5D3}"/>
              </a:ext>
            </a:extLst>
          </p:cNvPr>
          <p:cNvSpPr txBox="1"/>
          <p:nvPr/>
        </p:nvSpPr>
        <p:spPr>
          <a:xfrm>
            <a:off x="237385" y="3657600"/>
            <a:ext cx="7597118" cy="2246769"/>
          </a:xfrm>
          <a:prstGeom prst="rect">
            <a:avLst/>
          </a:prstGeom>
          <a:solidFill>
            <a:schemeClr val="accent4">
              <a:lumMod val="40000"/>
              <a:lumOff val="6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800" b="1" dirty="0"/>
              <a:t>Challenge: </a:t>
            </a:r>
          </a:p>
          <a:p>
            <a:endParaRPr lang="en-GB" sz="2800" b="1" dirty="0"/>
          </a:p>
          <a:p>
            <a:r>
              <a:rPr lang="en-GB" sz="2800" dirty="0"/>
              <a:t>How successful was Reagan at reducing ‘Big Government’?</a:t>
            </a:r>
          </a:p>
          <a:p>
            <a:endParaRPr lang="en-GB" sz="2800" b="1" dirty="0"/>
          </a:p>
        </p:txBody>
      </p:sp>
      <p:sp>
        <p:nvSpPr>
          <p:cNvPr id="7" name="Date Placeholder 3">
            <a:extLst>
              <a:ext uri="{FF2B5EF4-FFF2-40B4-BE49-F238E27FC236}">
                <a16:creationId xmlns:a16="http://schemas.microsoft.com/office/drawing/2014/main" id="{29972118-2B08-49FB-B78D-B9D2B94D7D2E}"/>
              </a:ext>
            </a:extLst>
          </p:cNvPr>
          <p:cNvSpPr>
            <a:spLocks noGrp="1"/>
          </p:cNvSpPr>
          <p:nvPr>
            <p:ph type="dt" sz="half" idx="10"/>
          </p:nvPr>
        </p:nvSpPr>
        <p:spPr>
          <a:xfrm>
            <a:off x="5602991" y="634827"/>
            <a:ext cx="2042838" cy="683379"/>
          </a:xfrm>
          <a:solidFill>
            <a:schemeClr val="bg1">
              <a:lumMod val="95000"/>
            </a:schemeClr>
          </a:solidFill>
        </p:spPr>
        <p:txBody>
          <a:bodyPr/>
          <a:lstStyle/>
          <a:p>
            <a:pPr algn="ctr"/>
            <a:fld id="{98B03907-9B36-45BC-884E-65B2099BCCE3}" type="datetime2">
              <a:rPr lang="en-GB" sz="2000" u="sng">
                <a:solidFill>
                  <a:schemeClr val="tx1"/>
                </a:solidFill>
              </a:rPr>
              <a:pPr algn="ctr"/>
              <a:t>Tuesday, 04 June 2019</a:t>
            </a:fld>
            <a:endParaRPr lang="en-GB" sz="1100" u="sng" dirty="0">
              <a:solidFill>
                <a:schemeClr val="tx1"/>
              </a:solidFill>
            </a:endParaRPr>
          </a:p>
        </p:txBody>
      </p:sp>
      <p:sp>
        <p:nvSpPr>
          <p:cNvPr id="8" name="TextBox 7">
            <a:extLst>
              <a:ext uri="{FF2B5EF4-FFF2-40B4-BE49-F238E27FC236}">
                <a16:creationId xmlns:a16="http://schemas.microsoft.com/office/drawing/2014/main" id="{C9EFDEA6-2F11-4CBD-A37B-4AC5DF554AEF}"/>
              </a:ext>
            </a:extLst>
          </p:cNvPr>
          <p:cNvSpPr txBox="1"/>
          <p:nvPr/>
        </p:nvSpPr>
        <p:spPr>
          <a:xfrm>
            <a:off x="1982314" y="831391"/>
            <a:ext cx="2794481" cy="461665"/>
          </a:xfrm>
          <a:prstGeom prst="rect">
            <a:avLst/>
          </a:prstGeom>
          <a:noFill/>
        </p:spPr>
        <p:txBody>
          <a:bodyPr wrap="square" rtlCol="0">
            <a:spAutoFit/>
          </a:bodyPr>
          <a:lstStyle/>
          <a:p>
            <a:pPr algn="r"/>
            <a:r>
              <a:rPr lang="en-US" sz="2400" dirty="0">
                <a:solidFill>
                  <a:srgbClr val="008000"/>
                </a:solidFill>
                <a:cs typeface="Arial"/>
              </a:rPr>
              <a:t>Correct in green pen.</a:t>
            </a:r>
          </a:p>
        </p:txBody>
      </p:sp>
      <p:pic>
        <p:nvPicPr>
          <p:cNvPr id="9" name="Picture 8" descr="Hopstarter-Soft-Scraps-Pen-Green.ico">
            <a:extLst>
              <a:ext uri="{FF2B5EF4-FFF2-40B4-BE49-F238E27FC236}">
                <a16:creationId xmlns:a16="http://schemas.microsoft.com/office/drawing/2014/main" id="{5F7FDB75-4DD9-466C-B30F-0B74806039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039" y="111003"/>
            <a:ext cx="1129648" cy="1129648"/>
          </a:xfrm>
          <a:prstGeom prst="rect">
            <a:avLst/>
          </a:prstGeom>
        </p:spPr>
      </p:pic>
    </p:spTree>
    <p:extLst>
      <p:ext uri="{BB962C8B-B14F-4D97-AF65-F5344CB8AC3E}">
        <p14:creationId xmlns:p14="http://schemas.microsoft.com/office/powerpoint/2010/main" val="46222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67CBF-CD85-4CCB-BE7E-D9EE7CB52E6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CBD6FF8-9D04-40FD-873D-19800ADB89D9}"/>
              </a:ext>
            </a:extLst>
          </p:cNvPr>
          <p:cNvSpPr>
            <a:spLocks noGrp="1"/>
          </p:cNvSpPr>
          <p:nvPr>
            <p:ph idx="1"/>
          </p:nvPr>
        </p:nvSpPr>
        <p:spPr/>
        <p:txBody>
          <a:bodyPr/>
          <a:lstStyle/>
          <a:p>
            <a:endParaRPr lang="en-GB"/>
          </a:p>
        </p:txBody>
      </p:sp>
      <p:pic>
        <p:nvPicPr>
          <p:cNvPr id="8194" name="Picture 2" descr="Related image">
            <a:extLst>
              <a:ext uri="{FF2B5EF4-FFF2-40B4-BE49-F238E27FC236}">
                <a16:creationId xmlns:a16="http://schemas.microsoft.com/office/drawing/2014/main" id="{A7B8FE64-4BC3-4A42-8ABF-A324E89DAD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846138"/>
            <a:ext cx="7524750" cy="5479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959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9826"/>
            <a:ext cx="8028265" cy="1143000"/>
          </a:xfrm>
        </p:spPr>
        <p:txBody>
          <a:bodyPr>
            <a:noAutofit/>
          </a:bodyPr>
          <a:lstStyle/>
          <a:p>
            <a:r>
              <a:rPr lang="en-GB" sz="2400" b="1" dirty="0"/>
              <a:t>Did Reagan’s economic policies achieve their aims? </a:t>
            </a:r>
            <a:endParaRPr lang="en-GB" sz="2400" dirty="0"/>
          </a:p>
        </p:txBody>
      </p:sp>
      <p:sp>
        <p:nvSpPr>
          <p:cNvPr id="4" name="Title 1">
            <a:extLst>
              <a:ext uri="{FF2B5EF4-FFF2-40B4-BE49-F238E27FC236}">
                <a16:creationId xmlns:a16="http://schemas.microsoft.com/office/drawing/2014/main" id="{6926AFBA-2BBC-4D0D-9086-07325155A77D}"/>
              </a:ext>
            </a:extLst>
          </p:cNvPr>
          <p:cNvSpPr txBox="1">
            <a:spLocks/>
          </p:cNvSpPr>
          <p:nvPr/>
        </p:nvSpPr>
        <p:spPr>
          <a:xfrm>
            <a:off x="230813" y="1295400"/>
            <a:ext cx="3350588" cy="396240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u="sng" dirty="0">
                <a:solidFill>
                  <a:srgbClr val="C00000"/>
                </a:solidFill>
              </a:rPr>
              <a:t>Task One: Evaluating ‘success’</a:t>
            </a:r>
          </a:p>
          <a:p>
            <a:pPr algn="l"/>
            <a:endParaRPr lang="en-GB" sz="2000" u="sng" dirty="0">
              <a:solidFill>
                <a:srgbClr val="C00000"/>
              </a:solidFill>
            </a:endParaRPr>
          </a:p>
          <a:p>
            <a:pPr algn="l"/>
            <a:r>
              <a:rPr lang="en-GB" sz="2000" dirty="0"/>
              <a:t>You will need all of your notes from the past three lessons. </a:t>
            </a:r>
          </a:p>
          <a:p>
            <a:pPr algn="l"/>
            <a:endParaRPr lang="en-GB" sz="2000" dirty="0"/>
          </a:p>
          <a:p>
            <a:pPr algn="l"/>
            <a:r>
              <a:rPr lang="en-GB" sz="2000" dirty="0"/>
              <a:t>Complete your allocated revision card. Let me know if you need some hints. </a:t>
            </a:r>
          </a:p>
          <a:p>
            <a:pPr algn="l"/>
            <a:endParaRPr lang="en-GB" sz="2000" dirty="0"/>
          </a:p>
          <a:p>
            <a:pPr algn="l"/>
            <a:r>
              <a:rPr lang="en-GB" sz="2000" dirty="0"/>
              <a:t>You will then need to share your examples. </a:t>
            </a:r>
          </a:p>
        </p:txBody>
      </p:sp>
      <p:sp>
        <p:nvSpPr>
          <p:cNvPr id="5" name="TextBox 4">
            <a:extLst>
              <a:ext uri="{FF2B5EF4-FFF2-40B4-BE49-F238E27FC236}">
                <a16:creationId xmlns:a16="http://schemas.microsoft.com/office/drawing/2014/main" id="{867D01DC-45D3-4EBC-8697-C51159E09B02}"/>
              </a:ext>
            </a:extLst>
          </p:cNvPr>
          <p:cNvSpPr txBox="1"/>
          <p:nvPr/>
        </p:nvSpPr>
        <p:spPr>
          <a:xfrm>
            <a:off x="230812" y="5452663"/>
            <a:ext cx="7597118" cy="1323439"/>
          </a:xfrm>
          <a:prstGeom prst="rect">
            <a:avLst/>
          </a:prstGeom>
          <a:solidFill>
            <a:schemeClr val="accent4">
              <a:lumMod val="40000"/>
              <a:lumOff val="6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000" b="1" dirty="0"/>
              <a:t>Challenge: </a:t>
            </a:r>
          </a:p>
          <a:p>
            <a:endParaRPr lang="en-GB" sz="2000" b="1" dirty="0"/>
          </a:p>
          <a:p>
            <a:r>
              <a:rPr lang="en-GB" sz="2000" dirty="0"/>
              <a:t>Overall, how convincing do you find the view that Reagan restored economic prosperity to the US? </a:t>
            </a:r>
          </a:p>
        </p:txBody>
      </p:sp>
      <p:pic>
        <p:nvPicPr>
          <p:cNvPr id="8" name="Picture 7">
            <a:extLst>
              <a:ext uri="{FF2B5EF4-FFF2-40B4-BE49-F238E27FC236}">
                <a16:creationId xmlns:a16="http://schemas.microsoft.com/office/drawing/2014/main" id="{279C759B-E41F-45EC-AF9F-7D819CBC7646}"/>
              </a:ext>
            </a:extLst>
          </p:cNvPr>
          <p:cNvPicPr>
            <a:picLocks noChangeAspect="1"/>
          </p:cNvPicPr>
          <p:nvPr/>
        </p:nvPicPr>
        <p:blipFill rotWithShape="1">
          <a:blip r:embed="rId2"/>
          <a:srcRect l="24167" t="35430" r="43334" b="14426"/>
          <a:stretch/>
        </p:blipFill>
        <p:spPr>
          <a:xfrm>
            <a:off x="3812214" y="1502825"/>
            <a:ext cx="4110346" cy="3565463"/>
          </a:xfrm>
          <a:prstGeom prst="rect">
            <a:avLst/>
          </a:prstGeom>
        </p:spPr>
      </p:pic>
    </p:spTree>
    <p:extLst>
      <p:ext uri="{BB962C8B-B14F-4D97-AF65-F5344CB8AC3E}">
        <p14:creationId xmlns:p14="http://schemas.microsoft.com/office/powerpoint/2010/main" val="683745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6855788" cy="1143000"/>
          </a:xfrm>
        </p:spPr>
        <p:txBody>
          <a:bodyPr>
            <a:noAutofit/>
          </a:bodyPr>
          <a:lstStyle/>
          <a:p>
            <a:r>
              <a:rPr lang="en-GB" sz="2400" i="1" dirty="0"/>
              <a:t>In the light of differing interpretations, how convincing do you find the view that……….</a:t>
            </a:r>
            <a:r>
              <a:rPr lang="en-GB" sz="2400" dirty="0"/>
              <a:t/>
            </a:r>
            <a:br>
              <a:rPr lang="en-GB" sz="2400" dirty="0"/>
            </a:br>
            <a:r>
              <a:rPr lang="en-GB" sz="2400" i="1" dirty="0"/>
              <a:t> </a:t>
            </a:r>
            <a:r>
              <a:rPr lang="en-GB" sz="2400" dirty="0"/>
              <a:t/>
            </a:r>
            <a:br>
              <a:rPr lang="en-GB" sz="2400" dirty="0"/>
            </a:br>
            <a:r>
              <a:rPr lang="en-GB" sz="2400" i="1" dirty="0"/>
              <a:t>To explain your answer, analyse and evaluate the material in both extracts, using your own knowledge of the issues.</a:t>
            </a:r>
            <a:endParaRPr lang="en-GB" sz="2400" dirty="0"/>
          </a:p>
        </p:txBody>
      </p:sp>
      <p:sp>
        <p:nvSpPr>
          <p:cNvPr id="4" name="Title 1">
            <a:extLst>
              <a:ext uri="{FF2B5EF4-FFF2-40B4-BE49-F238E27FC236}">
                <a16:creationId xmlns:a16="http://schemas.microsoft.com/office/drawing/2014/main" id="{6926AFBA-2BBC-4D0D-9086-07325155A77D}"/>
              </a:ext>
            </a:extLst>
          </p:cNvPr>
          <p:cNvSpPr txBox="1">
            <a:spLocks/>
          </p:cNvSpPr>
          <p:nvPr/>
        </p:nvSpPr>
        <p:spPr>
          <a:xfrm>
            <a:off x="209550" y="3124200"/>
            <a:ext cx="7503487" cy="327660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u="sng" dirty="0">
                <a:solidFill>
                  <a:srgbClr val="C00000"/>
                </a:solidFill>
              </a:rPr>
              <a:t>Task Two: Section C practice</a:t>
            </a:r>
          </a:p>
          <a:p>
            <a:pPr algn="l"/>
            <a:endParaRPr lang="en-GB" sz="2400" u="sng" dirty="0">
              <a:solidFill>
                <a:srgbClr val="C00000"/>
              </a:solidFill>
            </a:endParaRPr>
          </a:p>
          <a:p>
            <a:pPr algn="l"/>
            <a:r>
              <a:rPr lang="en-GB" sz="2400" b="1" dirty="0"/>
              <a:t>Remind yourself of the approach to Section C. </a:t>
            </a:r>
          </a:p>
          <a:p>
            <a:pPr algn="l"/>
            <a:endParaRPr lang="en-GB" sz="2400" dirty="0"/>
          </a:p>
          <a:p>
            <a:pPr algn="l"/>
            <a:r>
              <a:rPr lang="en-GB" sz="2400" dirty="0"/>
              <a:t>What are the challenges of this style of essay? </a:t>
            </a:r>
          </a:p>
          <a:p>
            <a:pPr algn="l"/>
            <a:r>
              <a:rPr lang="en-GB" sz="2400" dirty="0"/>
              <a:t>What are the pitfalls we could make?</a:t>
            </a:r>
          </a:p>
          <a:p>
            <a:pPr algn="l"/>
            <a:r>
              <a:rPr lang="en-GB" sz="2400" dirty="0"/>
              <a:t>Why is it actually easier than sections A&amp;B? </a:t>
            </a:r>
          </a:p>
          <a:p>
            <a:pPr algn="l"/>
            <a:r>
              <a:rPr lang="en-GB" sz="2400" dirty="0"/>
              <a:t>Why is it perceived as more difficult then? </a:t>
            </a:r>
          </a:p>
        </p:txBody>
      </p:sp>
    </p:spTree>
    <p:extLst>
      <p:ext uri="{BB962C8B-B14F-4D97-AF65-F5344CB8AC3E}">
        <p14:creationId xmlns:p14="http://schemas.microsoft.com/office/powerpoint/2010/main" val="3049412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6855788" cy="1143000"/>
          </a:xfrm>
        </p:spPr>
        <p:txBody>
          <a:bodyPr>
            <a:noAutofit/>
          </a:bodyPr>
          <a:lstStyle/>
          <a:p>
            <a:r>
              <a:rPr lang="en-GB" sz="2400" i="1" dirty="0"/>
              <a:t>In the light of differing interpretations, how convincing do you find the view that……….</a:t>
            </a:r>
            <a:r>
              <a:rPr lang="en-GB" sz="2400" dirty="0"/>
              <a:t/>
            </a:r>
            <a:br>
              <a:rPr lang="en-GB" sz="2400" dirty="0"/>
            </a:br>
            <a:r>
              <a:rPr lang="en-GB" sz="2400" i="1" dirty="0"/>
              <a:t> </a:t>
            </a:r>
            <a:r>
              <a:rPr lang="en-GB" sz="2400" dirty="0"/>
              <a:t/>
            </a:r>
            <a:br>
              <a:rPr lang="en-GB" sz="2400" dirty="0"/>
            </a:br>
            <a:r>
              <a:rPr lang="en-GB" sz="2400" i="1" dirty="0"/>
              <a:t>To explain your answer, analyse and evaluate the material in both extracts, using your own knowledge of the issues.</a:t>
            </a:r>
            <a:endParaRPr lang="en-GB" sz="2400" dirty="0"/>
          </a:p>
        </p:txBody>
      </p:sp>
      <p:sp>
        <p:nvSpPr>
          <p:cNvPr id="4" name="Title 1">
            <a:extLst>
              <a:ext uri="{FF2B5EF4-FFF2-40B4-BE49-F238E27FC236}">
                <a16:creationId xmlns:a16="http://schemas.microsoft.com/office/drawing/2014/main" id="{6926AFBA-2BBC-4D0D-9086-07325155A77D}"/>
              </a:ext>
            </a:extLst>
          </p:cNvPr>
          <p:cNvSpPr txBox="1">
            <a:spLocks/>
          </p:cNvSpPr>
          <p:nvPr/>
        </p:nvSpPr>
        <p:spPr>
          <a:xfrm>
            <a:off x="209550" y="3124200"/>
            <a:ext cx="7503487" cy="3276600"/>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u="sng" dirty="0">
                <a:solidFill>
                  <a:srgbClr val="C00000"/>
                </a:solidFill>
              </a:rPr>
              <a:t>Task Two: Section C practice</a:t>
            </a:r>
          </a:p>
          <a:p>
            <a:pPr algn="l"/>
            <a:endParaRPr lang="en-GB" sz="2400" u="sng" dirty="0">
              <a:solidFill>
                <a:srgbClr val="C00000"/>
              </a:solidFill>
            </a:endParaRPr>
          </a:p>
          <a:p>
            <a:pPr marL="457200" indent="-457200" algn="l">
              <a:buAutoNum type="arabicParenR"/>
            </a:pPr>
            <a:r>
              <a:rPr lang="en-GB" sz="2400" b="1" dirty="0"/>
              <a:t>Read the example question and annotate its key terms.</a:t>
            </a:r>
          </a:p>
          <a:p>
            <a:pPr marL="457200" indent="-457200" algn="l">
              <a:buAutoNum type="arabicParenR"/>
            </a:pPr>
            <a:r>
              <a:rPr lang="en-GB" sz="2400" b="1" dirty="0"/>
              <a:t>Then read through BOTH extracts.</a:t>
            </a:r>
          </a:p>
          <a:p>
            <a:pPr marL="457200" indent="-457200" algn="l">
              <a:buAutoNum type="arabicParenR"/>
            </a:pPr>
            <a:r>
              <a:rPr lang="en-GB" sz="2400" b="1" dirty="0"/>
              <a:t>Identify the viewpoint in each extract</a:t>
            </a:r>
          </a:p>
          <a:p>
            <a:pPr marL="457200" indent="-457200" algn="l">
              <a:buAutoNum type="arabicParenR"/>
            </a:pPr>
            <a:r>
              <a:rPr lang="en-GB" sz="2400" b="1" dirty="0"/>
              <a:t>Consider what evidence YOU have to support their views, as well as challenge it. </a:t>
            </a:r>
            <a:endParaRPr lang="en-GB" sz="2400" dirty="0"/>
          </a:p>
        </p:txBody>
      </p:sp>
    </p:spTree>
    <p:extLst>
      <p:ext uri="{BB962C8B-B14F-4D97-AF65-F5344CB8AC3E}">
        <p14:creationId xmlns:p14="http://schemas.microsoft.com/office/powerpoint/2010/main" val="2676253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84907-E273-4073-8721-D248D711E08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77F6C6B-5951-454B-863F-05810DF70828}"/>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76D41437-E9AE-4A5C-A6BD-882AE7DE7945}"/>
              </a:ext>
            </a:extLst>
          </p:cNvPr>
          <p:cNvPicPr>
            <a:picLocks noChangeAspect="1"/>
          </p:cNvPicPr>
          <p:nvPr/>
        </p:nvPicPr>
        <p:blipFill rotWithShape="1">
          <a:blip r:embed="rId2"/>
          <a:srcRect l="33333" t="24803" r="55833" b="14427"/>
          <a:stretch/>
        </p:blipFill>
        <p:spPr>
          <a:xfrm>
            <a:off x="209549" y="457201"/>
            <a:ext cx="2017441" cy="6362700"/>
          </a:xfrm>
          <a:prstGeom prst="rect">
            <a:avLst/>
          </a:prstGeom>
        </p:spPr>
      </p:pic>
      <p:sp>
        <p:nvSpPr>
          <p:cNvPr id="5" name="Title 1">
            <a:extLst>
              <a:ext uri="{FF2B5EF4-FFF2-40B4-BE49-F238E27FC236}">
                <a16:creationId xmlns:a16="http://schemas.microsoft.com/office/drawing/2014/main" id="{0543C912-F708-4780-BFD7-B3F3A7CCC50E}"/>
              </a:ext>
            </a:extLst>
          </p:cNvPr>
          <p:cNvSpPr txBox="1">
            <a:spLocks/>
          </p:cNvSpPr>
          <p:nvPr/>
        </p:nvSpPr>
        <p:spPr>
          <a:xfrm>
            <a:off x="2226990" y="621506"/>
            <a:ext cx="5697810" cy="1143001"/>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800" u="sng" dirty="0">
                <a:solidFill>
                  <a:srgbClr val="C00000"/>
                </a:solidFill>
              </a:rPr>
              <a:t>Task Three: Introductions</a:t>
            </a:r>
          </a:p>
          <a:p>
            <a:pPr algn="l"/>
            <a:r>
              <a:rPr lang="en-GB" sz="1800" b="1" dirty="0"/>
              <a:t>Before reading the exemplar…. Attempt your introduction using the structure strip – stick this down the left hand side of your page. </a:t>
            </a:r>
            <a:endParaRPr lang="en-GB" sz="1800" dirty="0"/>
          </a:p>
        </p:txBody>
      </p:sp>
      <p:sp>
        <p:nvSpPr>
          <p:cNvPr id="6" name="TextBox 5">
            <a:extLst>
              <a:ext uri="{FF2B5EF4-FFF2-40B4-BE49-F238E27FC236}">
                <a16:creationId xmlns:a16="http://schemas.microsoft.com/office/drawing/2014/main" id="{9BE885CC-DC70-4547-AA61-0590D5408FBB}"/>
              </a:ext>
            </a:extLst>
          </p:cNvPr>
          <p:cNvSpPr txBox="1"/>
          <p:nvPr/>
        </p:nvSpPr>
        <p:spPr>
          <a:xfrm>
            <a:off x="2323860" y="5765146"/>
            <a:ext cx="5600940" cy="707886"/>
          </a:xfrm>
          <a:prstGeom prst="rect">
            <a:avLst/>
          </a:prstGeom>
          <a:solidFill>
            <a:schemeClr val="accent4">
              <a:lumMod val="40000"/>
              <a:lumOff val="6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000" b="1" dirty="0"/>
              <a:t>Challenge: </a:t>
            </a:r>
          </a:p>
          <a:p>
            <a:r>
              <a:rPr lang="en-GB" sz="2000" b="1" dirty="0"/>
              <a:t>How would you structure the rest of the essay?</a:t>
            </a:r>
            <a:endParaRPr lang="en-GB" sz="2000" dirty="0"/>
          </a:p>
        </p:txBody>
      </p:sp>
    </p:spTree>
    <p:extLst>
      <p:ext uri="{BB962C8B-B14F-4D97-AF65-F5344CB8AC3E}">
        <p14:creationId xmlns:p14="http://schemas.microsoft.com/office/powerpoint/2010/main" val="653091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6855788" cy="1143000"/>
          </a:xfrm>
        </p:spPr>
        <p:txBody>
          <a:bodyPr>
            <a:noAutofit/>
          </a:bodyPr>
          <a:lstStyle/>
          <a:p>
            <a:r>
              <a:rPr lang="en-GB" sz="2400" i="1" dirty="0"/>
              <a:t>In the light of differing interpretations, how convincing do you find the view that……….</a:t>
            </a:r>
            <a:r>
              <a:rPr lang="en-GB" sz="2400" dirty="0"/>
              <a:t/>
            </a:r>
            <a:br>
              <a:rPr lang="en-GB" sz="2400" dirty="0"/>
            </a:br>
            <a:r>
              <a:rPr lang="en-GB" sz="2400" i="1" dirty="0"/>
              <a:t> </a:t>
            </a:r>
            <a:r>
              <a:rPr lang="en-GB" sz="2400" dirty="0"/>
              <a:t/>
            </a:r>
            <a:br>
              <a:rPr lang="en-GB" sz="2400" dirty="0"/>
            </a:br>
            <a:r>
              <a:rPr lang="en-GB" sz="2400" i="1" dirty="0"/>
              <a:t>To explain your answer, analyse and evaluate the material in both extracts, using your own knowledge of the issues.</a:t>
            </a:r>
            <a:endParaRPr lang="en-GB" sz="2400" dirty="0"/>
          </a:p>
        </p:txBody>
      </p:sp>
      <p:sp>
        <p:nvSpPr>
          <p:cNvPr id="4" name="Title 1">
            <a:extLst>
              <a:ext uri="{FF2B5EF4-FFF2-40B4-BE49-F238E27FC236}">
                <a16:creationId xmlns:a16="http://schemas.microsoft.com/office/drawing/2014/main" id="{6926AFBA-2BBC-4D0D-9086-07325155A77D}"/>
              </a:ext>
            </a:extLst>
          </p:cNvPr>
          <p:cNvSpPr txBox="1">
            <a:spLocks/>
          </p:cNvSpPr>
          <p:nvPr/>
        </p:nvSpPr>
        <p:spPr>
          <a:xfrm>
            <a:off x="228600" y="3194538"/>
            <a:ext cx="7503487" cy="2570608"/>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u="sng" dirty="0">
                <a:solidFill>
                  <a:srgbClr val="C00000"/>
                </a:solidFill>
              </a:rPr>
              <a:t>Task four: Body of the essay</a:t>
            </a:r>
          </a:p>
          <a:p>
            <a:pPr algn="l"/>
            <a:endParaRPr lang="en-GB" sz="2400" u="sng" dirty="0">
              <a:solidFill>
                <a:srgbClr val="C00000"/>
              </a:solidFill>
            </a:endParaRPr>
          </a:p>
          <a:p>
            <a:pPr marL="457200" indent="-457200" algn="l">
              <a:buAutoNum type="arabicParenR"/>
            </a:pPr>
            <a:r>
              <a:rPr lang="en-GB" sz="2400" b="1" dirty="0"/>
              <a:t>Read the exemplar answer – what are the similarities and differences between your introduction and theirs. </a:t>
            </a:r>
          </a:p>
          <a:p>
            <a:pPr marL="457200" indent="-457200" algn="l">
              <a:buAutoNum type="arabicParenR"/>
            </a:pPr>
            <a:r>
              <a:rPr lang="en-GB" sz="2400" b="1" dirty="0"/>
              <a:t>Annotate each paragraph with what you think the key focus of that paragraph is. </a:t>
            </a:r>
          </a:p>
          <a:p>
            <a:pPr marL="457200" indent="-457200" algn="l">
              <a:buAutoNum type="arabicParenR"/>
            </a:pPr>
            <a:r>
              <a:rPr lang="en-GB" sz="2400" b="1" dirty="0"/>
              <a:t>Why is this a ‘strong’ response?</a:t>
            </a:r>
          </a:p>
        </p:txBody>
      </p:sp>
      <p:sp>
        <p:nvSpPr>
          <p:cNvPr id="5" name="TextBox 4">
            <a:extLst>
              <a:ext uri="{FF2B5EF4-FFF2-40B4-BE49-F238E27FC236}">
                <a16:creationId xmlns:a16="http://schemas.microsoft.com/office/drawing/2014/main" id="{75BFD059-D4B6-4A87-8AF4-B6E1300BCED4}"/>
              </a:ext>
            </a:extLst>
          </p:cNvPr>
          <p:cNvSpPr txBox="1"/>
          <p:nvPr/>
        </p:nvSpPr>
        <p:spPr>
          <a:xfrm>
            <a:off x="228600" y="5943600"/>
            <a:ext cx="7503487" cy="707886"/>
          </a:xfrm>
          <a:prstGeom prst="rect">
            <a:avLst/>
          </a:prstGeom>
          <a:solidFill>
            <a:schemeClr val="accent4">
              <a:lumMod val="40000"/>
              <a:lumOff val="6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square" rtlCol="0">
            <a:spAutoFit/>
          </a:bodyPr>
          <a:lstStyle/>
          <a:p>
            <a:r>
              <a:rPr lang="en-GB" sz="2000" b="1" dirty="0"/>
              <a:t>Challenge: </a:t>
            </a:r>
          </a:p>
          <a:p>
            <a:r>
              <a:rPr lang="en-GB" sz="2000" b="1" dirty="0"/>
              <a:t>Would you have structured yours in the same way?</a:t>
            </a:r>
            <a:endParaRPr lang="en-GB" sz="2000" dirty="0"/>
          </a:p>
        </p:txBody>
      </p:sp>
    </p:spTree>
    <p:extLst>
      <p:ext uri="{BB962C8B-B14F-4D97-AF65-F5344CB8AC3E}">
        <p14:creationId xmlns:p14="http://schemas.microsoft.com/office/powerpoint/2010/main" val="2538716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2B7D-4D95-4099-894E-0F47066E7FD7}"/>
              </a:ext>
            </a:extLst>
          </p:cNvPr>
          <p:cNvSpPr>
            <a:spLocks noGrp="1"/>
          </p:cNvSpPr>
          <p:nvPr>
            <p:ph type="title"/>
          </p:nvPr>
        </p:nvSpPr>
        <p:spPr>
          <a:xfrm>
            <a:off x="23446" y="457200"/>
            <a:ext cx="8229600" cy="1143000"/>
          </a:xfrm>
        </p:spPr>
        <p:txBody>
          <a:bodyPr/>
          <a:lstStyle/>
          <a:p>
            <a:r>
              <a:rPr lang="en-GB" dirty="0"/>
              <a:t>HW due Tuesday </a:t>
            </a:r>
          </a:p>
        </p:txBody>
      </p:sp>
      <p:sp>
        <p:nvSpPr>
          <p:cNvPr id="3" name="Content Placeholder 2">
            <a:extLst>
              <a:ext uri="{FF2B5EF4-FFF2-40B4-BE49-F238E27FC236}">
                <a16:creationId xmlns:a16="http://schemas.microsoft.com/office/drawing/2014/main" id="{07D72AEE-39A8-4EF2-9E0F-7473AB527321}"/>
              </a:ext>
            </a:extLst>
          </p:cNvPr>
          <p:cNvSpPr>
            <a:spLocks noGrp="1"/>
          </p:cNvSpPr>
          <p:nvPr>
            <p:ph idx="1"/>
          </p:nvPr>
        </p:nvSpPr>
        <p:spPr>
          <a:xfrm>
            <a:off x="457200" y="1600200"/>
            <a:ext cx="7315200" cy="4525963"/>
          </a:xfrm>
        </p:spPr>
        <p:txBody>
          <a:bodyPr/>
          <a:lstStyle/>
          <a:p>
            <a:pPr marL="514350" indent="-514350">
              <a:buAutoNum type="arabicPeriod"/>
            </a:pPr>
            <a:r>
              <a:rPr lang="en-GB" dirty="0" smtClean="0"/>
              <a:t>Ensure you bring in all work on Reagan so far.</a:t>
            </a:r>
          </a:p>
          <a:p>
            <a:pPr marL="514350" indent="-514350">
              <a:buAutoNum type="arabicPeriod"/>
            </a:pPr>
            <a:r>
              <a:rPr lang="en-GB" dirty="0" smtClean="0"/>
              <a:t>Complete your revision cards using the checklist (11 in total) </a:t>
            </a:r>
            <a:endParaRPr lang="en-GB" dirty="0"/>
          </a:p>
        </p:txBody>
      </p:sp>
    </p:spTree>
    <p:extLst>
      <p:ext uri="{BB962C8B-B14F-4D97-AF65-F5344CB8AC3E}">
        <p14:creationId xmlns:p14="http://schemas.microsoft.com/office/powerpoint/2010/main" val="1743804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58606976-90A7-4FF8-93B9-5C51DEED373D}"/>
              </a:ext>
            </a:extLst>
          </p:cNvPr>
          <p:cNvPicPr>
            <a:picLocks noChangeAspect="1"/>
          </p:cNvPicPr>
          <p:nvPr/>
        </p:nvPicPr>
        <p:blipFill rotWithShape="1">
          <a:blip r:embed="rId2"/>
          <a:srcRect l="28333" t="24803" r="30833" b="9980"/>
          <a:stretch/>
        </p:blipFill>
        <p:spPr>
          <a:xfrm>
            <a:off x="685800" y="533400"/>
            <a:ext cx="6890266" cy="6187179"/>
          </a:xfrm>
          <a:prstGeom prst="rect">
            <a:avLst/>
          </a:prstGeom>
        </p:spPr>
      </p:pic>
      <p:cxnSp>
        <p:nvCxnSpPr>
          <p:cNvPr id="6" name="Straight Arrow Connector 5"/>
          <p:cNvCxnSpPr/>
          <p:nvPr/>
        </p:nvCxnSpPr>
        <p:spPr>
          <a:xfrm>
            <a:off x="2095500" y="2849563"/>
            <a:ext cx="2035433" cy="3170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133600" y="1828800"/>
            <a:ext cx="1905000" cy="137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133600" y="2057400"/>
            <a:ext cx="19812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263698" y="1646238"/>
            <a:ext cx="1867235" cy="852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286000" y="1447800"/>
            <a:ext cx="1981200" cy="381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059594" y="1281113"/>
            <a:ext cx="1979006" cy="23304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286000" y="2514600"/>
            <a:ext cx="1752600" cy="20037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127431" y="2909887"/>
            <a:ext cx="2229908" cy="2202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095500" y="5516562"/>
            <a:ext cx="1807556" cy="960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195861" y="5447751"/>
            <a:ext cx="1729497" cy="5719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2127431" y="4510087"/>
            <a:ext cx="2171700" cy="2035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11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304800" y="5464854"/>
            <a:ext cx="6986737" cy="800101"/>
          </a:xfrm>
          <a:prstGeom prst="rect">
            <a:avLst/>
          </a:prstGeom>
          <a:solidFill>
            <a:srgbClr val="FF4B4B"/>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t>3. To evaluate interpretations in light of this knowledge </a:t>
            </a:r>
          </a:p>
        </p:txBody>
      </p:sp>
      <p:sp>
        <p:nvSpPr>
          <p:cNvPr id="8" name="Content Placeholder 2"/>
          <p:cNvSpPr txBox="1">
            <a:spLocks/>
          </p:cNvSpPr>
          <p:nvPr/>
        </p:nvSpPr>
        <p:spPr>
          <a:xfrm>
            <a:off x="304800" y="4615818"/>
            <a:ext cx="6986737" cy="827807"/>
          </a:xfrm>
          <a:prstGeom prst="rect">
            <a:avLst/>
          </a:prstGeom>
          <a:solidFill>
            <a:srgbClr val="FF9953"/>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t>2. To evaluate how effective Reagan’s economic policies were</a:t>
            </a:r>
          </a:p>
        </p:txBody>
      </p:sp>
      <p:sp>
        <p:nvSpPr>
          <p:cNvPr id="4" name="Title 1"/>
          <p:cNvSpPr txBox="1">
            <a:spLocks/>
          </p:cNvSpPr>
          <p:nvPr/>
        </p:nvSpPr>
        <p:spPr>
          <a:xfrm>
            <a:off x="1014412" y="736722"/>
            <a:ext cx="6096000" cy="1515454"/>
          </a:xfrm>
          <a:prstGeom prst="rect">
            <a:avLst/>
          </a:prstGeom>
          <a:solidFill>
            <a:schemeClr val="tx2">
              <a:lumMod val="20000"/>
              <a:lumOff val="80000"/>
            </a:schemeClr>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u="sng" dirty="0"/>
              <a:t>Paper 1 Section C: Essay Skills</a:t>
            </a:r>
          </a:p>
        </p:txBody>
      </p:sp>
      <p:sp>
        <p:nvSpPr>
          <p:cNvPr id="7" name="Content Placeholder 2"/>
          <p:cNvSpPr txBox="1">
            <a:spLocks/>
          </p:cNvSpPr>
          <p:nvPr/>
        </p:nvSpPr>
        <p:spPr>
          <a:xfrm>
            <a:off x="304800" y="3622267"/>
            <a:ext cx="6986737" cy="987834"/>
          </a:xfrm>
          <a:prstGeom prst="rect">
            <a:avLst/>
          </a:prstGeom>
          <a:solidFill>
            <a:srgbClr val="92D050"/>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dirty="0"/>
              <a:t>1. To recall key strengths and failures of Reaganomics and his attempts to reduce big government </a:t>
            </a:r>
          </a:p>
        </p:txBody>
      </p:sp>
      <p:sp>
        <p:nvSpPr>
          <p:cNvPr id="6" name="Content Placeholder 2"/>
          <p:cNvSpPr txBox="1">
            <a:spLocks/>
          </p:cNvSpPr>
          <p:nvPr/>
        </p:nvSpPr>
        <p:spPr>
          <a:xfrm>
            <a:off x="3305176" y="3143837"/>
            <a:ext cx="1266824" cy="4572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a:solidFill>
                  <a:schemeClr val="tx1"/>
                </a:solidFill>
              </a:rPr>
              <a:t>LOs:</a:t>
            </a:r>
          </a:p>
        </p:txBody>
      </p:sp>
      <p:pic>
        <p:nvPicPr>
          <p:cNvPr id="10" name="Picture 3" descr="C:\Users\User\AppData\Local\Microsoft\Windows\Temporary Internet Files\Content.IE5\6SN8KSO3\MC9003835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834337" y="4210049"/>
            <a:ext cx="914400" cy="122645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Documents and Settings\MR\Local Settings\Temporary Internet Files\Content.IE5\RF3KTYH8\MC900383576[1].wmf"/>
          <p:cNvPicPr>
            <a:picLocks noChangeAspect="1" noChangeArrowheads="1"/>
          </p:cNvPicPr>
          <p:nvPr/>
        </p:nvPicPr>
        <p:blipFill>
          <a:blip r:embed="rId3" cstate="print"/>
          <a:srcRect/>
          <a:stretch>
            <a:fillRect/>
          </a:stretch>
        </p:blipFill>
        <p:spPr bwMode="auto">
          <a:xfrm rot="1864105">
            <a:off x="330555" y="1401468"/>
            <a:ext cx="1041226" cy="1443284"/>
          </a:xfrm>
          <a:prstGeom prst="rect">
            <a:avLst/>
          </a:prstGeom>
          <a:noFill/>
        </p:spPr>
      </p:pic>
    </p:spTree>
    <p:extLst>
      <p:ext uri="{BB962C8B-B14F-4D97-AF65-F5344CB8AC3E}">
        <p14:creationId xmlns:p14="http://schemas.microsoft.com/office/powerpoint/2010/main" val="1541184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81C98-9D88-415D-804B-7BD97F38322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401E052-1171-45C9-BD93-EC416813B6DE}"/>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AA362696-CC2D-4C74-A217-47A372B53077}"/>
              </a:ext>
            </a:extLst>
          </p:cNvPr>
          <p:cNvPicPr>
            <a:picLocks noChangeAspect="1"/>
          </p:cNvPicPr>
          <p:nvPr/>
        </p:nvPicPr>
        <p:blipFill rotWithShape="1">
          <a:blip r:embed="rId2"/>
          <a:srcRect l="14167" t="24804" r="14166" b="26284"/>
          <a:stretch/>
        </p:blipFill>
        <p:spPr>
          <a:xfrm>
            <a:off x="-6928" y="2171700"/>
            <a:ext cx="8042564" cy="3086100"/>
          </a:xfrm>
          <a:prstGeom prst="rect">
            <a:avLst/>
          </a:prstGeom>
        </p:spPr>
      </p:pic>
    </p:spTree>
    <p:extLst>
      <p:ext uri="{BB962C8B-B14F-4D97-AF65-F5344CB8AC3E}">
        <p14:creationId xmlns:p14="http://schemas.microsoft.com/office/powerpoint/2010/main" val="4226221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1607-CF54-49F6-AD41-6C1B9B9523B9}"/>
              </a:ext>
            </a:extLst>
          </p:cNvPr>
          <p:cNvSpPr>
            <a:spLocks noGrp="1"/>
          </p:cNvSpPr>
          <p:nvPr>
            <p:ph type="title"/>
          </p:nvPr>
        </p:nvSpPr>
        <p:spPr>
          <a:xfrm>
            <a:off x="-114300" y="457200"/>
            <a:ext cx="8229600" cy="1143000"/>
          </a:xfrm>
        </p:spPr>
        <p:txBody>
          <a:bodyPr/>
          <a:lstStyle/>
          <a:p>
            <a:r>
              <a:rPr lang="en-GB" dirty="0"/>
              <a:t>Tuesday 18</a:t>
            </a:r>
            <a:r>
              <a:rPr lang="en-GB" baseline="30000" dirty="0"/>
              <a:t>th</a:t>
            </a:r>
            <a:r>
              <a:rPr lang="en-GB" dirty="0"/>
              <a:t> June - Paper 1</a:t>
            </a:r>
          </a:p>
        </p:txBody>
      </p:sp>
      <p:sp>
        <p:nvSpPr>
          <p:cNvPr id="3" name="Content Placeholder 2">
            <a:extLst>
              <a:ext uri="{FF2B5EF4-FFF2-40B4-BE49-F238E27FC236}">
                <a16:creationId xmlns:a16="http://schemas.microsoft.com/office/drawing/2014/main" id="{A213311C-E9DB-49C5-BC9D-56DB054084DD}"/>
              </a:ext>
            </a:extLst>
          </p:cNvPr>
          <p:cNvSpPr>
            <a:spLocks noGrp="1"/>
          </p:cNvSpPr>
          <p:nvPr>
            <p:ph idx="1"/>
          </p:nvPr>
        </p:nvSpPr>
        <p:spPr>
          <a:xfrm>
            <a:off x="457200" y="1600200"/>
            <a:ext cx="7086600" cy="4525963"/>
          </a:xfrm>
        </p:spPr>
        <p:txBody>
          <a:bodyPr>
            <a:normAutofit fontScale="85000" lnSpcReduction="20000"/>
          </a:bodyPr>
          <a:lstStyle/>
          <a:p>
            <a:r>
              <a:rPr lang="en-GB" dirty="0"/>
              <a:t>A full paper – 3 sections </a:t>
            </a:r>
          </a:p>
          <a:p>
            <a:r>
              <a:rPr lang="en-GB" dirty="0"/>
              <a:t>2 hours 15m</a:t>
            </a:r>
          </a:p>
          <a:p>
            <a:r>
              <a:rPr lang="en-GB" dirty="0"/>
              <a:t>Aim to spend 45m on each section</a:t>
            </a:r>
          </a:p>
          <a:p>
            <a:r>
              <a:rPr lang="en-GB" dirty="0"/>
              <a:t>Aim to spend 5 minutes annotating extracts in Section C, then 40m writing. </a:t>
            </a:r>
          </a:p>
          <a:p>
            <a:r>
              <a:rPr lang="en-GB" dirty="0"/>
              <a:t>For section C, you will </a:t>
            </a:r>
            <a:r>
              <a:rPr lang="en-GB" u="sng" dirty="0"/>
              <a:t>only be tested on the topics covered up until today. </a:t>
            </a:r>
          </a:p>
          <a:p>
            <a:endParaRPr lang="en-GB" dirty="0"/>
          </a:p>
          <a:p>
            <a:pPr marL="0" indent="0">
              <a:buNone/>
            </a:pPr>
            <a:r>
              <a:rPr lang="en-GB" b="1" dirty="0"/>
              <a:t>For revision: course guide </a:t>
            </a:r>
          </a:p>
          <a:p>
            <a:pPr>
              <a:buFontTx/>
              <a:buChar char="-"/>
            </a:pPr>
            <a:r>
              <a:rPr lang="en-GB" dirty="0"/>
              <a:t>Knowledge checklists</a:t>
            </a:r>
          </a:p>
          <a:p>
            <a:pPr>
              <a:buFontTx/>
              <a:buChar char="-"/>
            </a:pPr>
            <a:r>
              <a:rPr lang="en-GB" dirty="0"/>
              <a:t>Practice Qs</a:t>
            </a:r>
          </a:p>
          <a:p>
            <a:pPr>
              <a:buFontTx/>
              <a:buChar char="-"/>
            </a:pPr>
            <a:endParaRPr lang="en-GB" dirty="0"/>
          </a:p>
        </p:txBody>
      </p:sp>
    </p:spTree>
    <p:extLst>
      <p:ext uri="{BB962C8B-B14F-4D97-AF65-F5344CB8AC3E}">
        <p14:creationId xmlns:p14="http://schemas.microsoft.com/office/powerpoint/2010/main" val="3507329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F2537-0B8C-4591-AA17-DDE0897093A5}"/>
              </a:ext>
            </a:extLst>
          </p:cNvPr>
          <p:cNvSpPr>
            <a:spLocks noGrp="1"/>
          </p:cNvSpPr>
          <p:nvPr>
            <p:ph type="title"/>
          </p:nvPr>
        </p:nvSpPr>
        <p:spPr>
          <a:xfrm>
            <a:off x="-152400" y="457200"/>
            <a:ext cx="8229600" cy="1143000"/>
          </a:xfrm>
        </p:spPr>
        <p:txBody>
          <a:bodyPr/>
          <a:lstStyle/>
          <a:p>
            <a:r>
              <a:rPr lang="en-GB" dirty="0"/>
              <a:t>HW review </a:t>
            </a:r>
          </a:p>
        </p:txBody>
      </p:sp>
      <p:sp>
        <p:nvSpPr>
          <p:cNvPr id="3" name="Content Placeholder 2">
            <a:extLst>
              <a:ext uri="{FF2B5EF4-FFF2-40B4-BE49-F238E27FC236}">
                <a16:creationId xmlns:a16="http://schemas.microsoft.com/office/drawing/2014/main" id="{A2E64F9D-5FAB-4E75-AA47-19877242AB55}"/>
              </a:ext>
            </a:extLst>
          </p:cNvPr>
          <p:cNvSpPr>
            <a:spLocks noGrp="1"/>
          </p:cNvSpPr>
          <p:nvPr>
            <p:ph idx="1"/>
          </p:nvPr>
        </p:nvSpPr>
        <p:spPr>
          <a:xfrm>
            <a:off x="457200" y="1600200"/>
            <a:ext cx="7239000" cy="5257800"/>
          </a:xfrm>
        </p:spPr>
        <p:txBody>
          <a:bodyPr>
            <a:normAutofit fontScale="70000" lnSpcReduction="20000"/>
          </a:bodyPr>
          <a:lstStyle/>
          <a:p>
            <a:pPr marL="0" indent="0">
              <a:buNone/>
            </a:pPr>
            <a:r>
              <a:rPr lang="en-GB" b="1" dirty="0"/>
              <a:t>Finish outstanding lesson tasks (both Tues and Weds)</a:t>
            </a:r>
          </a:p>
          <a:p>
            <a:pPr marL="0" indent="0">
              <a:buNone/>
            </a:pPr>
            <a:r>
              <a:rPr lang="en-GB" b="1" dirty="0" err="1"/>
              <a:t>Foner</a:t>
            </a:r>
            <a:r>
              <a:rPr lang="en-GB" b="1" dirty="0"/>
              <a:t> p.910-926</a:t>
            </a:r>
          </a:p>
          <a:p>
            <a:pPr marL="514350" indent="-514350">
              <a:buAutoNum type="arabicParenR"/>
            </a:pPr>
            <a:r>
              <a:rPr lang="en-GB" dirty="0"/>
              <a:t>What were the causes of the rise of conservatism?</a:t>
            </a:r>
          </a:p>
          <a:p>
            <a:pPr marL="514350" indent="-514350">
              <a:buAutoNum type="arabicParenR"/>
            </a:pPr>
            <a:r>
              <a:rPr lang="en-GB" dirty="0"/>
              <a:t>How did the rise of conservatism affect social and economic issues?</a:t>
            </a:r>
          </a:p>
          <a:p>
            <a:pPr marL="514350" indent="-514350">
              <a:buAutoNum type="arabicParenR"/>
            </a:pPr>
            <a:r>
              <a:rPr lang="en-GB" dirty="0"/>
              <a:t>What was the ‘Reagan Revolution’?</a:t>
            </a:r>
          </a:p>
          <a:p>
            <a:pPr marL="514350" indent="-514350">
              <a:buAutoNum type="arabicParenR"/>
            </a:pPr>
            <a:r>
              <a:rPr lang="en-GB" dirty="0"/>
              <a:t>What were the effects of his economic policies?</a:t>
            </a:r>
          </a:p>
          <a:p>
            <a:pPr marL="514350" indent="-514350">
              <a:buAutoNum type="arabicParenR"/>
            </a:pPr>
            <a:r>
              <a:rPr lang="en-GB" dirty="0"/>
              <a:t>What was Reagan’s role in the Cold War?</a:t>
            </a:r>
          </a:p>
          <a:p>
            <a:pPr marL="514350" indent="-514350">
              <a:buAutoNum type="arabicParenR"/>
            </a:pPr>
            <a:r>
              <a:rPr lang="en-GB" dirty="0"/>
              <a:t>What was the Iran-Contra affair?</a:t>
            </a:r>
          </a:p>
          <a:p>
            <a:pPr marL="514350" indent="-514350">
              <a:buAutoNum type="arabicParenR"/>
            </a:pPr>
            <a:r>
              <a:rPr lang="en-GB" dirty="0"/>
              <a:t>What did the 1988 election reveal about Reagan’s legacy and American political allegiances?</a:t>
            </a:r>
          </a:p>
          <a:p>
            <a:pPr marL="514350" indent="-514350">
              <a:buAutoNum type="arabicParenR"/>
            </a:pPr>
            <a:endParaRPr lang="en-GB" dirty="0"/>
          </a:p>
          <a:p>
            <a:pPr marL="0" indent="0">
              <a:buNone/>
            </a:pPr>
            <a:r>
              <a:rPr lang="en-GB" b="1" dirty="0"/>
              <a:t>Challenge</a:t>
            </a:r>
            <a:r>
              <a:rPr lang="en-GB" dirty="0"/>
              <a:t>: Use the second handout booklet p.270-275 to make notes on any aspects of today’s lesson you didn’t understand. There are some alternative diagrams which may be useful. </a:t>
            </a:r>
          </a:p>
        </p:txBody>
      </p:sp>
    </p:spTree>
    <p:extLst>
      <p:ext uri="{BB962C8B-B14F-4D97-AF65-F5344CB8AC3E}">
        <p14:creationId xmlns:p14="http://schemas.microsoft.com/office/powerpoint/2010/main" val="147790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5" y="685800"/>
            <a:ext cx="8229600" cy="842258"/>
          </a:xfrm>
        </p:spPr>
        <p:txBody>
          <a:bodyPr>
            <a:normAutofit/>
          </a:bodyPr>
          <a:lstStyle/>
          <a:p>
            <a:r>
              <a:rPr lang="en-GB" sz="3600" b="1" dirty="0"/>
              <a:t>Reagan’s plan for economic recovery</a:t>
            </a:r>
          </a:p>
        </p:txBody>
      </p:sp>
      <p:sp>
        <p:nvSpPr>
          <p:cNvPr id="3" name="Content Placeholder 2"/>
          <p:cNvSpPr>
            <a:spLocks noGrp="1"/>
          </p:cNvSpPr>
          <p:nvPr>
            <p:ph idx="1"/>
          </p:nvPr>
        </p:nvSpPr>
        <p:spPr>
          <a:xfrm>
            <a:off x="381000" y="1676400"/>
            <a:ext cx="7388469" cy="4876800"/>
          </a:xfrm>
        </p:spPr>
        <p:txBody>
          <a:bodyPr>
            <a:normAutofit fontScale="92500"/>
          </a:bodyPr>
          <a:lstStyle/>
          <a:p>
            <a:pPr marL="385763" indent="-385763">
              <a:buFont typeface="+mj-lt"/>
              <a:buAutoNum type="arabicPeriod"/>
            </a:pPr>
            <a:r>
              <a:rPr lang="en-GB" sz="2800" dirty="0"/>
              <a:t>Cutting the federal deficit</a:t>
            </a:r>
          </a:p>
          <a:p>
            <a:pPr marL="385763" indent="-385763">
              <a:buFont typeface="+mj-lt"/>
              <a:buAutoNum type="arabicPeriod"/>
            </a:pPr>
            <a:r>
              <a:rPr lang="en-GB" sz="2800" dirty="0"/>
              <a:t>Personal and Business tax reductions</a:t>
            </a:r>
          </a:p>
          <a:p>
            <a:pPr marL="385763" indent="-385763">
              <a:buFont typeface="+mj-lt"/>
              <a:buAutoNum type="arabicPeriod"/>
            </a:pPr>
            <a:r>
              <a:rPr lang="en-GB" sz="2800" dirty="0"/>
              <a:t>Deregulation in Industry, State and local government</a:t>
            </a:r>
          </a:p>
          <a:p>
            <a:pPr marL="385763" indent="-385763">
              <a:buFont typeface="+mj-lt"/>
              <a:buAutoNum type="arabicPeriod"/>
            </a:pPr>
            <a:r>
              <a:rPr lang="en-GB" sz="2800" dirty="0"/>
              <a:t>Control the money supply by controlling borrowing thus spending to keep inflation down</a:t>
            </a:r>
          </a:p>
          <a:p>
            <a:pPr marL="0" indent="0">
              <a:buNone/>
            </a:pPr>
            <a:endParaRPr lang="en-GB" sz="2800" dirty="0"/>
          </a:p>
          <a:p>
            <a:pPr marL="0" indent="0">
              <a:buNone/>
            </a:pPr>
            <a:r>
              <a:rPr lang="en-GB" sz="4600" b="1" dirty="0"/>
              <a:t>Can you evaluate the success of each aim? </a:t>
            </a:r>
          </a:p>
          <a:p>
            <a:pPr marL="385763" indent="-385763">
              <a:buFont typeface="+mj-lt"/>
              <a:buAutoNum type="arabicPeriod"/>
            </a:pPr>
            <a:endParaRPr lang="en-GB" sz="1800" dirty="0"/>
          </a:p>
        </p:txBody>
      </p:sp>
    </p:spTree>
    <p:extLst>
      <p:ext uri="{BB962C8B-B14F-4D97-AF65-F5344CB8AC3E}">
        <p14:creationId xmlns:p14="http://schemas.microsoft.com/office/powerpoint/2010/main" val="2161643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E8D98-B26E-4E75-94FC-A891244E55A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AC49F81-7708-4464-9954-0167B917B164}"/>
              </a:ext>
            </a:extLst>
          </p:cNvPr>
          <p:cNvSpPr>
            <a:spLocks noGrp="1"/>
          </p:cNvSpPr>
          <p:nvPr>
            <p:ph idx="1"/>
          </p:nvPr>
        </p:nvSpPr>
        <p:spPr/>
        <p:txBody>
          <a:bodyPr/>
          <a:lstStyle/>
          <a:p>
            <a:endParaRPr lang="en-GB"/>
          </a:p>
        </p:txBody>
      </p:sp>
      <p:pic>
        <p:nvPicPr>
          <p:cNvPr id="9218" name="Picture 2" descr="Related image">
            <a:extLst>
              <a:ext uri="{FF2B5EF4-FFF2-40B4-BE49-F238E27FC236}">
                <a16:creationId xmlns:a16="http://schemas.microsoft.com/office/drawing/2014/main" id="{6C7FEE00-0137-4491-9556-4FFDB75CE5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31837"/>
            <a:ext cx="7545099"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926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DE50D-DBA0-4D27-9FFD-4F8BA1FDAC5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8ED5803-6F54-4752-8638-D5C038B2CC12}"/>
              </a:ext>
            </a:extLst>
          </p:cNvPr>
          <p:cNvSpPr>
            <a:spLocks noGrp="1"/>
          </p:cNvSpPr>
          <p:nvPr>
            <p:ph idx="1"/>
          </p:nvPr>
        </p:nvSpPr>
        <p:spPr/>
        <p:txBody>
          <a:bodyPr/>
          <a:lstStyle/>
          <a:p>
            <a:endParaRPr lang="en-GB"/>
          </a:p>
        </p:txBody>
      </p:sp>
      <p:pic>
        <p:nvPicPr>
          <p:cNvPr id="7170" name="Picture 2" descr="Related image">
            <a:extLst>
              <a:ext uri="{FF2B5EF4-FFF2-40B4-BE49-F238E27FC236}">
                <a16:creationId xmlns:a16="http://schemas.microsoft.com/office/drawing/2014/main" id="{E7DA17A9-E187-42EF-9776-FE99C82BA9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686" y="846138"/>
            <a:ext cx="7391682" cy="5538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025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1216</TotalTime>
  <Words>637</Words>
  <Application>Microsoft Office PowerPoint</Application>
  <PresentationFormat>On-screen Show (4:3)</PresentationFormat>
  <Paragraphs>85</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PowerPoint Presentation</vt:lpstr>
      <vt:lpstr>PowerPoint Presentation</vt:lpstr>
      <vt:lpstr>PowerPoint Presentation</vt:lpstr>
      <vt:lpstr>Tuesday 18th June - Paper 1</vt:lpstr>
      <vt:lpstr>HW review </vt:lpstr>
      <vt:lpstr>Reagan’s plan for economic recovery</vt:lpstr>
      <vt:lpstr>PowerPoint Presentation</vt:lpstr>
      <vt:lpstr>PowerPoint Presentation</vt:lpstr>
      <vt:lpstr>PowerPoint Presentation</vt:lpstr>
      <vt:lpstr>Did Reagan’s economic policies achieve their aims? </vt:lpstr>
      <vt:lpstr>In the light of differing interpretations, how convincing do you find the view that……….   To explain your answer, analyse and evaluate the material in both extracts, using your own knowledge of the issues.</vt:lpstr>
      <vt:lpstr>In the light of differing interpretations, how convincing do you find the view that……….   To explain your answer, analyse and evaluate the material in both extracts, using your own knowledge of the issues.</vt:lpstr>
      <vt:lpstr>PowerPoint Presentation</vt:lpstr>
      <vt:lpstr>In the light of differing interpretations, how convincing do you find the view that……….   To explain your answer, analyse and evaluate the material in both extracts, using your own knowledge of the issues.</vt:lpstr>
      <vt:lpstr>HW due Tuesday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dc:title>
  <dc:creator>User</dc:creator>
  <cp:lastModifiedBy>Any Authorised User</cp:lastModifiedBy>
  <cp:revision>76</cp:revision>
  <dcterms:created xsi:type="dcterms:W3CDTF">2006-08-16T00:00:00Z</dcterms:created>
  <dcterms:modified xsi:type="dcterms:W3CDTF">2019-06-04T13:40:33Z</dcterms:modified>
</cp:coreProperties>
</file>