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95" r:id="rId2"/>
    <p:sldId id="332" r:id="rId3"/>
    <p:sldId id="329" r:id="rId4"/>
    <p:sldId id="256" r:id="rId5"/>
    <p:sldId id="325" r:id="rId6"/>
    <p:sldId id="300" r:id="rId7"/>
    <p:sldId id="301" r:id="rId8"/>
    <p:sldId id="302" r:id="rId9"/>
    <p:sldId id="303" r:id="rId10"/>
    <p:sldId id="327" r:id="rId11"/>
    <p:sldId id="304" r:id="rId12"/>
    <p:sldId id="323" r:id="rId13"/>
    <p:sldId id="324" r:id="rId14"/>
    <p:sldId id="305" r:id="rId15"/>
    <p:sldId id="330" r:id="rId16"/>
    <p:sldId id="306" r:id="rId17"/>
    <p:sldId id="307" r:id="rId18"/>
    <p:sldId id="308" r:id="rId19"/>
    <p:sldId id="309" r:id="rId20"/>
    <p:sldId id="267" r:id="rId21"/>
    <p:sldId id="331" r:id="rId22"/>
    <p:sldId id="32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B4B"/>
    <a:srgbClr val="FF6161"/>
    <a:srgbClr val="FF99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647" autoAdjust="0"/>
  </p:normalViewPr>
  <p:slideViewPr>
    <p:cSldViewPr>
      <p:cViewPr varScale="1">
        <p:scale>
          <a:sx n="80" d="100"/>
          <a:sy n="80" d="100"/>
        </p:scale>
        <p:origin x="130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6910AA-CA45-438C-BCE3-802B81E93C1A}" type="datetimeFigureOut">
              <a:rPr lang="en-GB" smtClean="0"/>
              <a:pPr/>
              <a:t>05/03/2019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77A0A1-55E5-4DB8-A6ED-430F3BF24496}" type="slidenum">
              <a:rPr lang="en-GB" smtClean="0"/>
              <a:pPr/>
              <a:t>‹#›</a:t>
            </a:fld>
            <a:endParaRPr lang="en-GB"/>
          </a:p>
        </p:txBody>
      </p:sp>
    </p:spTree>
    <p:extLst>
      <p:ext uri="{BB962C8B-B14F-4D97-AF65-F5344CB8AC3E}">
        <p14:creationId xmlns:p14="http://schemas.microsoft.com/office/powerpoint/2010/main" val="2264676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Anti-Communist; appealed to silent majority; absence of Bobby and Johnson (won popular vote by less than 1%)</a:t>
            </a:r>
          </a:p>
          <a:p>
            <a:r>
              <a:rPr lang="en-GB" dirty="0"/>
              <a:t>Détente; welfare expenditure increased </a:t>
            </a:r>
          </a:p>
          <a:p>
            <a:r>
              <a:rPr lang="en-GB" dirty="0"/>
              <a:t>Presidential image </a:t>
            </a:r>
          </a:p>
          <a:p>
            <a:endParaRPr lang="en-GB" dirty="0"/>
          </a:p>
        </p:txBody>
      </p:sp>
      <p:sp>
        <p:nvSpPr>
          <p:cNvPr id="4" name="Slide Number Placeholder 3"/>
          <p:cNvSpPr>
            <a:spLocks noGrp="1"/>
          </p:cNvSpPr>
          <p:nvPr>
            <p:ph type="sldNum" sz="quarter" idx="5"/>
          </p:nvPr>
        </p:nvSpPr>
        <p:spPr/>
        <p:txBody>
          <a:bodyPr/>
          <a:lstStyle/>
          <a:p>
            <a:fld id="{3177A0A1-55E5-4DB8-A6ED-430F3BF24496}" type="slidenum">
              <a:rPr lang="en-GB" smtClean="0"/>
              <a:pPr/>
              <a:t>1</a:t>
            </a:fld>
            <a:endParaRPr lang="en-GB"/>
          </a:p>
        </p:txBody>
      </p:sp>
    </p:spTree>
    <p:extLst>
      <p:ext uri="{BB962C8B-B14F-4D97-AF65-F5344CB8AC3E}">
        <p14:creationId xmlns:p14="http://schemas.microsoft.com/office/powerpoint/2010/main" val="1302845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1F95A4E1-72BA-481B-A09C-2017884097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9E600904-753A-4D54-A655-D3955480E5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4580" name="Slide Number Placeholder 3">
            <a:extLst>
              <a:ext uri="{FF2B5EF4-FFF2-40B4-BE49-F238E27FC236}">
                <a16:creationId xmlns:a16="http://schemas.microsoft.com/office/drawing/2014/main" id="{5679AE1F-8094-4A6D-B5E6-F1ED95A530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4AE39CC-74A3-452F-9E1E-EBD1100E9958}" type="slidenum">
              <a:rPr lang="en-GB" altLang="en-US"/>
              <a:pPr/>
              <a:t>16</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5843C7D5-AB16-4374-9294-88C2DAB56F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E9488A8B-8D6B-4AA4-BC8B-75295F6F60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5604" name="Slide Number Placeholder 3">
            <a:extLst>
              <a:ext uri="{FF2B5EF4-FFF2-40B4-BE49-F238E27FC236}">
                <a16:creationId xmlns:a16="http://schemas.microsoft.com/office/drawing/2014/main" id="{DEEB1DE4-7710-4B57-ACF4-669DD9A7FC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204C9DB-D6EF-44E1-B71D-2AFDCB188AB8}" type="slidenum">
              <a:rPr lang="en-GB" altLang="en-US"/>
              <a:pPr/>
              <a:t>17</a:t>
            </a:fld>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82257F64-66CC-4E77-8FAB-6EEC17BF47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CF3A48B6-61F5-42CE-8959-4CA78F64B3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6628" name="Slide Number Placeholder 3">
            <a:extLst>
              <a:ext uri="{FF2B5EF4-FFF2-40B4-BE49-F238E27FC236}">
                <a16:creationId xmlns:a16="http://schemas.microsoft.com/office/drawing/2014/main" id="{E4DD37F6-044E-4EC5-ACAB-E3CD3B790B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73CF23F-B911-4464-A484-331611807319}" type="slidenum">
              <a:rPr lang="en-GB" altLang="en-US"/>
              <a:pPr/>
              <a:t>18</a:t>
            </a:fld>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FC842A5B-AE82-4036-99D0-B63F34B115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F94E69AE-FB69-43C8-96A4-8DE20E4F3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Hostages released 1981</a:t>
            </a:r>
          </a:p>
        </p:txBody>
      </p:sp>
      <p:sp>
        <p:nvSpPr>
          <p:cNvPr id="27652" name="Slide Number Placeholder 3">
            <a:extLst>
              <a:ext uri="{FF2B5EF4-FFF2-40B4-BE49-F238E27FC236}">
                <a16:creationId xmlns:a16="http://schemas.microsoft.com/office/drawing/2014/main" id="{AFBEACC7-0AAB-4F72-B6EB-012B9D373B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EA5D161-807E-4B83-A4A7-E4410358E742}" type="slidenum">
              <a:rPr lang="en-GB" altLang="en-US"/>
              <a:pPr/>
              <a:t>19</a:t>
            </a:fld>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8A1C8CF9-7396-49FD-8E44-C1057907F0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82EEB457-F5F9-4E21-88F0-074BA01604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8676" name="Slide Number Placeholder 3">
            <a:extLst>
              <a:ext uri="{FF2B5EF4-FFF2-40B4-BE49-F238E27FC236}">
                <a16:creationId xmlns:a16="http://schemas.microsoft.com/office/drawing/2014/main" id="{17579815-9C36-42E6-9895-6A0ECA97B8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78C5114-6FE3-41BF-8974-76B61775B66C}" type="slidenum">
              <a:rPr lang="en-GB" altLang="en-US"/>
              <a:pPr/>
              <a:t>20</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Anti-Communist; appealed to silent majority; absence of Bobby and Johnson (won popular vote by less than 1%)</a:t>
            </a:r>
          </a:p>
          <a:p>
            <a:r>
              <a:rPr lang="en-GB" dirty="0"/>
              <a:t>Détente; welfare expenditure increased </a:t>
            </a:r>
          </a:p>
          <a:p>
            <a:r>
              <a:rPr lang="en-GB" dirty="0"/>
              <a:t>Presidential image </a:t>
            </a:r>
          </a:p>
          <a:p>
            <a:endParaRPr lang="en-GB" dirty="0"/>
          </a:p>
        </p:txBody>
      </p:sp>
      <p:sp>
        <p:nvSpPr>
          <p:cNvPr id="4" name="Slide Number Placeholder 3"/>
          <p:cNvSpPr>
            <a:spLocks noGrp="1"/>
          </p:cNvSpPr>
          <p:nvPr>
            <p:ph type="sldNum" sz="quarter" idx="5"/>
          </p:nvPr>
        </p:nvSpPr>
        <p:spPr/>
        <p:txBody>
          <a:bodyPr/>
          <a:lstStyle/>
          <a:p>
            <a:fld id="{3177A0A1-55E5-4DB8-A6ED-430F3BF24496}" type="slidenum">
              <a:rPr lang="en-GB" smtClean="0"/>
              <a:pPr/>
              <a:t>2</a:t>
            </a:fld>
            <a:endParaRPr lang="en-GB"/>
          </a:p>
        </p:txBody>
      </p:sp>
    </p:spTree>
    <p:extLst>
      <p:ext uri="{BB962C8B-B14F-4D97-AF65-F5344CB8AC3E}">
        <p14:creationId xmlns:p14="http://schemas.microsoft.com/office/powerpoint/2010/main" val="1606214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7C5FD445-464D-4C83-8229-203A013D97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439D8EF3-850D-4B01-85C1-74BC4A2ACE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8436" name="Slide Number Placeholder 3">
            <a:extLst>
              <a:ext uri="{FF2B5EF4-FFF2-40B4-BE49-F238E27FC236}">
                <a16:creationId xmlns:a16="http://schemas.microsoft.com/office/drawing/2014/main" id="{C5DB64A0-7766-467B-BA2C-25196C1CA7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A281D3A-9C28-4AB9-A263-CCD9F60DF6DA}" type="slidenum">
              <a:rPr lang="en-GB" altLang="en-US"/>
              <a:pPr/>
              <a:t>6</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43D9760C-F253-4F1D-AAC2-2D792F3289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1365EB66-DB7C-4D82-80D2-DE5C794BDE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9460" name="Slide Number Placeholder 3">
            <a:extLst>
              <a:ext uri="{FF2B5EF4-FFF2-40B4-BE49-F238E27FC236}">
                <a16:creationId xmlns:a16="http://schemas.microsoft.com/office/drawing/2014/main" id="{A7AFA704-3B25-4591-AF30-0C1F629D32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E5F02DD-8E88-4F46-B91A-4C11B8C8F2F0}" type="slidenum">
              <a:rPr lang="en-GB" altLang="en-US"/>
              <a:pPr/>
              <a:t>7</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A1FF6EF2-419F-4B9C-9511-F1492312DE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58BDD845-55DE-4537-B67F-647CE7ED7C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0484" name="Slide Number Placeholder 3">
            <a:extLst>
              <a:ext uri="{FF2B5EF4-FFF2-40B4-BE49-F238E27FC236}">
                <a16:creationId xmlns:a16="http://schemas.microsoft.com/office/drawing/2014/main" id="{39FD1184-3D23-4B6E-B255-7A72F67A33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F7E987B-8A05-4EB0-8D29-4628D7CF2D2D}" type="slidenum">
              <a:rPr lang="en-GB" altLang="en-US"/>
              <a:pPr/>
              <a:t>8</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E3046034-9FA1-4295-A0A8-6AEFDE792D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9B4956AD-68D8-4B7B-89D9-30EDC18BCF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1508" name="Slide Number Placeholder 3">
            <a:extLst>
              <a:ext uri="{FF2B5EF4-FFF2-40B4-BE49-F238E27FC236}">
                <a16:creationId xmlns:a16="http://schemas.microsoft.com/office/drawing/2014/main" id="{D419B5C7-5B25-40AB-8BD0-7EF8EE0FA6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5F1E369-5D56-4DC7-8FDC-C63C7BC12D10}" type="slidenum">
              <a:rPr lang="en-GB" altLang="en-US"/>
              <a:pPr/>
              <a:t>9</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E3046034-9FA1-4295-A0A8-6AEFDE792D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9B4956AD-68D8-4B7B-89D9-30EDC18BCF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1508" name="Slide Number Placeholder 3">
            <a:extLst>
              <a:ext uri="{FF2B5EF4-FFF2-40B4-BE49-F238E27FC236}">
                <a16:creationId xmlns:a16="http://schemas.microsoft.com/office/drawing/2014/main" id="{D419B5C7-5B25-40AB-8BD0-7EF8EE0FA6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5F1E369-5D56-4DC7-8FDC-C63C7BC12D10}" type="slidenum">
              <a:rPr lang="en-GB" altLang="en-US"/>
              <a:pPr/>
              <a:t>10</a:t>
            </a:fld>
            <a:endParaRPr lang="en-GB" altLang="en-US"/>
          </a:p>
        </p:txBody>
      </p:sp>
    </p:spTree>
    <p:extLst>
      <p:ext uri="{BB962C8B-B14F-4D97-AF65-F5344CB8AC3E}">
        <p14:creationId xmlns:p14="http://schemas.microsoft.com/office/powerpoint/2010/main" val="469824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D0721457-17AA-420C-BD9E-0F63D97810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178839FA-174A-4566-ADE2-270082CF47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2532" name="Slide Number Placeholder 3">
            <a:extLst>
              <a:ext uri="{FF2B5EF4-FFF2-40B4-BE49-F238E27FC236}">
                <a16:creationId xmlns:a16="http://schemas.microsoft.com/office/drawing/2014/main" id="{608B2ED3-721F-4B44-90A6-4129C9CCC3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2F44329-0AFA-4E75-9000-96EB623299CF}" type="slidenum">
              <a:rPr lang="en-GB" altLang="en-US"/>
              <a:pPr/>
              <a:t>11</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7804B71D-6808-4AF2-9983-B8445C55E8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A29E7537-2B5D-499C-9F52-BF6F0C7425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3556" name="Slide Number Placeholder 3">
            <a:extLst>
              <a:ext uri="{FF2B5EF4-FFF2-40B4-BE49-F238E27FC236}">
                <a16:creationId xmlns:a16="http://schemas.microsoft.com/office/drawing/2014/main" id="{1AC00E5A-1531-4D0F-82FD-8110C6A10E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78F80E3-7CFA-4759-B92B-14EA453D99EC}" type="slidenum">
              <a:rPr lang="en-GB" altLang="en-US"/>
              <a:pPr/>
              <a:t>14</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47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Content Placeholder 2"/>
          <p:cNvSpPr txBox="1">
            <a:spLocks/>
          </p:cNvSpPr>
          <p:nvPr userDrawn="1"/>
        </p:nvSpPr>
        <p:spPr>
          <a:xfrm>
            <a:off x="8059881" y="457200"/>
            <a:ext cx="1084119" cy="1143000"/>
          </a:xfrm>
          <a:prstGeom prst="rect">
            <a:avLst/>
          </a:prstGeom>
          <a:solidFill>
            <a:srgbClr val="92D050">
              <a:alpha val="44000"/>
            </a:srgbClr>
          </a:solidFill>
          <a:ln>
            <a:solidFill>
              <a:schemeClr val="tx1"/>
            </a:solidFill>
          </a:ln>
          <a:effectLst>
            <a:outerShdw blurRad="50800" dist="38100" dir="10800000" algn="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00" dirty="0"/>
              <a:t>1. To assess the extent to which Nixon and Watergate damaged the presidency </a:t>
            </a:r>
          </a:p>
        </p:txBody>
      </p:sp>
      <p:sp>
        <p:nvSpPr>
          <p:cNvPr id="8" name="Content Placeholder 2"/>
          <p:cNvSpPr txBox="1">
            <a:spLocks/>
          </p:cNvSpPr>
          <p:nvPr userDrawn="1"/>
        </p:nvSpPr>
        <p:spPr>
          <a:xfrm>
            <a:off x="8059878" y="1600200"/>
            <a:ext cx="1084119" cy="1143000"/>
          </a:xfrm>
          <a:prstGeom prst="rect">
            <a:avLst/>
          </a:prstGeom>
          <a:solidFill>
            <a:schemeClr val="accent6">
              <a:lumMod val="75000"/>
              <a:alpha val="25000"/>
            </a:schemeClr>
          </a:solidFill>
          <a:ln>
            <a:solidFill>
              <a:schemeClr val="tx1"/>
            </a:solidFill>
          </a:ln>
          <a:effectLst>
            <a:outerShdw blurRad="50800" dist="38100" dir="10800000" algn="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00" dirty="0"/>
              <a:t>2. To describe the personalities and policies of both Ford and Carter </a:t>
            </a:r>
          </a:p>
        </p:txBody>
      </p:sp>
      <p:sp>
        <p:nvSpPr>
          <p:cNvPr id="9" name="Title 1"/>
          <p:cNvSpPr txBox="1">
            <a:spLocks/>
          </p:cNvSpPr>
          <p:nvPr userDrawn="1"/>
        </p:nvSpPr>
        <p:spPr>
          <a:xfrm>
            <a:off x="6927" y="-1"/>
            <a:ext cx="8052953" cy="457201"/>
          </a:xfrm>
          <a:prstGeom prst="rect">
            <a:avLst/>
          </a:prstGeom>
          <a:solidFill>
            <a:schemeClr val="tx2">
              <a:lumMod val="20000"/>
              <a:lumOff val="80000"/>
              <a:alpha val="71000"/>
            </a:schemeClr>
          </a:solidFill>
          <a:ln>
            <a:solidFill>
              <a:schemeClr val="tx1"/>
            </a:solidFill>
          </a:ln>
          <a:effectLst>
            <a:outerShdw blurRad="50800" dist="38100" dir="2700000" algn="tl" rotWithShape="0">
              <a:prstClr val="black">
                <a:alpha val="40000"/>
              </a:prstClr>
            </a:outerShdw>
          </a:effectLst>
        </p:spPr>
        <p:txBody>
          <a:bodyPr>
            <a:normAutofit fontScale="60000" lnSpcReduction="20000"/>
          </a:bodyPr>
          <a:lstStyle/>
          <a:p>
            <a:pPr algn="ctr"/>
            <a:r>
              <a:rPr lang="en-GB" sz="2800" u="sng"/>
              <a:t>How far did Ford and Carter successfully restore the reputation of the Presidency? </a:t>
            </a:r>
            <a:endParaRPr lang="en-GB" sz="2800" u="sng" dirty="0"/>
          </a:p>
        </p:txBody>
      </p:sp>
      <p:sp>
        <p:nvSpPr>
          <p:cNvPr id="10" name="Content Placeholder 2"/>
          <p:cNvSpPr txBox="1">
            <a:spLocks/>
          </p:cNvSpPr>
          <p:nvPr userDrawn="1"/>
        </p:nvSpPr>
        <p:spPr>
          <a:xfrm>
            <a:off x="8059881" y="0"/>
            <a:ext cx="1097975" cy="457200"/>
          </a:xfrm>
          <a:prstGeom prst="rect">
            <a:avLst/>
          </a:prstGeom>
          <a:solidFill>
            <a:schemeClr val="bg1">
              <a:alpha val="42000"/>
            </a:schemeClr>
          </a:solidFill>
          <a:ln>
            <a:solidFill>
              <a:schemeClr val="tx1"/>
            </a:solidFill>
          </a:ln>
          <a:effectLst>
            <a:outerShdw blurRad="50800" dist="38100" dir="2700000" algn="tl" rotWithShape="0">
              <a:prstClr val="black">
                <a:alpha val="40000"/>
              </a:prstClr>
            </a:outerShdw>
          </a:effectLst>
        </p:spPr>
        <p:txBody>
          <a:bodyPr>
            <a:normAutofit fontScale="85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err="1">
                <a:ln>
                  <a:noFill/>
                </a:ln>
                <a:solidFill>
                  <a:schemeClr val="tx1"/>
                </a:solidFill>
                <a:effectLst/>
                <a:uLnTx/>
                <a:uFillTx/>
                <a:latin typeface="+mn-lt"/>
                <a:ea typeface="+mn-ea"/>
                <a:cs typeface="+mn-cs"/>
              </a:rPr>
              <a:t>LOs</a:t>
            </a:r>
            <a:r>
              <a:rPr kumimoji="0" lang="en-GB" sz="3200" b="0" i="0" u="none" strike="noStrike" kern="1200" cap="none" spc="0" normalizeH="0" baseline="0" noProof="0" dirty="0">
                <a:ln>
                  <a:noFill/>
                </a:ln>
                <a:solidFill>
                  <a:schemeClr val="tx1"/>
                </a:solidFill>
                <a:effectLst/>
                <a:uLnTx/>
                <a:uFillTx/>
                <a:latin typeface="+mn-lt"/>
                <a:ea typeface="+mn-ea"/>
                <a:cs typeface="+mn-cs"/>
              </a:rPr>
              <a:t>:</a:t>
            </a:r>
          </a:p>
        </p:txBody>
      </p:sp>
      <p:sp>
        <p:nvSpPr>
          <p:cNvPr id="11" name="Content Placeholder 2"/>
          <p:cNvSpPr txBox="1">
            <a:spLocks/>
          </p:cNvSpPr>
          <p:nvPr userDrawn="1"/>
        </p:nvSpPr>
        <p:spPr>
          <a:xfrm>
            <a:off x="8059877" y="2743200"/>
            <a:ext cx="1084119" cy="1334651"/>
          </a:xfrm>
          <a:prstGeom prst="rect">
            <a:avLst/>
          </a:prstGeom>
          <a:solidFill>
            <a:srgbClr val="C00000">
              <a:alpha val="33000"/>
            </a:srgbClr>
          </a:solidFill>
          <a:ln>
            <a:solidFill>
              <a:schemeClr val="tx1"/>
            </a:solidFill>
          </a:ln>
          <a:effectLst>
            <a:outerShdw blurRad="50800" dist="38100" dir="10800000" algn="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00" dirty="0"/>
              <a:t>3. To evaluate their successes and failures in attempting to restore confidence in the presidency. </a:t>
            </a:r>
          </a:p>
        </p:txBody>
      </p:sp>
      <p:pic>
        <p:nvPicPr>
          <p:cNvPr id="12" name="Picture 3" descr="C:\Users\User\AppData\Local\Microsoft\Windows\Temporary Internet Files\Content.IE5\6SN8KSO3\MC900383586[1].wmf"/>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flipH="1">
            <a:off x="8659091" y="41355"/>
            <a:ext cx="509737" cy="68369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Documents and Settings\MR\Local Settings\Temporary Internet Files\Content.IE5\RF3KTYH8\MC900383576[1].wmf"/>
          <p:cNvPicPr>
            <a:picLocks noChangeAspect="1" noChangeArrowheads="1"/>
          </p:cNvPicPr>
          <p:nvPr userDrawn="1"/>
        </p:nvPicPr>
        <p:blipFill>
          <a:blip r:embed="rId14" cstate="print"/>
          <a:srcRect/>
          <a:stretch>
            <a:fillRect/>
          </a:stretch>
        </p:blipFill>
        <p:spPr bwMode="auto">
          <a:xfrm rot="1864105">
            <a:off x="94778" y="52574"/>
            <a:ext cx="331458" cy="459447"/>
          </a:xfrm>
          <a:prstGeom prst="rect">
            <a:avLst/>
          </a:prstGeom>
          <a:noFill/>
        </p:spPr>
      </p:pic>
      <p:sp>
        <p:nvSpPr>
          <p:cNvPr id="14" name="Content Placeholder 2"/>
          <p:cNvSpPr txBox="1">
            <a:spLocks/>
          </p:cNvSpPr>
          <p:nvPr userDrawn="1"/>
        </p:nvSpPr>
        <p:spPr>
          <a:xfrm>
            <a:off x="8059876" y="4077851"/>
            <a:ext cx="1084119" cy="2767450"/>
          </a:xfrm>
          <a:prstGeom prst="rect">
            <a:avLst/>
          </a:prstGeom>
          <a:solidFill>
            <a:srgbClr val="7030A0">
              <a:alpha val="31000"/>
            </a:srgbClr>
          </a:solidFill>
          <a:ln>
            <a:solidFill>
              <a:schemeClr val="tx1"/>
            </a:solidFill>
          </a:ln>
          <a:effectLst>
            <a:outerShdw blurRad="50800" dist="38100" dir="10800000" algn="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600" b="1" u="sng" dirty="0"/>
              <a:t>Keywords</a:t>
            </a:r>
          </a:p>
          <a:p>
            <a:pPr marL="0" indent="0">
              <a:buFont typeface="Arial" pitchFamily="34" charset="0"/>
              <a:buNone/>
            </a:pPr>
            <a:r>
              <a:rPr lang="en-GB" sz="1600" b="0" u="none" dirty="0"/>
              <a:t>Gerald Ford</a:t>
            </a:r>
          </a:p>
          <a:p>
            <a:pPr marL="0" indent="0">
              <a:buFont typeface="Arial" pitchFamily="34" charset="0"/>
              <a:buNone/>
            </a:pPr>
            <a:r>
              <a:rPr lang="en-GB" sz="1600" b="0" u="none" dirty="0"/>
              <a:t>Jimmy Carter</a:t>
            </a:r>
          </a:p>
          <a:p>
            <a:pPr marL="0" indent="0">
              <a:buFont typeface="Arial" pitchFamily="34" charset="0"/>
              <a:buNone/>
            </a:pPr>
            <a:r>
              <a:rPr lang="en-GB" sz="1600" b="0" u="none" dirty="0"/>
              <a:t>Yom Kippur</a:t>
            </a:r>
          </a:p>
          <a:p>
            <a:pPr marL="0" indent="0">
              <a:buFont typeface="Arial" pitchFamily="34" charset="0"/>
              <a:buNone/>
            </a:pPr>
            <a:r>
              <a:rPr lang="en-GB" sz="1600" b="0" u="none" dirty="0"/>
              <a:t>OPEC</a:t>
            </a:r>
          </a:p>
          <a:p>
            <a:pPr marL="0" indent="0">
              <a:buFont typeface="Arial" pitchFamily="34" charset="0"/>
              <a:buNone/>
            </a:pPr>
            <a:r>
              <a:rPr lang="en-GB" sz="1600" b="0" u="none" dirty="0"/>
              <a:t>Détente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_bvxZgCryUE"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www.youtube.com/watch?v=nEIpAIqzbT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hyperlink" Target="https://www.youtube.com/watch?v=nEIpAIqzbTg" TargetMode="External"/><Relationship Id="rId4" Type="http://schemas.openxmlformats.org/officeDocument/2006/relationships/hyperlink" Target="https://www.youtube.com/watch?v=_bvxZgCryU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youtube.com/watch?v=A0-AD3bFjF8"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B7B474-6FF2-4B15-A1DC-CDB658B8E5D3}"/>
              </a:ext>
            </a:extLst>
          </p:cNvPr>
          <p:cNvSpPr txBox="1"/>
          <p:nvPr/>
        </p:nvSpPr>
        <p:spPr>
          <a:xfrm>
            <a:off x="266337" y="1322194"/>
            <a:ext cx="7597118" cy="397031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b="1" dirty="0"/>
              <a:t>Do Now: Recap</a:t>
            </a:r>
          </a:p>
          <a:p>
            <a:endParaRPr lang="en-GB" sz="2800" b="1" dirty="0"/>
          </a:p>
          <a:p>
            <a:pPr marL="514350" indent="-514350">
              <a:buAutoNum type="arabicParenR"/>
            </a:pPr>
            <a:r>
              <a:rPr lang="en-GB" sz="2800" b="1" dirty="0"/>
              <a:t>Give at least one reason why Nixon won the election of 1968. </a:t>
            </a:r>
          </a:p>
          <a:p>
            <a:pPr marL="514350" indent="-514350">
              <a:buAutoNum type="arabicParenR"/>
            </a:pPr>
            <a:r>
              <a:rPr lang="en-GB" sz="2800" b="1" dirty="0"/>
              <a:t>Give at least one example of Nixon’s ‘pragmatic’ leadership style</a:t>
            </a:r>
          </a:p>
          <a:p>
            <a:pPr marL="514350" indent="-514350">
              <a:buAutoNum type="arabicParenR"/>
            </a:pPr>
            <a:r>
              <a:rPr lang="en-GB" sz="2800" b="1" dirty="0"/>
              <a:t>Give at least one example to support’s Schlesinger's view that he was an ‘imperial’ president.  </a:t>
            </a:r>
          </a:p>
        </p:txBody>
      </p:sp>
      <p:pic>
        <p:nvPicPr>
          <p:cNvPr id="13" name="Picture 12">
            <a:extLst>
              <a:ext uri="{FF2B5EF4-FFF2-40B4-BE49-F238E27FC236}">
                <a16:creationId xmlns:a16="http://schemas.microsoft.com/office/drawing/2014/main" id="{C1B82A4A-8600-4F9E-8D1F-2FAF0E7EE1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385" y="590742"/>
            <a:ext cx="683380" cy="683380"/>
          </a:xfrm>
          <a:prstGeom prst="rect">
            <a:avLst/>
          </a:prstGeom>
        </p:spPr>
      </p:pic>
      <p:sp>
        <p:nvSpPr>
          <p:cNvPr id="16" name="TextBox 15">
            <a:extLst>
              <a:ext uri="{FF2B5EF4-FFF2-40B4-BE49-F238E27FC236}">
                <a16:creationId xmlns:a16="http://schemas.microsoft.com/office/drawing/2014/main" id="{20B7B474-6FF2-4B15-A1DC-CDB658B8E5D3}"/>
              </a:ext>
            </a:extLst>
          </p:cNvPr>
          <p:cNvSpPr txBox="1"/>
          <p:nvPr/>
        </p:nvSpPr>
        <p:spPr>
          <a:xfrm>
            <a:off x="271026" y="5507784"/>
            <a:ext cx="7597118" cy="954107"/>
          </a:xfrm>
          <a:prstGeom prst="rect">
            <a:avLst/>
          </a:prstGeom>
          <a:solidFill>
            <a:schemeClr val="accent4">
              <a:lumMod val="40000"/>
              <a:lumOff val="6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b="1" dirty="0"/>
              <a:t>Challenge: What was the short and long term impact of Watergate?</a:t>
            </a:r>
          </a:p>
        </p:txBody>
      </p:sp>
      <p:sp>
        <p:nvSpPr>
          <p:cNvPr id="7" name="Date Placeholder 3">
            <a:extLst>
              <a:ext uri="{FF2B5EF4-FFF2-40B4-BE49-F238E27FC236}">
                <a16:creationId xmlns:a16="http://schemas.microsoft.com/office/drawing/2014/main" id="{29972118-2B08-49FB-B78D-B9D2B94D7D2E}"/>
              </a:ext>
            </a:extLst>
          </p:cNvPr>
          <p:cNvSpPr>
            <a:spLocks noGrp="1"/>
          </p:cNvSpPr>
          <p:nvPr>
            <p:ph type="dt" sz="half" idx="10"/>
          </p:nvPr>
        </p:nvSpPr>
        <p:spPr>
          <a:xfrm>
            <a:off x="3810000" y="688505"/>
            <a:ext cx="3835829" cy="487854"/>
          </a:xfrm>
          <a:solidFill>
            <a:schemeClr val="bg1">
              <a:lumMod val="95000"/>
            </a:schemeClr>
          </a:solidFill>
        </p:spPr>
        <p:txBody>
          <a:bodyPr/>
          <a:lstStyle/>
          <a:p>
            <a:pPr algn="ctr"/>
            <a:fld id="{98B03907-9B36-45BC-884E-65B2099BCCE3}" type="datetime2">
              <a:rPr lang="en-GB" sz="2000" u="sng">
                <a:solidFill>
                  <a:schemeClr val="tx1"/>
                </a:solidFill>
              </a:rPr>
              <a:pPr algn="ctr"/>
              <a:t>Tuesday, 05 March 2019</a:t>
            </a:fld>
            <a:endParaRPr lang="en-GB" sz="1100" u="sng" dirty="0">
              <a:solidFill>
                <a:schemeClr val="tx1"/>
              </a:solidFill>
            </a:endParaRPr>
          </a:p>
        </p:txBody>
      </p:sp>
      <p:sp>
        <p:nvSpPr>
          <p:cNvPr id="8" name="TextBox 7">
            <a:extLst>
              <a:ext uri="{FF2B5EF4-FFF2-40B4-BE49-F238E27FC236}">
                <a16:creationId xmlns:a16="http://schemas.microsoft.com/office/drawing/2014/main" id="{C9EFDEA6-2F11-4CBD-A37B-4AC5DF554AEF}"/>
              </a:ext>
            </a:extLst>
          </p:cNvPr>
          <p:cNvSpPr txBox="1"/>
          <p:nvPr/>
        </p:nvSpPr>
        <p:spPr>
          <a:xfrm>
            <a:off x="3450325" y="1799076"/>
            <a:ext cx="3110969" cy="461665"/>
          </a:xfrm>
          <a:prstGeom prst="rect">
            <a:avLst/>
          </a:prstGeom>
          <a:noFill/>
        </p:spPr>
        <p:txBody>
          <a:bodyPr wrap="square" rtlCol="0">
            <a:spAutoFit/>
          </a:bodyPr>
          <a:lstStyle/>
          <a:p>
            <a:pPr algn="r"/>
            <a:r>
              <a:rPr lang="en-US" sz="2400" dirty="0">
                <a:solidFill>
                  <a:srgbClr val="008000"/>
                </a:solidFill>
                <a:cs typeface="Arial"/>
              </a:rPr>
              <a:t>Correct in green pen.</a:t>
            </a:r>
          </a:p>
        </p:txBody>
      </p:sp>
      <p:pic>
        <p:nvPicPr>
          <p:cNvPr id="9" name="Picture 8" descr="Hopstarter-Soft-Scraps-Pen-Green.ico">
            <a:extLst>
              <a:ext uri="{FF2B5EF4-FFF2-40B4-BE49-F238E27FC236}">
                <a16:creationId xmlns:a16="http://schemas.microsoft.com/office/drawing/2014/main" id="{5F7FDB75-4DD9-466C-B30F-0B74806039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5685" y="1064915"/>
            <a:ext cx="1129648" cy="1129648"/>
          </a:xfrm>
          <a:prstGeom prst="rect">
            <a:avLst/>
          </a:prstGeom>
        </p:spPr>
      </p:pic>
    </p:spTree>
    <p:extLst>
      <p:ext uri="{BB962C8B-B14F-4D97-AF65-F5344CB8AC3E}">
        <p14:creationId xmlns:p14="http://schemas.microsoft.com/office/powerpoint/2010/main" val="56356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4A510-9D24-4E22-AE0A-DE9D4CDF5CC0}"/>
              </a:ext>
            </a:extLst>
          </p:cNvPr>
          <p:cNvSpPr>
            <a:spLocks noGrp="1"/>
          </p:cNvSpPr>
          <p:nvPr>
            <p:ph type="title" idx="4294967295"/>
          </p:nvPr>
        </p:nvSpPr>
        <p:spPr>
          <a:xfrm>
            <a:off x="0" y="838200"/>
            <a:ext cx="7958137" cy="615950"/>
          </a:xfrm>
        </p:spPr>
        <p:txBody>
          <a:bodyPr>
            <a:normAutofit fontScale="90000"/>
          </a:bodyPr>
          <a:lstStyle/>
          <a:p>
            <a:r>
              <a:rPr lang="en-GB" altLang="en-US" sz="4000" dirty="0"/>
              <a:t>The economy and the Middle East </a:t>
            </a:r>
            <a:br>
              <a:rPr lang="en-GB" altLang="en-US" sz="4000" dirty="0"/>
            </a:br>
            <a:r>
              <a:rPr lang="en-GB" altLang="en-US" sz="4000" i="1" dirty="0"/>
              <a:t>A very short History!</a:t>
            </a:r>
            <a:endParaRPr lang="en-GB" altLang="en-US" sz="4000" dirty="0"/>
          </a:p>
        </p:txBody>
      </p:sp>
      <p:sp>
        <p:nvSpPr>
          <p:cNvPr id="6147" name="Content Placeholder 2">
            <a:extLst>
              <a:ext uri="{FF2B5EF4-FFF2-40B4-BE49-F238E27FC236}">
                <a16:creationId xmlns:a16="http://schemas.microsoft.com/office/drawing/2014/main" id="{FAD8F9CA-2479-4EEE-B187-032340147955}"/>
              </a:ext>
            </a:extLst>
          </p:cNvPr>
          <p:cNvSpPr>
            <a:spLocks noGrp="1"/>
          </p:cNvSpPr>
          <p:nvPr>
            <p:ph idx="4294967295"/>
          </p:nvPr>
        </p:nvSpPr>
        <p:spPr>
          <a:xfrm>
            <a:off x="228600" y="1981200"/>
            <a:ext cx="3886201" cy="5126038"/>
          </a:xfrm>
        </p:spPr>
        <p:txBody>
          <a:bodyPr>
            <a:normAutofit fontScale="47500" lnSpcReduction="20000"/>
          </a:bodyPr>
          <a:lstStyle/>
          <a:p>
            <a:r>
              <a:rPr lang="en-GB" altLang="en-US" dirty="0"/>
              <a:t>After 1914, the Ottoman Empire was dismantled and divided amongst the Allies. </a:t>
            </a:r>
          </a:p>
          <a:p>
            <a:r>
              <a:rPr lang="en-GB" altLang="en-US" dirty="0"/>
              <a:t>In 1945, the UN proposed to partition Palestine between Arabs and Jews because the British were finding it increasingly difficult to manage the area. </a:t>
            </a:r>
          </a:p>
          <a:p>
            <a:r>
              <a:rPr lang="en-GB" altLang="en-US" dirty="0"/>
              <a:t>In 1947, when the British withdrew from Palestine, Jewish settlers proclaimed the new state of Israel. </a:t>
            </a:r>
          </a:p>
          <a:p>
            <a:r>
              <a:rPr lang="en-GB" altLang="en-US" dirty="0"/>
              <a:t>When Israel was attacked by its Arab neighbours from 1947, the USA formally </a:t>
            </a:r>
            <a:r>
              <a:rPr lang="en-GB" altLang="en-US" dirty="0" err="1"/>
              <a:t>recongised</a:t>
            </a:r>
            <a:r>
              <a:rPr lang="en-GB" altLang="en-US" dirty="0"/>
              <a:t> the state and offered assistance.  </a:t>
            </a:r>
          </a:p>
          <a:p>
            <a:r>
              <a:rPr lang="en-GB" altLang="en-US" dirty="0"/>
              <a:t>In 1973, the OPEC placed a 6 month embargo on exports of oil to the US (20% of oil) in protest at the USA’s support for Israel at Yom Kippur. Petrol was rationed and speeding was limited to 55mp. </a:t>
            </a:r>
          </a:p>
          <a:p>
            <a:r>
              <a:rPr lang="en-GB" altLang="en-US" dirty="0"/>
              <a:t>This caused a recession and therefore a decline in </a:t>
            </a:r>
            <a:r>
              <a:rPr lang="en-GB" altLang="en-US" dirty="0" err="1"/>
              <a:t>confidnece</a:t>
            </a:r>
            <a:r>
              <a:rPr lang="en-GB" altLang="en-US" dirty="0"/>
              <a:t>, which Ford had to tackle during his presidency. </a:t>
            </a:r>
          </a:p>
        </p:txBody>
      </p:sp>
      <p:pic>
        <p:nvPicPr>
          <p:cNvPr id="2050" name="Picture 2" descr="Related image">
            <a:extLst>
              <a:ext uri="{FF2B5EF4-FFF2-40B4-BE49-F238E27FC236}">
                <a16:creationId xmlns:a16="http://schemas.microsoft.com/office/drawing/2014/main" id="{92A767F1-F57D-42F6-AB8A-4415889EB0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4616"/>
          <a:stretch/>
        </p:blipFill>
        <p:spPr bwMode="auto">
          <a:xfrm>
            <a:off x="4724400" y="1962150"/>
            <a:ext cx="2895600" cy="16192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a:extLst>
              <a:ext uri="{FF2B5EF4-FFF2-40B4-BE49-F238E27FC236}">
                <a16:creationId xmlns:a16="http://schemas.microsoft.com/office/drawing/2014/main" id="{5FE6AB5B-8119-40C7-B792-97F0CA6F6B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9945" y="3762375"/>
            <a:ext cx="3589834" cy="236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259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0FB3EEC3-FD35-472A-A3E9-7416069998F2}"/>
              </a:ext>
            </a:extLst>
          </p:cNvPr>
          <p:cNvSpPr>
            <a:spLocks noGrp="1"/>
          </p:cNvSpPr>
          <p:nvPr>
            <p:ph type="title" idx="4294967295"/>
          </p:nvPr>
        </p:nvSpPr>
        <p:spPr>
          <a:xfrm>
            <a:off x="0" y="529907"/>
            <a:ext cx="8229600" cy="785813"/>
          </a:xfrm>
        </p:spPr>
        <p:txBody>
          <a:bodyPr/>
          <a:lstStyle/>
          <a:p>
            <a:r>
              <a:rPr lang="en-GB" altLang="en-US" dirty="0"/>
              <a:t>1976</a:t>
            </a:r>
          </a:p>
        </p:txBody>
      </p:sp>
      <p:sp>
        <p:nvSpPr>
          <p:cNvPr id="3" name="Content Placeholder 2">
            <a:extLst>
              <a:ext uri="{FF2B5EF4-FFF2-40B4-BE49-F238E27FC236}">
                <a16:creationId xmlns:a16="http://schemas.microsoft.com/office/drawing/2014/main" id="{EBD6867D-AC30-4E1E-86C5-0A63833D0743}"/>
              </a:ext>
            </a:extLst>
          </p:cNvPr>
          <p:cNvSpPr>
            <a:spLocks noGrp="1"/>
          </p:cNvSpPr>
          <p:nvPr>
            <p:ph idx="4294967295"/>
          </p:nvPr>
        </p:nvSpPr>
        <p:spPr>
          <a:xfrm>
            <a:off x="304800" y="1315720"/>
            <a:ext cx="7418363" cy="5389880"/>
          </a:xfrm>
        </p:spPr>
        <p:txBody>
          <a:bodyPr>
            <a:normAutofit/>
          </a:bodyPr>
          <a:lstStyle/>
          <a:p>
            <a:pPr>
              <a:lnSpc>
                <a:spcPct val="90000"/>
              </a:lnSpc>
            </a:pPr>
            <a:r>
              <a:rPr lang="en-GB" altLang="en-US" sz="2800" dirty="0"/>
              <a:t>The American economy was in trouble.  Inflation was at a twenty year high and unemployment at its highest levels since the Great Depression of the 1930’s.</a:t>
            </a:r>
          </a:p>
          <a:p>
            <a:pPr>
              <a:lnSpc>
                <a:spcPct val="90000"/>
              </a:lnSpc>
            </a:pPr>
            <a:r>
              <a:rPr lang="en-GB" altLang="en-US" sz="2800" dirty="0"/>
              <a:t>Ford’s inadequacies were highlighted in a television debate when he said:</a:t>
            </a:r>
          </a:p>
          <a:p>
            <a:pPr lvl="1">
              <a:lnSpc>
                <a:spcPct val="90000"/>
              </a:lnSpc>
            </a:pPr>
            <a:r>
              <a:rPr lang="en-GB" altLang="en-US" sz="2400" dirty="0"/>
              <a:t>“there is no Soviet domination of Eastern Europe".</a:t>
            </a:r>
          </a:p>
          <a:p>
            <a:pPr>
              <a:lnSpc>
                <a:spcPct val="90000"/>
              </a:lnSpc>
            </a:pPr>
            <a:r>
              <a:rPr lang="en-GB" altLang="en-US" sz="2800" dirty="0"/>
              <a:t>And when former President Lyndon Johnson described him in a speech as being:</a:t>
            </a:r>
          </a:p>
          <a:p>
            <a:pPr lvl="1">
              <a:lnSpc>
                <a:spcPct val="90000"/>
              </a:lnSpc>
            </a:pPr>
            <a:r>
              <a:rPr lang="en-GB" altLang="en-US" sz="2400" dirty="0"/>
              <a:t>"so dumb he can't fart and chew gum at the same time." </a:t>
            </a:r>
          </a:p>
        </p:txBody>
      </p:sp>
      <p:sp>
        <p:nvSpPr>
          <p:cNvPr id="2" name="Rectangle 1">
            <a:extLst>
              <a:ext uri="{FF2B5EF4-FFF2-40B4-BE49-F238E27FC236}">
                <a16:creationId xmlns:a16="http://schemas.microsoft.com/office/drawing/2014/main" id="{74FB64E8-7E6A-4B8B-BA8B-73EF72EEA33B}"/>
              </a:ext>
            </a:extLst>
          </p:cNvPr>
          <p:cNvSpPr/>
          <p:nvPr/>
        </p:nvSpPr>
        <p:spPr>
          <a:xfrm>
            <a:off x="394481" y="5934670"/>
            <a:ext cx="7239000" cy="923330"/>
          </a:xfrm>
          <a:prstGeom prst="rect">
            <a:avLst/>
          </a:prstGeom>
        </p:spPr>
        <p:txBody>
          <a:bodyPr wrap="square">
            <a:spAutoFit/>
          </a:bodyPr>
          <a:lstStyle/>
          <a:p>
            <a:r>
              <a:rPr lang="en-GB" dirty="0">
                <a:hlinkClick r:id="rId3"/>
              </a:rPr>
              <a:t>https://www.youtube.com/watch?v=_bvxZgCryUE</a:t>
            </a:r>
            <a:endParaRPr lang="en-GB" dirty="0"/>
          </a:p>
          <a:p>
            <a:r>
              <a:rPr lang="en-GB" dirty="0">
                <a:hlinkClick r:id="rId4"/>
              </a:rPr>
              <a:t>https://www.youtube.com/watch?v=nEIpAIqzbTg</a:t>
            </a:r>
            <a:endParaRPr lang="en-GB" dirty="0"/>
          </a:p>
          <a:p>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conicphotos.files.wordpress.com/2009/08/ford_10.jpg?w=809">
            <a:extLst>
              <a:ext uri="{FF2B5EF4-FFF2-40B4-BE49-F238E27FC236}">
                <a16:creationId xmlns:a16="http://schemas.microsoft.com/office/drawing/2014/main" id="{FF770C4B-9B67-4490-BCF3-D2B3EE7EEF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0506" y="685800"/>
            <a:ext cx="5410200" cy="3533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erald ford fall ski colorado">
            <a:extLst>
              <a:ext uri="{FF2B5EF4-FFF2-40B4-BE49-F238E27FC236}">
                <a16:creationId xmlns:a16="http://schemas.microsoft.com/office/drawing/2014/main" id="{22893DEB-DA38-439B-9333-8FC846E0FD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581400"/>
            <a:ext cx="3782483" cy="304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12CEF2E-DCA0-43CB-874E-A6D10E3566A9}"/>
              </a:ext>
            </a:extLst>
          </p:cNvPr>
          <p:cNvSpPr/>
          <p:nvPr/>
        </p:nvSpPr>
        <p:spPr>
          <a:xfrm>
            <a:off x="4349262" y="4685823"/>
            <a:ext cx="2661138" cy="1477328"/>
          </a:xfrm>
          <a:prstGeom prst="rect">
            <a:avLst/>
          </a:prstGeom>
        </p:spPr>
        <p:txBody>
          <a:bodyPr wrap="square">
            <a:spAutoFit/>
          </a:bodyPr>
          <a:lstStyle/>
          <a:p>
            <a:r>
              <a:rPr lang="en-GB" dirty="0">
                <a:hlinkClick r:id="rId4"/>
              </a:rPr>
              <a:t>https://www.youtube.com/watch?v=_bvxZgCryUE</a:t>
            </a:r>
            <a:endParaRPr lang="en-GB" dirty="0"/>
          </a:p>
          <a:p>
            <a:r>
              <a:rPr lang="en-GB" dirty="0">
                <a:hlinkClick r:id="rId5"/>
              </a:rPr>
              <a:t>https://www.youtube.com/watch?v=nEIpAIqzbTg</a:t>
            </a:r>
            <a:endParaRPr lang="en-GB" dirty="0"/>
          </a:p>
          <a:p>
            <a:endParaRPr lang="en-GB" dirty="0"/>
          </a:p>
        </p:txBody>
      </p:sp>
    </p:spTree>
    <p:extLst>
      <p:ext uri="{BB962C8B-B14F-4D97-AF65-F5344CB8AC3E}">
        <p14:creationId xmlns:p14="http://schemas.microsoft.com/office/powerpoint/2010/main" val="6006105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777308-4CF1-49B8-8A13-D13484AA12A0}"/>
              </a:ext>
            </a:extLst>
          </p:cNvPr>
          <p:cNvSpPr txBox="1"/>
          <p:nvPr/>
        </p:nvSpPr>
        <p:spPr>
          <a:xfrm>
            <a:off x="284871" y="4038600"/>
            <a:ext cx="7597118" cy="1815882"/>
          </a:xfrm>
          <a:prstGeom prst="rect">
            <a:avLst/>
          </a:prstGeom>
          <a:solidFill>
            <a:schemeClr val="accent4">
              <a:lumMod val="40000"/>
              <a:lumOff val="6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b="1" dirty="0"/>
              <a:t>Challenge:</a:t>
            </a:r>
          </a:p>
          <a:p>
            <a:endParaRPr lang="en-GB" sz="2800" dirty="0"/>
          </a:p>
          <a:p>
            <a:r>
              <a:rPr lang="en-GB" sz="2800" dirty="0"/>
              <a:t>How far did Ford manage to restore the reputation of the presidency?</a:t>
            </a:r>
          </a:p>
        </p:txBody>
      </p:sp>
      <p:sp>
        <p:nvSpPr>
          <p:cNvPr id="3" name="TextBox 2">
            <a:extLst>
              <a:ext uri="{FF2B5EF4-FFF2-40B4-BE49-F238E27FC236}">
                <a16:creationId xmlns:a16="http://schemas.microsoft.com/office/drawing/2014/main" id="{477E91E7-9214-4E5C-95A6-0DA741A98BEA}"/>
              </a:ext>
            </a:extLst>
          </p:cNvPr>
          <p:cNvSpPr txBox="1"/>
          <p:nvPr/>
        </p:nvSpPr>
        <p:spPr>
          <a:xfrm>
            <a:off x="284871" y="685800"/>
            <a:ext cx="7597118" cy="2677656"/>
          </a:xfrm>
          <a:prstGeom prst="rect">
            <a:avLst/>
          </a:prstGeom>
          <a:solidFill>
            <a:schemeClr val="accent1">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b="1" dirty="0"/>
              <a:t>Task Two: Gerald Ford</a:t>
            </a:r>
          </a:p>
          <a:p>
            <a:endParaRPr lang="en-GB" sz="2800" b="1" dirty="0"/>
          </a:p>
          <a:p>
            <a:r>
              <a:rPr lang="en-GB" sz="2800" dirty="0"/>
              <a:t>What was the leadership style, successes and failures of Ford’s presidency?</a:t>
            </a:r>
          </a:p>
          <a:p>
            <a:endParaRPr lang="en-GB" sz="2800" dirty="0"/>
          </a:p>
          <a:p>
            <a:r>
              <a:rPr lang="en-GB" sz="2800" dirty="0"/>
              <a:t>Complete the profile page using the handout. </a:t>
            </a:r>
          </a:p>
        </p:txBody>
      </p:sp>
    </p:spTree>
    <p:extLst>
      <p:ext uri="{BB962C8B-B14F-4D97-AF65-F5344CB8AC3E}">
        <p14:creationId xmlns:p14="http://schemas.microsoft.com/office/powerpoint/2010/main" val="2844904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40DAC-5D19-4D36-B816-939D801E17FB}"/>
              </a:ext>
            </a:extLst>
          </p:cNvPr>
          <p:cNvSpPr>
            <a:spLocks noGrp="1"/>
          </p:cNvSpPr>
          <p:nvPr>
            <p:ph type="title" idx="4294967295"/>
          </p:nvPr>
        </p:nvSpPr>
        <p:spPr>
          <a:xfrm>
            <a:off x="152400" y="762000"/>
            <a:ext cx="8229600" cy="654050"/>
          </a:xfrm>
        </p:spPr>
        <p:txBody>
          <a:bodyPr>
            <a:normAutofit fontScale="90000"/>
          </a:bodyPr>
          <a:lstStyle/>
          <a:p>
            <a:r>
              <a:rPr lang="en-GB" altLang="en-US" sz="4000" dirty="0"/>
              <a:t>Jimmy Carter</a:t>
            </a:r>
          </a:p>
        </p:txBody>
      </p:sp>
      <p:sp>
        <p:nvSpPr>
          <p:cNvPr id="8195" name="Content Placeholder 2">
            <a:extLst>
              <a:ext uri="{FF2B5EF4-FFF2-40B4-BE49-F238E27FC236}">
                <a16:creationId xmlns:a16="http://schemas.microsoft.com/office/drawing/2014/main" id="{02CA6188-3EA8-4DE7-A10C-CE2104F0DF28}"/>
              </a:ext>
            </a:extLst>
          </p:cNvPr>
          <p:cNvSpPr>
            <a:spLocks noGrp="1"/>
          </p:cNvSpPr>
          <p:nvPr>
            <p:ph idx="4294967295"/>
          </p:nvPr>
        </p:nvSpPr>
        <p:spPr>
          <a:xfrm>
            <a:off x="4267200" y="1981200"/>
            <a:ext cx="3518901" cy="4983163"/>
          </a:xfrm>
        </p:spPr>
        <p:txBody>
          <a:bodyPr>
            <a:normAutofit/>
          </a:bodyPr>
          <a:lstStyle/>
          <a:p>
            <a:pPr marL="0" indent="0">
              <a:buNone/>
            </a:pPr>
            <a:r>
              <a:rPr lang="en-GB" altLang="en-US" dirty="0"/>
              <a:t>Carter defeated Ford in the 1976 election by over 2 million votes.</a:t>
            </a:r>
          </a:p>
        </p:txBody>
      </p:sp>
      <p:pic>
        <p:nvPicPr>
          <p:cNvPr id="8196" name="Picture 2" descr="http://blog.reidreport.com/uploaded_images/jimmy_carter-749000.jpg">
            <a:extLst>
              <a:ext uri="{FF2B5EF4-FFF2-40B4-BE49-F238E27FC236}">
                <a16:creationId xmlns:a16="http://schemas.microsoft.com/office/drawing/2014/main" id="{BD41BFCC-EAD3-4FE6-8DC5-24EF8B1977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43686"/>
            <a:ext cx="3663950"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extLst>
              <a:ext uri="{FF2B5EF4-FFF2-40B4-BE49-F238E27FC236}">
                <a16:creationId xmlns:a16="http://schemas.microsoft.com/office/drawing/2014/main" id="{A9BA9676-F63E-4A2B-89F1-28035502EA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33400"/>
            <a:ext cx="6934200" cy="6184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281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29346-BC7A-44B9-910E-F8C739D1C038}"/>
              </a:ext>
            </a:extLst>
          </p:cNvPr>
          <p:cNvSpPr>
            <a:spLocks noGrp="1"/>
          </p:cNvSpPr>
          <p:nvPr>
            <p:ph type="title" idx="4294967295"/>
          </p:nvPr>
        </p:nvSpPr>
        <p:spPr>
          <a:xfrm>
            <a:off x="-76200" y="800099"/>
            <a:ext cx="8229600" cy="654050"/>
          </a:xfrm>
        </p:spPr>
        <p:txBody>
          <a:bodyPr>
            <a:normAutofit fontScale="90000"/>
          </a:bodyPr>
          <a:lstStyle/>
          <a:p>
            <a:r>
              <a:rPr lang="en-GB" altLang="en-US" sz="4000" dirty="0"/>
              <a:t>Why Carter?</a:t>
            </a:r>
          </a:p>
        </p:txBody>
      </p:sp>
      <p:sp>
        <p:nvSpPr>
          <p:cNvPr id="3" name="Content Placeholder 2">
            <a:extLst>
              <a:ext uri="{FF2B5EF4-FFF2-40B4-BE49-F238E27FC236}">
                <a16:creationId xmlns:a16="http://schemas.microsoft.com/office/drawing/2014/main" id="{8E9D5751-F02D-45DB-AF86-E759C85B39F9}"/>
              </a:ext>
            </a:extLst>
          </p:cNvPr>
          <p:cNvSpPr>
            <a:spLocks noGrp="1"/>
          </p:cNvSpPr>
          <p:nvPr>
            <p:ph idx="4294967295"/>
          </p:nvPr>
        </p:nvSpPr>
        <p:spPr>
          <a:xfrm>
            <a:off x="304800" y="1723071"/>
            <a:ext cx="7467600" cy="5126038"/>
          </a:xfrm>
        </p:spPr>
        <p:txBody>
          <a:bodyPr>
            <a:normAutofit/>
          </a:bodyPr>
          <a:lstStyle/>
          <a:p>
            <a:pPr>
              <a:lnSpc>
                <a:spcPct val="90000"/>
              </a:lnSpc>
            </a:pPr>
            <a:r>
              <a:rPr lang="en-GB" altLang="en-US" sz="2700" dirty="0"/>
              <a:t>As governor of Georgia, Carter announced that "the time for racial discrimination is over" and during his period of office (1970-74) he increased the number of African Americans employed by the state from less than 3 to 40 per cent. </a:t>
            </a:r>
          </a:p>
          <a:p>
            <a:pPr>
              <a:lnSpc>
                <a:spcPct val="90000"/>
              </a:lnSpc>
            </a:pPr>
            <a:r>
              <a:rPr lang="en-GB" altLang="en-US" sz="2700" dirty="0"/>
              <a:t>Carter was the first president from the Deep South since 1844. His record of civil rights resulted in him being supported by four out of every five African Americans who voted. </a:t>
            </a:r>
          </a:p>
          <a:p>
            <a:pPr>
              <a:lnSpc>
                <a:spcPct val="90000"/>
              </a:lnSpc>
            </a:pPr>
            <a:r>
              <a:rPr lang="en-GB" altLang="en-US" sz="2700" dirty="0"/>
              <a:t>He also did well with whites in the South and Americans on low incomes.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10BC315E-3DFD-44D8-976F-3A273275464B}"/>
              </a:ext>
            </a:extLst>
          </p:cNvPr>
          <p:cNvSpPr>
            <a:spLocks noGrp="1"/>
          </p:cNvSpPr>
          <p:nvPr>
            <p:ph type="title" idx="4294967295"/>
          </p:nvPr>
        </p:nvSpPr>
        <p:spPr>
          <a:xfrm>
            <a:off x="283368" y="380780"/>
            <a:ext cx="1614488" cy="928688"/>
          </a:xfrm>
        </p:spPr>
        <p:txBody>
          <a:bodyPr/>
          <a:lstStyle/>
          <a:p>
            <a:r>
              <a:rPr lang="en-GB" altLang="en-US" dirty="0"/>
              <a:t>And </a:t>
            </a:r>
          </a:p>
        </p:txBody>
      </p:sp>
      <p:sp>
        <p:nvSpPr>
          <p:cNvPr id="3" name="Content Placeholder 2">
            <a:extLst>
              <a:ext uri="{FF2B5EF4-FFF2-40B4-BE49-F238E27FC236}">
                <a16:creationId xmlns:a16="http://schemas.microsoft.com/office/drawing/2014/main" id="{5A917DCE-650C-45B5-B4D5-EEEAA603641D}"/>
              </a:ext>
            </a:extLst>
          </p:cNvPr>
          <p:cNvSpPr>
            <a:spLocks noGrp="1"/>
          </p:cNvSpPr>
          <p:nvPr>
            <p:ph idx="4294967295"/>
          </p:nvPr>
        </p:nvSpPr>
        <p:spPr>
          <a:xfrm>
            <a:off x="152400" y="1295400"/>
            <a:ext cx="7900988" cy="2643187"/>
          </a:xfrm>
        </p:spPr>
        <p:txBody>
          <a:bodyPr>
            <a:normAutofit/>
          </a:bodyPr>
          <a:lstStyle/>
          <a:p>
            <a:pPr>
              <a:lnSpc>
                <a:spcPct val="80000"/>
              </a:lnSpc>
            </a:pPr>
            <a:r>
              <a:rPr lang="en-GB" altLang="en-US" sz="3000" dirty="0"/>
              <a:t>During the presidential campaign Carter made unemployment a central issue and announced plans to create jobs by increased federal spending. </a:t>
            </a:r>
          </a:p>
          <a:p>
            <a:pPr>
              <a:lnSpc>
                <a:spcPct val="80000"/>
              </a:lnSpc>
            </a:pPr>
            <a:r>
              <a:rPr lang="en-GB" altLang="en-US" sz="3000" dirty="0"/>
              <a:t>He also promised to pardon draft evaders from the Vietnam War.</a:t>
            </a:r>
          </a:p>
        </p:txBody>
      </p:sp>
      <p:pic>
        <p:nvPicPr>
          <p:cNvPr id="10244" name="Picture 2" descr="http://pointreyesvisions.com/Media/R_images/R_NY_images/NYCimages/DraftCardBurningNYC.jpg">
            <a:extLst>
              <a:ext uri="{FF2B5EF4-FFF2-40B4-BE49-F238E27FC236}">
                <a16:creationId xmlns:a16="http://schemas.microsoft.com/office/drawing/2014/main" id="{85551224-4547-42A6-969B-38465BEC7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650" y="3810000"/>
            <a:ext cx="4229099"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4C326F8A-052D-44A2-BBA7-568BB3948AAB}"/>
              </a:ext>
            </a:extLst>
          </p:cNvPr>
          <p:cNvSpPr>
            <a:spLocks noGrp="1"/>
          </p:cNvSpPr>
          <p:nvPr>
            <p:ph type="title" idx="4294967295"/>
          </p:nvPr>
        </p:nvSpPr>
        <p:spPr>
          <a:xfrm>
            <a:off x="0" y="533400"/>
            <a:ext cx="8229600" cy="785812"/>
          </a:xfrm>
        </p:spPr>
        <p:txBody>
          <a:bodyPr/>
          <a:lstStyle/>
          <a:p>
            <a:r>
              <a:rPr lang="en-GB" altLang="en-US" dirty="0"/>
              <a:t>But.....</a:t>
            </a:r>
          </a:p>
        </p:txBody>
      </p:sp>
      <p:sp>
        <p:nvSpPr>
          <p:cNvPr id="3" name="Content Placeholder 2">
            <a:extLst>
              <a:ext uri="{FF2B5EF4-FFF2-40B4-BE49-F238E27FC236}">
                <a16:creationId xmlns:a16="http://schemas.microsoft.com/office/drawing/2014/main" id="{2B703641-A8A1-497F-BD8D-EE8E834F92AC}"/>
              </a:ext>
            </a:extLst>
          </p:cNvPr>
          <p:cNvSpPr>
            <a:spLocks noGrp="1"/>
          </p:cNvSpPr>
          <p:nvPr>
            <p:ph idx="4294967295"/>
          </p:nvPr>
        </p:nvSpPr>
        <p:spPr>
          <a:xfrm>
            <a:off x="276091" y="1795120"/>
            <a:ext cx="3736718" cy="4525963"/>
          </a:xfrm>
        </p:spPr>
        <p:txBody>
          <a:bodyPr>
            <a:normAutofit fontScale="77500" lnSpcReduction="20000"/>
          </a:bodyPr>
          <a:lstStyle/>
          <a:p>
            <a:pPr>
              <a:lnSpc>
                <a:spcPct val="90000"/>
              </a:lnSpc>
            </a:pPr>
            <a:r>
              <a:rPr lang="en-GB" altLang="en-US" sz="3000" dirty="0"/>
              <a:t>Despite some successes Carter could not end America’s economic problems.  The whole world was in economic trouble caused by oil prices and instability in the Middle East.</a:t>
            </a:r>
          </a:p>
          <a:p>
            <a:pPr>
              <a:lnSpc>
                <a:spcPct val="90000"/>
              </a:lnSpc>
            </a:pPr>
            <a:r>
              <a:rPr lang="en-GB" altLang="en-US" sz="3000" dirty="0"/>
              <a:t>Then in 1979 the American Embassy in Tehran, the capital of Iran was seized, and 52 Americans taken hostage.</a:t>
            </a:r>
          </a:p>
          <a:p>
            <a:pPr>
              <a:lnSpc>
                <a:spcPct val="90000"/>
              </a:lnSpc>
            </a:pPr>
            <a:r>
              <a:rPr lang="en-GB" altLang="en-US" sz="3000" dirty="0"/>
              <a:t>The Iranians demanded the release of their former leader the Shah of Iran so that he could face trial.</a:t>
            </a:r>
          </a:p>
          <a:p>
            <a:pPr>
              <a:lnSpc>
                <a:spcPct val="90000"/>
              </a:lnSpc>
            </a:pPr>
            <a:endParaRPr lang="en-GB" altLang="en-US" sz="3000" dirty="0"/>
          </a:p>
        </p:txBody>
      </p:sp>
      <p:pic>
        <p:nvPicPr>
          <p:cNvPr id="4098" name="Picture 2" descr="https://cdn.cnn.com/cnnnext/dam/assets/141027161929-06-iran-hostage-crisis-super-tease.jpg">
            <a:extLst>
              <a:ext uri="{FF2B5EF4-FFF2-40B4-BE49-F238E27FC236}">
                <a16:creationId xmlns:a16="http://schemas.microsoft.com/office/drawing/2014/main" id="{E6A5C6B3-D25D-4EE2-AEEE-B26BC6981B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1601467"/>
            <a:ext cx="3704197" cy="208425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lprnoticias.com/wp-content/uploads/2016/01/01.20.16-History.jpg">
            <a:extLst>
              <a:ext uri="{FF2B5EF4-FFF2-40B4-BE49-F238E27FC236}">
                <a16:creationId xmlns:a16="http://schemas.microsoft.com/office/drawing/2014/main" id="{FE516521-910E-4343-BE53-F7CFAF54CF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8668" y="3936065"/>
            <a:ext cx="3176459" cy="23850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1D2C-867E-4AC9-AA7F-7DF0BE001F3A}"/>
              </a:ext>
            </a:extLst>
          </p:cNvPr>
          <p:cNvSpPr>
            <a:spLocks noGrp="1"/>
          </p:cNvSpPr>
          <p:nvPr>
            <p:ph type="title" idx="4294967295"/>
          </p:nvPr>
        </p:nvSpPr>
        <p:spPr>
          <a:xfrm>
            <a:off x="-285750" y="421280"/>
            <a:ext cx="8229600" cy="654050"/>
          </a:xfrm>
        </p:spPr>
        <p:txBody>
          <a:bodyPr>
            <a:normAutofit fontScale="90000"/>
          </a:bodyPr>
          <a:lstStyle/>
          <a:p>
            <a:r>
              <a:rPr lang="en-GB" altLang="en-US" sz="4000" dirty="0"/>
              <a:t>Disaster, 1979 </a:t>
            </a:r>
          </a:p>
        </p:txBody>
      </p:sp>
      <p:sp>
        <p:nvSpPr>
          <p:cNvPr id="12291" name="Content Placeholder 2">
            <a:extLst>
              <a:ext uri="{FF2B5EF4-FFF2-40B4-BE49-F238E27FC236}">
                <a16:creationId xmlns:a16="http://schemas.microsoft.com/office/drawing/2014/main" id="{2899C660-CFCF-4D0A-91FD-ADD8D5C39182}"/>
              </a:ext>
            </a:extLst>
          </p:cNvPr>
          <p:cNvSpPr>
            <a:spLocks noGrp="1"/>
          </p:cNvSpPr>
          <p:nvPr>
            <p:ph idx="4294967295"/>
          </p:nvPr>
        </p:nvSpPr>
        <p:spPr>
          <a:xfrm>
            <a:off x="228600" y="1311119"/>
            <a:ext cx="3581400" cy="1143000"/>
          </a:xfrm>
        </p:spPr>
        <p:txBody>
          <a:bodyPr>
            <a:noAutofit/>
          </a:bodyPr>
          <a:lstStyle/>
          <a:p>
            <a:pPr marL="0" indent="0">
              <a:buNone/>
            </a:pPr>
            <a:r>
              <a:rPr lang="en-GB" altLang="en-US" sz="2800" dirty="0"/>
              <a:t>Firstly Carter introduced economic sanctions, but these were too slow for many Americans.</a:t>
            </a:r>
          </a:p>
        </p:txBody>
      </p:sp>
      <p:sp>
        <p:nvSpPr>
          <p:cNvPr id="12292" name="TextBox 4">
            <a:extLst>
              <a:ext uri="{FF2B5EF4-FFF2-40B4-BE49-F238E27FC236}">
                <a16:creationId xmlns:a16="http://schemas.microsoft.com/office/drawing/2014/main" id="{150B6046-0306-418B-A6F2-B70FC2D6D9C0}"/>
              </a:ext>
            </a:extLst>
          </p:cNvPr>
          <p:cNvSpPr txBox="1">
            <a:spLocks noChangeArrowheads="1"/>
          </p:cNvSpPr>
          <p:nvPr/>
        </p:nvSpPr>
        <p:spPr bwMode="auto">
          <a:xfrm>
            <a:off x="5092504" y="3830745"/>
            <a:ext cx="28575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400" dirty="0"/>
              <a:t>He then authorised an armed rescue which went wrong, killing 8 American soldiers and leading to a massive drop in support.</a:t>
            </a:r>
          </a:p>
        </p:txBody>
      </p:sp>
      <p:pic>
        <p:nvPicPr>
          <p:cNvPr id="12293" name="Picture 2" descr="http://www.historycooperative.org/journals/jah/89.2/images/mcalister2b.jpg">
            <a:extLst>
              <a:ext uri="{FF2B5EF4-FFF2-40B4-BE49-F238E27FC236}">
                <a16:creationId xmlns:a16="http://schemas.microsoft.com/office/drawing/2014/main" id="{DECEC477-7791-4962-9F95-E5A394B780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11956"/>
            <a:ext cx="4824046" cy="3045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4" descr="http://upload.wikimedia.org/wikipedia/en/thumb/7/7c/Ahmadinejad_alleged.JPG/260px-Ahmadinejad_alleged.JPG">
            <a:extLst>
              <a:ext uri="{FF2B5EF4-FFF2-40B4-BE49-F238E27FC236}">
                <a16:creationId xmlns:a16="http://schemas.microsoft.com/office/drawing/2014/main" id="{D5B327F8-1AC3-4474-B063-44A824E5A3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261112"/>
            <a:ext cx="3214688"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B7B474-6FF2-4B15-A1DC-CDB658B8E5D3}"/>
              </a:ext>
            </a:extLst>
          </p:cNvPr>
          <p:cNvSpPr txBox="1"/>
          <p:nvPr/>
        </p:nvSpPr>
        <p:spPr>
          <a:xfrm>
            <a:off x="266337" y="1322194"/>
            <a:ext cx="7597118" cy="4247317"/>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rtlCol="0">
            <a:spAutoFit/>
          </a:bodyPr>
          <a:lstStyle/>
          <a:p>
            <a:r>
              <a:rPr lang="en-GB" b="1" dirty="0"/>
              <a:t>Do Now: Recap</a:t>
            </a:r>
          </a:p>
          <a:p>
            <a:endParaRPr lang="en-GB" b="1" dirty="0"/>
          </a:p>
          <a:p>
            <a:pPr marL="514350" indent="-514350">
              <a:buAutoNum type="arabicParenR"/>
            </a:pPr>
            <a:r>
              <a:rPr lang="en-GB" b="1" dirty="0"/>
              <a:t>Give at least one reason why Nixon won the election of 1968. </a:t>
            </a:r>
          </a:p>
          <a:p>
            <a:pPr marL="514350" indent="-514350">
              <a:buAutoNum type="arabicParenR"/>
            </a:pPr>
            <a:endParaRPr lang="en-GB" b="1" dirty="0" smtClean="0"/>
          </a:p>
          <a:p>
            <a:pPr marL="514350" indent="-514350">
              <a:buAutoNum type="arabicParenR"/>
            </a:pPr>
            <a:endParaRPr lang="en-GB" b="1" dirty="0" smtClean="0"/>
          </a:p>
          <a:p>
            <a:pPr marL="514350" indent="-514350">
              <a:buAutoNum type="arabicParenR"/>
            </a:pPr>
            <a:endParaRPr lang="en-GB" b="1" dirty="0"/>
          </a:p>
          <a:p>
            <a:pPr marL="514350" indent="-514350">
              <a:buAutoNum type="arabicParenR"/>
            </a:pPr>
            <a:r>
              <a:rPr lang="en-GB" b="1" dirty="0" smtClean="0"/>
              <a:t>Give </a:t>
            </a:r>
            <a:r>
              <a:rPr lang="en-GB" b="1" dirty="0"/>
              <a:t>at least one example of Nixon’s ‘pragmatic’ leadership style</a:t>
            </a:r>
          </a:p>
          <a:p>
            <a:pPr marL="514350" indent="-514350">
              <a:buAutoNum type="arabicParenR"/>
            </a:pPr>
            <a:endParaRPr lang="en-GB" b="1" dirty="0" smtClean="0"/>
          </a:p>
          <a:p>
            <a:pPr marL="514350" indent="-514350">
              <a:buAutoNum type="arabicParenR"/>
            </a:pPr>
            <a:endParaRPr lang="en-GB" b="1" dirty="0" smtClean="0"/>
          </a:p>
          <a:p>
            <a:pPr marL="514350" indent="-514350">
              <a:buAutoNum type="arabicParenR"/>
            </a:pPr>
            <a:endParaRPr lang="en-GB" b="1" dirty="0"/>
          </a:p>
          <a:p>
            <a:pPr marL="514350" indent="-514350">
              <a:buAutoNum type="arabicParenR"/>
            </a:pPr>
            <a:r>
              <a:rPr lang="en-GB" b="1" dirty="0" smtClean="0"/>
              <a:t>Give </a:t>
            </a:r>
            <a:r>
              <a:rPr lang="en-GB" b="1" dirty="0"/>
              <a:t>at least one example to support’s Schlesinger's view that he was an ‘imperial’ president.  </a:t>
            </a:r>
            <a:endParaRPr lang="en-GB" b="1" dirty="0" smtClean="0"/>
          </a:p>
          <a:p>
            <a:pPr marL="514350" indent="-514350">
              <a:buAutoNum type="arabicParenR"/>
            </a:pPr>
            <a:endParaRPr lang="en-GB" b="1" dirty="0"/>
          </a:p>
          <a:p>
            <a:pPr marL="514350" indent="-514350">
              <a:buAutoNum type="arabicParenR"/>
            </a:pPr>
            <a:endParaRPr lang="en-GB" b="1" dirty="0" smtClean="0"/>
          </a:p>
          <a:p>
            <a:pPr marL="514350" indent="-514350">
              <a:buAutoNum type="arabicParenR"/>
            </a:pPr>
            <a:endParaRPr lang="en-GB" b="1" dirty="0"/>
          </a:p>
        </p:txBody>
      </p:sp>
      <p:pic>
        <p:nvPicPr>
          <p:cNvPr id="13" name="Picture 12">
            <a:extLst>
              <a:ext uri="{FF2B5EF4-FFF2-40B4-BE49-F238E27FC236}">
                <a16:creationId xmlns:a16="http://schemas.microsoft.com/office/drawing/2014/main" id="{C1B82A4A-8600-4F9E-8D1F-2FAF0E7EE1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385" y="590742"/>
            <a:ext cx="683380" cy="683380"/>
          </a:xfrm>
          <a:prstGeom prst="rect">
            <a:avLst/>
          </a:prstGeom>
        </p:spPr>
      </p:pic>
      <p:sp>
        <p:nvSpPr>
          <p:cNvPr id="16" name="TextBox 15">
            <a:extLst>
              <a:ext uri="{FF2B5EF4-FFF2-40B4-BE49-F238E27FC236}">
                <a16:creationId xmlns:a16="http://schemas.microsoft.com/office/drawing/2014/main" id="{20B7B474-6FF2-4B15-A1DC-CDB658B8E5D3}"/>
              </a:ext>
            </a:extLst>
          </p:cNvPr>
          <p:cNvSpPr txBox="1"/>
          <p:nvPr/>
        </p:nvSpPr>
        <p:spPr>
          <a:xfrm>
            <a:off x="271026" y="5507784"/>
            <a:ext cx="7597118" cy="954107"/>
          </a:xfrm>
          <a:prstGeom prst="rect">
            <a:avLst/>
          </a:prstGeom>
          <a:solidFill>
            <a:schemeClr val="accent4">
              <a:lumMod val="40000"/>
              <a:lumOff val="6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b="1" dirty="0"/>
              <a:t>Challenge: What was the short and long term impact of Watergate?</a:t>
            </a:r>
          </a:p>
        </p:txBody>
      </p:sp>
      <p:sp>
        <p:nvSpPr>
          <p:cNvPr id="7" name="Date Placeholder 3">
            <a:extLst>
              <a:ext uri="{FF2B5EF4-FFF2-40B4-BE49-F238E27FC236}">
                <a16:creationId xmlns:a16="http://schemas.microsoft.com/office/drawing/2014/main" id="{29972118-2B08-49FB-B78D-B9D2B94D7D2E}"/>
              </a:ext>
            </a:extLst>
          </p:cNvPr>
          <p:cNvSpPr>
            <a:spLocks noGrp="1"/>
          </p:cNvSpPr>
          <p:nvPr>
            <p:ph type="dt" sz="half" idx="10"/>
          </p:nvPr>
        </p:nvSpPr>
        <p:spPr>
          <a:xfrm>
            <a:off x="3810000" y="688505"/>
            <a:ext cx="3835829" cy="487854"/>
          </a:xfrm>
          <a:solidFill>
            <a:schemeClr val="bg1">
              <a:lumMod val="95000"/>
            </a:schemeClr>
          </a:solidFill>
        </p:spPr>
        <p:txBody>
          <a:bodyPr/>
          <a:lstStyle/>
          <a:p>
            <a:pPr algn="ctr"/>
            <a:fld id="{98B03907-9B36-45BC-884E-65B2099BCCE3}" type="datetime2">
              <a:rPr lang="en-GB" sz="2000" u="sng">
                <a:solidFill>
                  <a:schemeClr val="tx1"/>
                </a:solidFill>
              </a:rPr>
              <a:pPr algn="ctr"/>
              <a:t>Tuesday, 05 March 2019</a:t>
            </a:fld>
            <a:endParaRPr lang="en-GB" sz="1100" u="sng" dirty="0">
              <a:solidFill>
                <a:schemeClr val="tx1"/>
              </a:solidFill>
            </a:endParaRPr>
          </a:p>
        </p:txBody>
      </p:sp>
      <p:sp>
        <p:nvSpPr>
          <p:cNvPr id="8" name="TextBox 7">
            <a:extLst>
              <a:ext uri="{FF2B5EF4-FFF2-40B4-BE49-F238E27FC236}">
                <a16:creationId xmlns:a16="http://schemas.microsoft.com/office/drawing/2014/main" id="{C9EFDEA6-2F11-4CBD-A37B-4AC5DF554AEF}"/>
              </a:ext>
            </a:extLst>
          </p:cNvPr>
          <p:cNvSpPr txBox="1"/>
          <p:nvPr/>
        </p:nvSpPr>
        <p:spPr>
          <a:xfrm>
            <a:off x="3192004" y="1414311"/>
            <a:ext cx="3110969" cy="461665"/>
          </a:xfrm>
          <a:prstGeom prst="rect">
            <a:avLst/>
          </a:prstGeom>
          <a:noFill/>
        </p:spPr>
        <p:txBody>
          <a:bodyPr wrap="square" rtlCol="0">
            <a:spAutoFit/>
          </a:bodyPr>
          <a:lstStyle/>
          <a:p>
            <a:pPr algn="r"/>
            <a:r>
              <a:rPr lang="en-US" sz="2400" dirty="0">
                <a:solidFill>
                  <a:srgbClr val="008000"/>
                </a:solidFill>
                <a:cs typeface="Arial"/>
              </a:rPr>
              <a:t>Correct in green pen.</a:t>
            </a:r>
          </a:p>
        </p:txBody>
      </p:sp>
      <p:pic>
        <p:nvPicPr>
          <p:cNvPr id="9" name="Picture 8" descr="Hopstarter-Soft-Scraps-Pen-Green.ico">
            <a:extLst>
              <a:ext uri="{FF2B5EF4-FFF2-40B4-BE49-F238E27FC236}">
                <a16:creationId xmlns:a16="http://schemas.microsoft.com/office/drawing/2014/main" id="{5F7FDB75-4DD9-466C-B30F-0B74806039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5685" y="1064915"/>
            <a:ext cx="1129648" cy="1129648"/>
          </a:xfrm>
          <a:prstGeom prst="rect">
            <a:avLst/>
          </a:prstGeom>
        </p:spPr>
      </p:pic>
      <p:sp>
        <p:nvSpPr>
          <p:cNvPr id="10" name="TextBox 9">
            <a:extLst>
              <a:ext uri="{FF2B5EF4-FFF2-40B4-BE49-F238E27FC236}">
                <a16:creationId xmlns:a16="http://schemas.microsoft.com/office/drawing/2014/main" id="{C9EFDEA6-2F11-4CBD-A37B-4AC5DF554AEF}"/>
              </a:ext>
            </a:extLst>
          </p:cNvPr>
          <p:cNvSpPr txBox="1"/>
          <p:nvPr/>
        </p:nvSpPr>
        <p:spPr>
          <a:xfrm>
            <a:off x="685800" y="2207433"/>
            <a:ext cx="6960029" cy="707886"/>
          </a:xfrm>
          <a:prstGeom prst="rect">
            <a:avLst/>
          </a:prstGeom>
          <a:noFill/>
        </p:spPr>
        <p:txBody>
          <a:bodyPr wrap="square" rtlCol="0">
            <a:spAutoFit/>
          </a:bodyPr>
          <a:lstStyle/>
          <a:p>
            <a:r>
              <a:rPr lang="en-GB" sz="2000" dirty="0">
                <a:solidFill>
                  <a:srgbClr val="FF0000"/>
                </a:solidFill>
              </a:rPr>
              <a:t>Anti-Communist; appealed to silent majority; absence of Bobby and Johnson (won popular vote by less than 1%)</a:t>
            </a:r>
            <a:endParaRPr lang="en-GB" sz="2000" dirty="0">
              <a:solidFill>
                <a:srgbClr val="FF0000"/>
              </a:solidFill>
            </a:endParaRPr>
          </a:p>
        </p:txBody>
      </p:sp>
      <p:sp>
        <p:nvSpPr>
          <p:cNvPr id="11" name="TextBox 10">
            <a:extLst>
              <a:ext uri="{FF2B5EF4-FFF2-40B4-BE49-F238E27FC236}">
                <a16:creationId xmlns:a16="http://schemas.microsoft.com/office/drawing/2014/main" id="{C9EFDEA6-2F11-4CBD-A37B-4AC5DF554AEF}"/>
              </a:ext>
            </a:extLst>
          </p:cNvPr>
          <p:cNvSpPr txBox="1"/>
          <p:nvPr/>
        </p:nvSpPr>
        <p:spPr>
          <a:xfrm>
            <a:off x="584881" y="3467859"/>
            <a:ext cx="6960029" cy="400110"/>
          </a:xfrm>
          <a:prstGeom prst="rect">
            <a:avLst/>
          </a:prstGeom>
          <a:noFill/>
        </p:spPr>
        <p:txBody>
          <a:bodyPr wrap="square" rtlCol="0">
            <a:spAutoFit/>
          </a:bodyPr>
          <a:lstStyle/>
          <a:p>
            <a:r>
              <a:rPr lang="en-GB" sz="2000" dirty="0">
                <a:solidFill>
                  <a:srgbClr val="FF0000"/>
                </a:solidFill>
              </a:rPr>
              <a:t>Détente; welfare expenditure increased </a:t>
            </a:r>
            <a:endParaRPr lang="en-GB" sz="2000" dirty="0">
              <a:solidFill>
                <a:srgbClr val="FF0000"/>
              </a:solidFill>
            </a:endParaRPr>
          </a:p>
        </p:txBody>
      </p:sp>
      <p:sp>
        <p:nvSpPr>
          <p:cNvPr id="12" name="TextBox 11">
            <a:extLst>
              <a:ext uri="{FF2B5EF4-FFF2-40B4-BE49-F238E27FC236}">
                <a16:creationId xmlns:a16="http://schemas.microsoft.com/office/drawing/2014/main" id="{C9EFDEA6-2F11-4CBD-A37B-4AC5DF554AEF}"/>
              </a:ext>
            </a:extLst>
          </p:cNvPr>
          <p:cNvSpPr txBox="1"/>
          <p:nvPr/>
        </p:nvSpPr>
        <p:spPr>
          <a:xfrm>
            <a:off x="504296" y="4778980"/>
            <a:ext cx="6960029" cy="400110"/>
          </a:xfrm>
          <a:prstGeom prst="rect">
            <a:avLst/>
          </a:prstGeom>
          <a:noFill/>
        </p:spPr>
        <p:txBody>
          <a:bodyPr wrap="square" rtlCol="0">
            <a:spAutoFit/>
          </a:bodyPr>
          <a:lstStyle/>
          <a:p>
            <a:r>
              <a:rPr lang="en-GB" sz="2000" dirty="0" smtClean="0">
                <a:solidFill>
                  <a:srgbClr val="FF0000"/>
                </a:solidFill>
              </a:rPr>
              <a:t>Cambodia 1970 </a:t>
            </a:r>
            <a:endParaRPr lang="en-GB" sz="2000" dirty="0">
              <a:solidFill>
                <a:srgbClr val="FF0000"/>
              </a:solidFill>
            </a:endParaRPr>
          </a:p>
        </p:txBody>
      </p:sp>
    </p:spTree>
    <p:extLst>
      <p:ext uri="{BB962C8B-B14F-4D97-AF65-F5344CB8AC3E}">
        <p14:creationId xmlns:p14="http://schemas.microsoft.com/office/powerpoint/2010/main" val="147301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9D024527-D677-4D5E-880D-5EAD5E38E2DF}"/>
              </a:ext>
            </a:extLst>
          </p:cNvPr>
          <p:cNvSpPr>
            <a:spLocks noGrp="1"/>
          </p:cNvSpPr>
          <p:nvPr>
            <p:ph type="title" idx="4294967295"/>
          </p:nvPr>
        </p:nvSpPr>
        <p:spPr>
          <a:xfrm>
            <a:off x="152400" y="441960"/>
            <a:ext cx="8229600" cy="1143000"/>
          </a:xfrm>
        </p:spPr>
        <p:txBody>
          <a:bodyPr/>
          <a:lstStyle/>
          <a:p>
            <a:r>
              <a:rPr lang="en-GB" altLang="en-US" dirty="0"/>
              <a:t>The end of the road</a:t>
            </a:r>
          </a:p>
        </p:txBody>
      </p:sp>
      <p:sp>
        <p:nvSpPr>
          <p:cNvPr id="13315" name="Content Placeholder 2">
            <a:extLst>
              <a:ext uri="{FF2B5EF4-FFF2-40B4-BE49-F238E27FC236}">
                <a16:creationId xmlns:a16="http://schemas.microsoft.com/office/drawing/2014/main" id="{8DCE9523-C2FD-478A-899F-A046123CE520}"/>
              </a:ext>
            </a:extLst>
          </p:cNvPr>
          <p:cNvSpPr>
            <a:spLocks noGrp="1"/>
          </p:cNvSpPr>
          <p:nvPr>
            <p:ph idx="4294967295"/>
          </p:nvPr>
        </p:nvSpPr>
        <p:spPr>
          <a:xfrm>
            <a:off x="304800" y="1676400"/>
            <a:ext cx="7315200" cy="4525963"/>
          </a:xfrm>
        </p:spPr>
        <p:txBody>
          <a:bodyPr/>
          <a:lstStyle/>
          <a:p>
            <a:r>
              <a:rPr lang="en-GB" altLang="en-US" dirty="0"/>
              <a:t>Carter’s approval rating in the summer of 1980 was 21%, the lowest ever recorded.</a:t>
            </a:r>
          </a:p>
          <a:p>
            <a:r>
              <a:rPr lang="en-GB" altLang="en-US" dirty="0"/>
              <a:t>By the end of the year inflation was at 15%.</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777308-4CF1-49B8-8A13-D13484AA12A0}"/>
              </a:ext>
            </a:extLst>
          </p:cNvPr>
          <p:cNvSpPr txBox="1"/>
          <p:nvPr/>
        </p:nvSpPr>
        <p:spPr>
          <a:xfrm>
            <a:off x="284871" y="4038600"/>
            <a:ext cx="7597118" cy="1815882"/>
          </a:xfrm>
          <a:prstGeom prst="rect">
            <a:avLst/>
          </a:prstGeom>
          <a:solidFill>
            <a:schemeClr val="accent4">
              <a:lumMod val="40000"/>
              <a:lumOff val="6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b="1" dirty="0"/>
              <a:t>Challenge:</a:t>
            </a:r>
          </a:p>
          <a:p>
            <a:endParaRPr lang="en-GB" sz="2800" dirty="0"/>
          </a:p>
          <a:p>
            <a:r>
              <a:rPr lang="en-GB" sz="2800" dirty="0"/>
              <a:t>How far did Carter manage to restore the reputation of the presidency?</a:t>
            </a:r>
          </a:p>
        </p:txBody>
      </p:sp>
      <p:sp>
        <p:nvSpPr>
          <p:cNvPr id="3" name="TextBox 2">
            <a:extLst>
              <a:ext uri="{FF2B5EF4-FFF2-40B4-BE49-F238E27FC236}">
                <a16:creationId xmlns:a16="http://schemas.microsoft.com/office/drawing/2014/main" id="{477E91E7-9214-4E5C-95A6-0DA741A98BEA}"/>
              </a:ext>
            </a:extLst>
          </p:cNvPr>
          <p:cNvSpPr txBox="1"/>
          <p:nvPr/>
        </p:nvSpPr>
        <p:spPr>
          <a:xfrm>
            <a:off x="284871" y="685800"/>
            <a:ext cx="7597118" cy="2677656"/>
          </a:xfrm>
          <a:prstGeom prst="rect">
            <a:avLst/>
          </a:prstGeom>
          <a:solidFill>
            <a:schemeClr val="accent1">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b="1" dirty="0"/>
              <a:t>Task Three: Jimmy Carter</a:t>
            </a:r>
          </a:p>
          <a:p>
            <a:endParaRPr lang="en-GB" sz="2800" b="1" dirty="0"/>
          </a:p>
          <a:p>
            <a:r>
              <a:rPr lang="en-GB" sz="2800" dirty="0"/>
              <a:t>What was the leadership style, successes and failures of Carter’s presidency?</a:t>
            </a:r>
          </a:p>
          <a:p>
            <a:endParaRPr lang="en-GB" sz="2800" dirty="0"/>
          </a:p>
          <a:p>
            <a:r>
              <a:rPr lang="en-GB" sz="2800" dirty="0"/>
              <a:t>Complete the profile page using the handout. </a:t>
            </a:r>
          </a:p>
        </p:txBody>
      </p:sp>
    </p:spTree>
    <p:extLst>
      <p:ext uri="{BB962C8B-B14F-4D97-AF65-F5344CB8AC3E}">
        <p14:creationId xmlns:p14="http://schemas.microsoft.com/office/powerpoint/2010/main" val="29312858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53D6FE2-1686-44B0-B226-57827F19CB3B}"/>
              </a:ext>
            </a:extLst>
          </p:cNvPr>
          <p:cNvSpPr txBox="1">
            <a:spLocks/>
          </p:cNvSpPr>
          <p:nvPr/>
        </p:nvSpPr>
        <p:spPr>
          <a:xfrm>
            <a:off x="457200" y="762000"/>
            <a:ext cx="7086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altLang="en-US" dirty="0"/>
              <a:t>How far did Ford and Carter restore faith in the presidency? </a:t>
            </a:r>
          </a:p>
        </p:txBody>
      </p:sp>
      <p:sp>
        <p:nvSpPr>
          <p:cNvPr id="3" name="TextBox 2">
            <a:extLst>
              <a:ext uri="{FF2B5EF4-FFF2-40B4-BE49-F238E27FC236}">
                <a16:creationId xmlns:a16="http://schemas.microsoft.com/office/drawing/2014/main" id="{A3ECDD8D-B3BC-4108-90F2-2B2A5BDF5F7A}"/>
              </a:ext>
            </a:extLst>
          </p:cNvPr>
          <p:cNvSpPr txBox="1"/>
          <p:nvPr/>
        </p:nvSpPr>
        <p:spPr>
          <a:xfrm>
            <a:off x="329570" y="2133600"/>
            <a:ext cx="7341859" cy="4154984"/>
          </a:xfrm>
          <a:prstGeom prst="rect">
            <a:avLst/>
          </a:prstGeom>
          <a:solidFill>
            <a:schemeClr val="accent1">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b="1" dirty="0"/>
              <a:t>Final task:</a:t>
            </a:r>
          </a:p>
          <a:p>
            <a:endParaRPr lang="en-GB" sz="2400" b="1" dirty="0"/>
          </a:p>
          <a:p>
            <a:pPr marL="514350" indent="-514350">
              <a:buFont typeface="+mj-lt"/>
              <a:buAutoNum type="arabicPeriod"/>
            </a:pPr>
            <a:r>
              <a:rPr lang="en-GB" sz="2400" b="1" dirty="0"/>
              <a:t>Return to the first two pages of the booklet. </a:t>
            </a:r>
          </a:p>
          <a:p>
            <a:r>
              <a:rPr lang="en-GB" sz="2400" dirty="0"/>
              <a:t>-Why did we not read this at the start?</a:t>
            </a:r>
          </a:p>
          <a:p>
            <a:r>
              <a:rPr lang="en-GB" sz="2400" dirty="0"/>
              <a:t>-How could you make use of this first page at home (wider reading)?</a:t>
            </a:r>
          </a:p>
          <a:p>
            <a:endParaRPr lang="en-GB" sz="2400" b="1" dirty="0"/>
          </a:p>
          <a:p>
            <a:r>
              <a:rPr lang="en-GB" sz="2400" b="1" dirty="0"/>
              <a:t>2. Complete the four sentence stems on page 2 to answer the exam style question. </a:t>
            </a:r>
          </a:p>
          <a:p>
            <a:endParaRPr lang="en-GB" sz="2400" b="1" dirty="0"/>
          </a:p>
          <a:p>
            <a:r>
              <a:rPr lang="en-GB" sz="2400" b="1" dirty="0"/>
              <a:t>3. Why is this exercise misleading? What is missing?</a:t>
            </a:r>
          </a:p>
        </p:txBody>
      </p:sp>
    </p:spTree>
    <p:extLst>
      <p:ext uri="{BB962C8B-B14F-4D97-AF65-F5344CB8AC3E}">
        <p14:creationId xmlns:p14="http://schemas.microsoft.com/office/powerpoint/2010/main" val="2869566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B3868-2102-436A-B6BD-A61CE1B68F81}"/>
              </a:ext>
            </a:extLst>
          </p:cNvPr>
          <p:cNvSpPr>
            <a:spLocks noGrp="1"/>
          </p:cNvSpPr>
          <p:nvPr>
            <p:ph type="title"/>
          </p:nvPr>
        </p:nvSpPr>
        <p:spPr>
          <a:xfrm>
            <a:off x="-46892" y="457200"/>
            <a:ext cx="8229600" cy="1143000"/>
          </a:xfrm>
        </p:spPr>
        <p:txBody>
          <a:bodyPr/>
          <a:lstStyle/>
          <a:p>
            <a:r>
              <a:rPr lang="en-GB" dirty="0"/>
              <a:t>Homework </a:t>
            </a:r>
          </a:p>
        </p:txBody>
      </p:sp>
      <p:sp>
        <p:nvSpPr>
          <p:cNvPr id="3" name="Content Placeholder 2">
            <a:extLst>
              <a:ext uri="{FF2B5EF4-FFF2-40B4-BE49-F238E27FC236}">
                <a16:creationId xmlns:a16="http://schemas.microsoft.com/office/drawing/2014/main" id="{E97486ED-E22A-4D3B-AC31-6ED8E7840C7C}"/>
              </a:ext>
            </a:extLst>
          </p:cNvPr>
          <p:cNvSpPr>
            <a:spLocks noGrp="1"/>
          </p:cNvSpPr>
          <p:nvPr>
            <p:ph idx="1"/>
          </p:nvPr>
        </p:nvSpPr>
        <p:spPr>
          <a:xfrm>
            <a:off x="381000" y="1600200"/>
            <a:ext cx="7010400" cy="5105400"/>
          </a:xfrm>
        </p:spPr>
        <p:txBody>
          <a:bodyPr>
            <a:normAutofit fontScale="92500" lnSpcReduction="20000"/>
          </a:bodyPr>
          <a:lstStyle/>
          <a:p>
            <a:pPr marL="514350" indent="-514350">
              <a:buAutoNum type="arabicParenR"/>
            </a:pPr>
            <a:r>
              <a:rPr lang="en-GB" dirty="0" smtClean="0"/>
              <a:t>Finish outstanding notes on Carter and Ford. </a:t>
            </a:r>
          </a:p>
          <a:p>
            <a:pPr marL="514350" indent="-514350">
              <a:buAutoNum type="arabicParenR"/>
            </a:pPr>
            <a:r>
              <a:rPr lang="en-GB" dirty="0" smtClean="0"/>
              <a:t>Read </a:t>
            </a:r>
            <a:r>
              <a:rPr lang="en-GB" dirty="0"/>
              <a:t>the article on ‘reading effectively and efficiently’. What strategies could you use to become both effective and efficient readers? (create a flow chart / spider diagram / list).</a:t>
            </a:r>
          </a:p>
          <a:p>
            <a:pPr marL="514350" indent="-514350">
              <a:buAutoNum type="arabicParenR"/>
            </a:pPr>
            <a:r>
              <a:rPr lang="en-GB" dirty="0"/>
              <a:t>Show evidence of a piece of wider reading you have done this week (a textbook, the reading list, the various photocopies we give you etc.), applying at least one strategy suggested in the article. </a:t>
            </a:r>
          </a:p>
        </p:txBody>
      </p:sp>
    </p:spTree>
    <p:extLst>
      <p:ext uri="{BB962C8B-B14F-4D97-AF65-F5344CB8AC3E}">
        <p14:creationId xmlns:p14="http://schemas.microsoft.com/office/powerpoint/2010/main" val="1993944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334308" y="5679337"/>
            <a:ext cx="6986737" cy="609600"/>
          </a:xfrm>
          <a:prstGeom prst="rect">
            <a:avLst/>
          </a:prstGeom>
          <a:solidFill>
            <a:srgbClr val="FF4B4B"/>
          </a:solidFill>
          <a:ln>
            <a:solidFill>
              <a:schemeClr val="tx1"/>
            </a:solidFill>
          </a:ln>
          <a:effectLst>
            <a:outerShdw blurRad="50800" dist="38100" dir="2700000" algn="tl" rotWithShape="0">
              <a:prstClr val="black">
                <a:alpha val="40000"/>
              </a:prstClr>
            </a:outerShdw>
          </a:effectLst>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dirty="0"/>
              <a:t>3. To evaluate their successes and failures in attempting to restore confidence in the presidency. </a:t>
            </a:r>
          </a:p>
          <a:p>
            <a:pPr marL="0" indent="0">
              <a:buNone/>
            </a:pPr>
            <a:endParaRPr lang="en-GB" dirty="0"/>
          </a:p>
        </p:txBody>
      </p:sp>
      <p:sp>
        <p:nvSpPr>
          <p:cNvPr id="8" name="Content Placeholder 2"/>
          <p:cNvSpPr txBox="1">
            <a:spLocks/>
          </p:cNvSpPr>
          <p:nvPr/>
        </p:nvSpPr>
        <p:spPr>
          <a:xfrm>
            <a:off x="334308" y="5069737"/>
            <a:ext cx="6986737" cy="609600"/>
          </a:xfrm>
          <a:prstGeom prst="rect">
            <a:avLst/>
          </a:prstGeom>
          <a:solidFill>
            <a:srgbClr val="FF9953"/>
          </a:solidFill>
          <a:ln>
            <a:solidFill>
              <a:schemeClr val="tx1"/>
            </a:solidFill>
          </a:ln>
          <a:effectLst>
            <a:outerShdw blurRad="50800" dist="38100" dir="2700000" algn="tl" rotWithShape="0">
              <a:prstClr val="black">
                <a:alpha val="40000"/>
              </a:prstClr>
            </a:outerShdw>
          </a:effectLst>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dirty="0"/>
              <a:t>2. To describe the personalities and policies of both Ford and Carter </a:t>
            </a:r>
          </a:p>
        </p:txBody>
      </p:sp>
      <p:sp>
        <p:nvSpPr>
          <p:cNvPr id="4" name="Title 1"/>
          <p:cNvSpPr txBox="1">
            <a:spLocks/>
          </p:cNvSpPr>
          <p:nvPr/>
        </p:nvSpPr>
        <p:spPr>
          <a:xfrm>
            <a:off x="945483" y="723127"/>
            <a:ext cx="6096000" cy="1833088"/>
          </a:xfrm>
          <a:prstGeom prst="rect">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u="sng" dirty="0"/>
              <a:t>How far did Ford and Carter successfully restore the reputation of the Presidency? </a:t>
            </a:r>
          </a:p>
        </p:txBody>
      </p:sp>
      <p:sp>
        <p:nvSpPr>
          <p:cNvPr id="7" name="Content Placeholder 2"/>
          <p:cNvSpPr txBox="1">
            <a:spLocks/>
          </p:cNvSpPr>
          <p:nvPr/>
        </p:nvSpPr>
        <p:spPr>
          <a:xfrm>
            <a:off x="334308" y="4487846"/>
            <a:ext cx="6986737" cy="609600"/>
          </a:xfrm>
          <a:prstGeom prst="rect">
            <a:avLst/>
          </a:prstGeom>
          <a:solidFill>
            <a:srgbClr val="92D050"/>
          </a:solidFill>
          <a:ln>
            <a:solidFill>
              <a:schemeClr val="tx1"/>
            </a:solidFill>
          </a:ln>
          <a:effectLst>
            <a:outerShdw blurRad="50800" dist="38100" dir="2700000" algn="tl" rotWithShape="0">
              <a:prstClr val="black">
                <a:alpha val="40000"/>
              </a:prstClr>
            </a:outerShdw>
          </a:effectLst>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dirty="0"/>
              <a:t>1. To assess the extent to which Nixon and Watergate damaged the presidency </a:t>
            </a:r>
          </a:p>
        </p:txBody>
      </p:sp>
      <p:sp>
        <p:nvSpPr>
          <p:cNvPr id="6" name="Content Placeholder 2"/>
          <p:cNvSpPr txBox="1">
            <a:spLocks/>
          </p:cNvSpPr>
          <p:nvPr/>
        </p:nvSpPr>
        <p:spPr>
          <a:xfrm>
            <a:off x="3458508" y="4030646"/>
            <a:ext cx="1266824" cy="4572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dirty="0">
                <a:solidFill>
                  <a:schemeClr val="tx1"/>
                </a:solidFill>
              </a:rPr>
              <a:t>LOs:</a:t>
            </a:r>
          </a:p>
        </p:txBody>
      </p:sp>
      <p:pic>
        <p:nvPicPr>
          <p:cNvPr id="10" name="Picture 3" descr="C:\Users\User\AppData\Local\Microsoft\Windows\Temporary Internet Files\Content.IE5\6SN8KSO3\MC90038358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781799" y="5400838"/>
            <a:ext cx="914400" cy="122645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Documents and Settings\MR\Local Settings\Temporary Internet Files\Content.IE5\RF3KTYH8\MC900383576[1].wmf"/>
          <p:cNvPicPr>
            <a:picLocks noChangeAspect="1" noChangeArrowheads="1"/>
          </p:cNvPicPr>
          <p:nvPr/>
        </p:nvPicPr>
        <p:blipFill>
          <a:blip r:embed="rId3" cstate="print"/>
          <a:srcRect/>
          <a:stretch>
            <a:fillRect/>
          </a:stretch>
        </p:blipFill>
        <p:spPr bwMode="auto">
          <a:xfrm rot="1864105">
            <a:off x="171008" y="859497"/>
            <a:ext cx="1041226" cy="1443284"/>
          </a:xfrm>
          <a:prstGeom prst="rect">
            <a:avLst/>
          </a:prstGeom>
          <a:noFill/>
        </p:spPr>
      </p:pic>
      <p:pic>
        <p:nvPicPr>
          <p:cNvPr id="14" name="Content Placeholder 8">
            <a:extLst>
              <a:ext uri="{FF2B5EF4-FFF2-40B4-BE49-F238E27FC236}">
                <a16:creationId xmlns:a16="http://schemas.microsoft.com/office/drawing/2014/main" id="{155E083F-A685-4B42-8A14-C3BCBA5203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795" y="2752259"/>
            <a:ext cx="1909605" cy="1429345"/>
          </a:xfrm>
          <a:prstGeom prst="rect">
            <a:avLst/>
          </a:prstGeom>
        </p:spPr>
      </p:pic>
      <p:pic>
        <p:nvPicPr>
          <p:cNvPr id="15" name="Content Placeholder 9">
            <a:extLst>
              <a:ext uri="{FF2B5EF4-FFF2-40B4-BE49-F238E27FC236}">
                <a16:creationId xmlns:a16="http://schemas.microsoft.com/office/drawing/2014/main" id="{3BBBD3AA-B09E-409D-BB3E-C66BB66C77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5582" y="2942649"/>
            <a:ext cx="1975213" cy="1111057"/>
          </a:xfrm>
          <a:prstGeom prst="rect">
            <a:avLst/>
          </a:prstGeom>
        </p:spPr>
      </p:pic>
    </p:spTree>
    <p:extLst>
      <p:ext uri="{BB962C8B-B14F-4D97-AF65-F5344CB8AC3E}">
        <p14:creationId xmlns:p14="http://schemas.microsoft.com/office/powerpoint/2010/main" val="1541184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7EB03-EC69-4AC2-BA69-7C860A28C4AA}"/>
              </a:ext>
            </a:extLst>
          </p:cNvPr>
          <p:cNvSpPr>
            <a:spLocks noGrp="1"/>
          </p:cNvSpPr>
          <p:nvPr>
            <p:ph type="title"/>
          </p:nvPr>
        </p:nvSpPr>
        <p:spPr>
          <a:xfrm>
            <a:off x="0" y="274638"/>
            <a:ext cx="8229600" cy="1143000"/>
          </a:xfrm>
        </p:spPr>
        <p:txBody>
          <a:bodyPr/>
          <a:lstStyle/>
          <a:p>
            <a:r>
              <a:rPr lang="en-GB" dirty="0"/>
              <a:t>The impact of Watergate</a:t>
            </a:r>
          </a:p>
        </p:txBody>
      </p:sp>
      <p:sp>
        <p:nvSpPr>
          <p:cNvPr id="3" name="Content Placeholder 2">
            <a:extLst>
              <a:ext uri="{FF2B5EF4-FFF2-40B4-BE49-F238E27FC236}">
                <a16:creationId xmlns:a16="http://schemas.microsoft.com/office/drawing/2014/main" id="{21CF6C0D-C6D3-46F2-BD66-E44EABDD5C20}"/>
              </a:ext>
            </a:extLst>
          </p:cNvPr>
          <p:cNvSpPr>
            <a:spLocks noGrp="1"/>
          </p:cNvSpPr>
          <p:nvPr>
            <p:ph idx="1"/>
          </p:nvPr>
        </p:nvSpPr>
        <p:spPr/>
        <p:txBody>
          <a:bodyPr/>
          <a:lstStyle/>
          <a:p>
            <a:endParaRPr lang="en-GB" dirty="0"/>
          </a:p>
        </p:txBody>
      </p:sp>
      <p:sp>
        <p:nvSpPr>
          <p:cNvPr id="4" name="Title 1">
            <a:extLst>
              <a:ext uri="{FF2B5EF4-FFF2-40B4-BE49-F238E27FC236}">
                <a16:creationId xmlns:a16="http://schemas.microsoft.com/office/drawing/2014/main" id="{6928CFAD-8076-400B-9C2D-BC2A328C1025}"/>
              </a:ext>
            </a:extLst>
          </p:cNvPr>
          <p:cNvSpPr txBox="1">
            <a:spLocks/>
          </p:cNvSpPr>
          <p:nvPr/>
        </p:nvSpPr>
        <p:spPr>
          <a:xfrm>
            <a:off x="304799" y="1417638"/>
            <a:ext cx="7530904" cy="2980510"/>
          </a:xfrm>
          <a:prstGeom prst="rect">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u="sng" dirty="0"/>
              <a:t>Task one: How did Watergate damage the Presidency?</a:t>
            </a:r>
          </a:p>
          <a:p>
            <a:pPr algn="l"/>
            <a:r>
              <a:rPr lang="en-GB" sz="2400" u="sng" dirty="0" smtClean="0"/>
              <a:t>Page 26</a:t>
            </a:r>
            <a:endParaRPr lang="en-GB" sz="2400" u="sng" dirty="0"/>
          </a:p>
          <a:p>
            <a:pPr marL="742950" indent="-742950" algn="l">
              <a:buAutoNum type="arabicParenR"/>
            </a:pPr>
            <a:r>
              <a:rPr lang="en-GB" sz="2400" b="1" dirty="0"/>
              <a:t>How did Nixon react to Watergate? </a:t>
            </a:r>
            <a:r>
              <a:rPr lang="en-GB" sz="2400" dirty="0"/>
              <a:t>Read sources 13.9 and 13.10 and explain your answer.  </a:t>
            </a:r>
          </a:p>
          <a:p>
            <a:pPr marL="742950" indent="-742950" algn="l">
              <a:buAutoNum type="arabicParenR"/>
            </a:pPr>
            <a:r>
              <a:rPr lang="en-GB" sz="2400" b="1" dirty="0"/>
              <a:t>To what extent did Watergate damage the Presidency? </a:t>
            </a:r>
            <a:r>
              <a:rPr lang="en-GB" sz="2400" dirty="0"/>
              <a:t>Make a list of arguments for and against using diagram 13D. </a:t>
            </a:r>
          </a:p>
        </p:txBody>
      </p:sp>
      <p:sp>
        <p:nvSpPr>
          <p:cNvPr id="5" name="Title 1">
            <a:extLst>
              <a:ext uri="{FF2B5EF4-FFF2-40B4-BE49-F238E27FC236}">
                <a16:creationId xmlns:a16="http://schemas.microsoft.com/office/drawing/2014/main" id="{57105849-C237-485D-9188-FCDBC2C25FCA}"/>
              </a:ext>
            </a:extLst>
          </p:cNvPr>
          <p:cNvSpPr txBox="1">
            <a:spLocks/>
          </p:cNvSpPr>
          <p:nvPr/>
        </p:nvSpPr>
        <p:spPr>
          <a:xfrm>
            <a:off x="304799" y="4620415"/>
            <a:ext cx="7543799" cy="1989910"/>
          </a:xfrm>
          <a:prstGeom prst="rect">
            <a:avLst/>
          </a:prstGeom>
          <a:solidFill>
            <a:schemeClr val="accent4">
              <a:lumMod val="40000"/>
              <a:lumOff val="60000"/>
            </a:schemeClr>
          </a:solidFill>
          <a:ln>
            <a:solidFill>
              <a:schemeClr val="tx1"/>
            </a:solidFill>
          </a:ln>
          <a:effectLst>
            <a:outerShdw blurRad="50800" dist="38100" dir="2700000" algn="tl" rotWithShape="0">
              <a:prstClr val="black">
                <a:alpha val="40000"/>
              </a:prstClr>
            </a:outerShdw>
          </a:effectLst>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t>Challenge:</a:t>
            </a:r>
          </a:p>
          <a:p>
            <a:pPr algn="l"/>
            <a:r>
              <a:rPr lang="en-GB" sz="2800" dirty="0"/>
              <a:t>‘Nixon’s personality has since been overly-scrutinised for evidence of immorality, where other presidents’ have not’. How far do you agree with this statement?</a:t>
            </a:r>
          </a:p>
        </p:txBody>
      </p:sp>
    </p:spTree>
    <p:extLst>
      <p:ext uri="{BB962C8B-B14F-4D97-AF65-F5344CB8AC3E}">
        <p14:creationId xmlns:p14="http://schemas.microsoft.com/office/powerpoint/2010/main" val="14625166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10C1A47A-AB6F-497E-8BB0-C6BE95773D27}"/>
              </a:ext>
            </a:extLst>
          </p:cNvPr>
          <p:cNvSpPr>
            <a:spLocks noGrp="1"/>
          </p:cNvSpPr>
          <p:nvPr>
            <p:ph type="title" idx="4294967295"/>
          </p:nvPr>
        </p:nvSpPr>
        <p:spPr>
          <a:xfrm>
            <a:off x="219245" y="381000"/>
            <a:ext cx="8229600" cy="1143000"/>
          </a:xfrm>
        </p:spPr>
        <p:txBody>
          <a:bodyPr/>
          <a:lstStyle/>
          <a:p>
            <a:r>
              <a:rPr lang="en-GB" altLang="en-US" dirty="0"/>
              <a:t>Immediately after Watergate....</a:t>
            </a:r>
          </a:p>
        </p:txBody>
      </p:sp>
      <p:sp>
        <p:nvSpPr>
          <p:cNvPr id="3" name="Content Placeholder 2">
            <a:extLst>
              <a:ext uri="{FF2B5EF4-FFF2-40B4-BE49-F238E27FC236}">
                <a16:creationId xmlns:a16="http://schemas.microsoft.com/office/drawing/2014/main" id="{A562662E-F638-428D-BDAE-DAAD7F47BC36}"/>
              </a:ext>
            </a:extLst>
          </p:cNvPr>
          <p:cNvSpPr>
            <a:spLocks noGrp="1"/>
          </p:cNvSpPr>
          <p:nvPr>
            <p:ph idx="4294967295"/>
          </p:nvPr>
        </p:nvSpPr>
        <p:spPr>
          <a:xfrm>
            <a:off x="255587" y="1828800"/>
            <a:ext cx="4316413" cy="4530725"/>
          </a:xfrm>
        </p:spPr>
        <p:txBody>
          <a:bodyPr>
            <a:normAutofit fontScale="92500" lnSpcReduction="10000"/>
          </a:bodyPr>
          <a:lstStyle/>
          <a:p>
            <a:pPr>
              <a:lnSpc>
                <a:spcPct val="80000"/>
              </a:lnSpc>
            </a:pPr>
            <a:r>
              <a:rPr lang="en-GB" altLang="en-US" sz="2700" dirty="0"/>
              <a:t>Spiro Agnew resigned as Vice President (tax evasion and bribery) in October 1973. Nixon chose popular Congressman Ford as VP.</a:t>
            </a:r>
          </a:p>
          <a:p>
            <a:pPr>
              <a:lnSpc>
                <a:spcPct val="80000"/>
              </a:lnSpc>
            </a:pPr>
            <a:r>
              <a:rPr lang="en-GB" altLang="en-US" sz="2700" dirty="0"/>
              <a:t>When Nixon resigned, Gerald Ford took over as President of America. Ford remains the only </a:t>
            </a:r>
            <a:r>
              <a:rPr lang="en-GB" altLang="en-US" sz="2700" i="1" dirty="0"/>
              <a:t>unelected</a:t>
            </a:r>
            <a:r>
              <a:rPr lang="en-GB" altLang="en-US" sz="2700" dirty="0"/>
              <a:t> president in American history.</a:t>
            </a:r>
          </a:p>
          <a:p>
            <a:pPr>
              <a:lnSpc>
                <a:spcPct val="80000"/>
              </a:lnSpc>
            </a:pPr>
            <a:r>
              <a:rPr lang="en-GB" altLang="en-US" sz="2700" dirty="0"/>
              <a:t>Ford was a ‘regular guy’, an uninspiring man who was elected as vice president because he was ‘safe’ – i.e. He was not corrupt.</a:t>
            </a:r>
          </a:p>
        </p:txBody>
      </p:sp>
      <p:pic>
        <p:nvPicPr>
          <p:cNvPr id="3076" name="Picture 2" descr="http://www.visitingdc.com/images/gerald-ford-picture.jpg">
            <a:extLst>
              <a:ext uri="{FF2B5EF4-FFF2-40B4-BE49-F238E27FC236}">
                <a16:creationId xmlns:a16="http://schemas.microsoft.com/office/drawing/2014/main" id="{89A6E4BC-B347-4C04-9D99-41FC200F6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851074"/>
            <a:ext cx="2728764" cy="2423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5E827737-3F16-4DE9-92AF-8C6327BF6A61}"/>
              </a:ext>
            </a:extLst>
          </p:cNvPr>
          <p:cNvSpPr/>
          <p:nvPr/>
        </p:nvSpPr>
        <p:spPr>
          <a:xfrm>
            <a:off x="4924864" y="4602016"/>
            <a:ext cx="2728765" cy="923330"/>
          </a:xfrm>
          <a:prstGeom prst="rect">
            <a:avLst/>
          </a:prstGeom>
        </p:spPr>
        <p:txBody>
          <a:bodyPr wrap="square">
            <a:spAutoFit/>
          </a:bodyPr>
          <a:lstStyle/>
          <a:p>
            <a:r>
              <a:rPr lang="en-GB" dirty="0">
                <a:hlinkClick r:id="rId4"/>
              </a:rPr>
              <a:t>https://www.youtube.com/watch?v=A0-AD3bFjF8</a:t>
            </a:r>
            <a:endParaRPr lang="en-GB" dirty="0"/>
          </a:p>
          <a:p>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EACEE-6015-4866-BA2D-E7AF6A9ADA23}"/>
              </a:ext>
            </a:extLst>
          </p:cNvPr>
          <p:cNvSpPr>
            <a:spLocks noGrp="1"/>
          </p:cNvSpPr>
          <p:nvPr>
            <p:ph type="title" idx="4294967295"/>
          </p:nvPr>
        </p:nvSpPr>
        <p:spPr>
          <a:xfrm>
            <a:off x="-7034" y="697840"/>
            <a:ext cx="8229600" cy="642937"/>
          </a:xfrm>
        </p:spPr>
        <p:txBody>
          <a:bodyPr>
            <a:normAutofit fontScale="90000"/>
          </a:bodyPr>
          <a:lstStyle/>
          <a:p>
            <a:r>
              <a:rPr lang="en-GB" altLang="en-US" sz="4000"/>
              <a:t>Backfire!</a:t>
            </a:r>
          </a:p>
        </p:txBody>
      </p:sp>
      <p:sp>
        <p:nvSpPr>
          <p:cNvPr id="3" name="Content Placeholder 2">
            <a:extLst>
              <a:ext uri="{FF2B5EF4-FFF2-40B4-BE49-F238E27FC236}">
                <a16:creationId xmlns:a16="http://schemas.microsoft.com/office/drawing/2014/main" id="{28B0FFC0-443E-4B4B-BDD5-08F93851EF91}"/>
              </a:ext>
            </a:extLst>
          </p:cNvPr>
          <p:cNvSpPr>
            <a:spLocks noGrp="1"/>
          </p:cNvSpPr>
          <p:nvPr>
            <p:ph idx="4294967295"/>
          </p:nvPr>
        </p:nvSpPr>
        <p:spPr>
          <a:xfrm>
            <a:off x="152400" y="1676400"/>
            <a:ext cx="7543800" cy="5054600"/>
          </a:xfrm>
        </p:spPr>
        <p:txBody>
          <a:bodyPr>
            <a:normAutofit lnSpcReduction="10000"/>
          </a:bodyPr>
          <a:lstStyle/>
          <a:p>
            <a:r>
              <a:rPr lang="en-GB" altLang="en-US" sz="3000" dirty="0"/>
              <a:t>However Ford’s association with the previous Republican leaders and the scandals that surrounded them would not go away.</a:t>
            </a:r>
          </a:p>
          <a:p>
            <a:r>
              <a:rPr lang="en-GB" altLang="en-US" sz="3000" dirty="0"/>
              <a:t>In September 1974 Ford issued a Presidential pardon to Richard Nixon stopping all investigations into his conduct whilst president.</a:t>
            </a:r>
          </a:p>
          <a:p>
            <a:r>
              <a:rPr lang="en-GB" altLang="en-US" sz="3000" dirty="0"/>
              <a:t>This just told the American public that all politicians stuck together and ‘looked after their own’.  That they would always find a way of ‘getting away with it’!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C7691F-9772-4BDA-A3BF-9F9D99F31D96}"/>
              </a:ext>
            </a:extLst>
          </p:cNvPr>
          <p:cNvSpPr>
            <a:spLocks noGrp="1"/>
          </p:cNvSpPr>
          <p:nvPr>
            <p:ph idx="4294967295"/>
          </p:nvPr>
        </p:nvSpPr>
        <p:spPr>
          <a:xfrm>
            <a:off x="457200" y="914400"/>
            <a:ext cx="7162800" cy="5483225"/>
          </a:xfrm>
        </p:spPr>
        <p:txBody>
          <a:bodyPr>
            <a:normAutofit/>
          </a:bodyPr>
          <a:lstStyle/>
          <a:p>
            <a:pPr>
              <a:lnSpc>
                <a:spcPct val="90000"/>
              </a:lnSpc>
            </a:pPr>
            <a:r>
              <a:rPr lang="en-GB" altLang="en-US" dirty="0"/>
              <a:t>In October 1974 he attempted to stop a Freedom of Information Act saying it would damage the CIA.</a:t>
            </a:r>
          </a:p>
          <a:p>
            <a:pPr>
              <a:lnSpc>
                <a:spcPct val="90000"/>
              </a:lnSpc>
            </a:pPr>
            <a:r>
              <a:rPr lang="en-GB" altLang="en-US" dirty="0"/>
              <a:t>This confirmed to many that Ford was trying to protect his friends in the Republican Party by using Presidential power.  Again, the politicians were trying to ‘dodge justice’.</a:t>
            </a:r>
          </a:p>
          <a:p>
            <a:pPr>
              <a:lnSpc>
                <a:spcPct val="90000"/>
              </a:lnSpc>
            </a:pPr>
            <a:r>
              <a:rPr lang="en-GB" altLang="en-US" dirty="0"/>
              <a:t>Ford’s veto was overturned by Congress and the Senate.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4A510-9D24-4E22-AE0A-DE9D4CDF5CC0}"/>
              </a:ext>
            </a:extLst>
          </p:cNvPr>
          <p:cNvSpPr>
            <a:spLocks noGrp="1"/>
          </p:cNvSpPr>
          <p:nvPr>
            <p:ph type="title" idx="4294967295"/>
          </p:nvPr>
        </p:nvSpPr>
        <p:spPr>
          <a:xfrm>
            <a:off x="-16669" y="674247"/>
            <a:ext cx="7958137" cy="615950"/>
          </a:xfrm>
        </p:spPr>
        <p:txBody>
          <a:bodyPr>
            <a:normAutofit fontScale="90000"/>
          </a:bodyPr>
          <a:lstStyle/>
          <a:p>
            <a:r>
              <a:rPr lang="en-GB" altLang="en-US" sz="4000" dirty="0"/>
              <a:t>Elections</a:t>
            </a:r>
          </a:p>
        </p:txBody>
      </p:sp>
      <p:sp>
        <p:nvSpPr>
          <p:cNvPr id="6147" name="Content Placeholder 2">
            <a:extLst>
              <a:ext uri="{FF2B5EF4-FFF2-40B4-BE49-F238E27FC236}">
                <a16:creationId xmlns:a16="http://schemas.microsoft.com/office/drawing/2014/main" id="{FAD8F9CA-2479-4EEE-B187-032340147955}"/>
              </a:ext>
            </a:extLst>
          </p:cNvPr>
          <p:cNvSpPr>
            <a:spLocks noGrp="1"/>
          </p:cNvSpPr>
          <p:nvPr>
            <p:ph idx="4294967295"/>
          </p:nvPr>
        </p:nvSpPr>
        <p:spPr>
          <a:xfrm>
            <a:off x="304800" y="1290197"/>
            <a:ext cx="7315200" cy="5126038"/>
          </a:xfrm>
        </p:spPr>
        <p:txBody>
          <a:bodyPr/>
          <a:lstStyle/>
          <a:p>
            <a:r>
              <a:rPr lang="en-GB" altLang="en-US" dirty="0"/>
              <a:t>Half way through his presidency there were Senatorial elections.  The American voters showed what they thought of the scandals following the Republican Party and elected a Democratic Senate.</a:t>
            </a:r>
          </a:p>
          <a:p>
            <a:r>
              <a:rPr lang="en-GB" altLang="en-US" dirty="0"/>
              <a:t>This Senate vetoed over 50 of Ford’s proposed legislations. It was becoming impossible for Ford to continue.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860</TotalTime>
  <Words>1428</Words>
  <Application>Microsoft Office PowerPoint</Application>
  <PresentationFormat>On-screen Show (4:3)</PresentationFormat>
  <Paragraphs>140</Paragraphs>
  <Slides>22</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PowerPoint Presentation</vt:lpstr>
      <vt:lpstr>PowerPoint Presentation</vt:lpstr>
      <vt:lpstr>Homework </vt:lpstr>
      <vt:lpstr>PowerPoint Presentation</vt:lpstr>
      <vt:lpstr>The impact of Watergate</vt:lpstr>
      <vt:lpstr>Immediately after Watergate....</vt:lpstr>
      <vt:lpstr>Backfire!</vt:lpstr>
      <vt:lpstr>PowerPoint Presentation</vt:lpstr>
      <vt:lpstr>Elections</vt:lpstr>
      <vt:lpstr>The economy and the Middle East  A very short History!</vt:lpstr>
      <vt:lpstr>1976</vt:lpstr>
      <vt:lpstr>PowerPoint Presentation</vt:lpstr>
      <vt:lpstr>PowerPoint Presentation</vt:lpstr>
      <vt:lpstr>Jimmy Carter</vt:lpstr>
      <vt:lpstr>PowerPoint Presentation</vt:lpstr>
      <vt:lpstr>Why Carter?</vt:lpstr>
      <vt:lpstr>And </vt:lpstr>
      <vt:lpstr>But.....</vt:lpstr>
      <vt:lpstr>Disaster, 1979 </vt:lpstr>
      <vt:lpstr>The end of the road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Starter </dc:title>
  <dc:creator>User</dc:creator>
  <cp:lastModifiedBy>Caroline Hardingham</cp:lastModifiedBy>
  <cp:revision>67</cp:revision>
  <dcterms:created xsi:type="dcterms:W3CDTF">2006-08-16T00:00:00Z</dcterms:created>
  <dcterms:modified xsi:type="dcterms:W3CDTF">2019-03-05T10:34:48Z</dcterms:modified>
</cp:coreProperties>
</file>