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5" r:id="rId2"/>
    <p:sldId id="314" r:id="rId3"/>
    <p:sldId id="256" r:id="rId4"/>
    <p:sldId id="296" r:id="rId5"/>
    <p:sldId id="297" r:id="rId6"/>
    <p:sldId id="298" r:id="rId7"/>
    <p:sldId id="301" r:id="rId8"/>
    <p:sldId id="303" r:id="rId9"/>
    <p:sldId id="304" r:id="rId10"/>
    <p:sldId id="306" r:id="rId11"/>
    <p:sldId id="310" r:id="rId12"/>
    <p:sldId id="307" r:id="rId13"/>
    <p:sldId id="308" r:id="rId14"/>
    <p:sldId id="309" r:id="rId15"/>
    <p:sldId id="311" r:id="rId16"/>
    <p:sldId id="31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B4B"/>
    <a:srgbClr val="FF6161"/>
    <a:srgbClr val="FF99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8" d="100"/>
          <a:sy n="88" d="100"/>
        </p:scale>
        <p:origin x="1062"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910AA-CA45-438C-BCE3-802B81E93C1A}" type="datetimeFigureOut">
              <a:rPr lang="en-GB" smtClean="0"/>
              <a:pPr/>
              <a:t>26/02/2019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7A0A1-55E5-4DB8-A6ED-430F3BF24496}" type="slidenum">
              <a:rPr lang="en-GB" smtClean="0"/>
              <a:pPr/>
              <a:t>‹#›</a:t>
            </a:fld>
            <a:endParaRPr lang="en-GB" dirty="0"/>
          </a:p>
        </p:txBody>
      </p:sp>
    </p:spTree>
    <p:extLst>
      <p:ext uri="{BB962C8B-B14F-4D97-AF65-F5344CB8AC3E}">
        <p14:creationId xmlns:p14="http://schemas.microsoft.com/office/powerpoint/2010/main" val="226467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77A0A1-55E5-4DB8-A6ED-430F3BF24496}" type="slidenum">
              <a:rPr lang="en-GB" smtClean="0"/>
              <a:pPr/>
              <a:t>2</a:t>
            </a:fld>
            <a:endParaRPr lang="en-GB" dirty="0"/>
          </a:p>
        </p:txBody>
      </p:sp>
    </p:spTree>
    <p:extLst>
      <p:ext uri="{BB962C8B-B14F-4D97-AF65-F5344CB8AC3E}">
        <p14:creationId xmlns:p14="http://schemas.microsoft.com/office/powerpoint/2010/main" val="1070058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47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Content Placeholder 2"/>
          <p:cNvSpPr txBox="1">
            <a:spLocks/>
          </p:cNvSpPr>
          <p:nvPr userDrawn="1"/>
        </p:nvSpPr>
        <p:spPr>
          <a:xfrm>
            <a:off x="8059881" y="457201"/>
            <a:ext cx="1084119" cy="1554161"/>
          </a:xfrm>
          <a:prstGeom prst="rect">
            <a:avLst/>
          </a:prstGeom>
          <a:solidFill>
            <a:srgbClr val="92D050">
              <a:alpha val="44000"/>
            </a:srgbClr>
          </a:solidFill>
          <a:ln>
            <a:solidFill>
              <a:schemeClr val="tx1"/>
            </a:solidFill>
          </a:ln>
          <a:effectLst>
            <a:outerShdw blurRad="50800" dist="38100" dir="10800000" algn="r" rotWithShape="0">
              <a:prstClr val="black">
                <a:alpha val="40000"/>
              </a:prstClr>
            </a:outerShd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200" dirty="0"/>
              <a:t>1. To recall the key changes to the definition of American freedom during the Sixties</a:t>
            </a:r>
          </a:p>
        </p:txBody>
      </p:sp>
      <p:sp>
        <p:nvSpPr>
          <p:cNvPr id="8" name="Content Placeholder 2"/>
          <p:cNvSpPr txBox="1">
            <a:spLocks/>
          </p:cNvSpPr>
          <p:nvPr userDrawn="1"/>
        </p:nvSpPr>
        <p:spPr>
          <a:xfrm>
            <a:off x="8059878" y="2011362"/>
            <a:ext cx="1084119" cy="1271846"/>
          </a:xfrm>
          <a:prstGeom prst="rect">
            <a:avLst/>
          </a:prstGeom>
          <a:solidFill>
            <a:schemeClr val="accent6">
              <a:lumMod val="75000"/>
              <a:alpha val="25000"/>
            </a:schemeClr>
          </a:solidFill>
          <a:ln>
            <a:solidFill>
              <a:schemeClr val="tx1"/>
            </a:solidFill>
          </a:ln>
          <a:effectLst>
            <a:outerShdw blurRad="50800" dist="38100" dir="10800000" algn="r" rotWithShape="0">
              <a:prstClr val="black">
                <a:alpha val="40000"/>
              </a:prstClr>
            </a:outerShd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200" dirty="0"/>
              <a:t>2. To explain the reasons for and the key aims of the ‘War on Poverty’</a:t>
            </a:r>
          </a:p>
        </p:txBody>
      </p:sp>
      <p:sp>
        <p:nvSpPr>
          <p:cNvPr id="9" name="Title 1"/>
          <p:cNvSpPr txBox="1">
            <a:spLocks/>
          </p:cNvSpPr>
          <p:nvPr userDrawn="1"/>
        </p:nvSpPr>
        <p:spPr>
          <a:xfrm>
            <a:off x="6927" y="-1"/>
            <a:ext cx="8052953" cy="457201"/>
          </a:xfrm>
          <a:prstGeom prst="rect">
            <a:avLst/>
          </a:prstGeom>
          <a:solidFill>
            <a:schemeClr val="tx2">
              <a:lumMod val="20000"/>
              <a:lumOff val="80000"/>
              <a:alpha val="71000"/>
            </a:schemeClr>
          </a:solidFill>
          <a:ln>
            <a:solidFill>
              <a:schemeClr val="tx1"/>
            </a:solidFill>
          </a:ln>
          <a:effectLst>
            <a:outerShdw blurRad="50800" dist="38100" dir="2700000" algn="tl" rotWithShape="0">
              <a:prstClr val="black">
                <a:alpha val="40000"/>
              </a:prstClr>
            </a:outerShdw>
          </a:effectLst>
        </p:spPr>
        <p:txBody>
          <a:bodyPr>
            <a:normAutofit fontScale="90000" lnSpcReduction="10000"/>
          </a:bodyPr>
          <a:lstStyle/>
          <a:p>
            <a:pPr algn="ctr"/>
            <a:r>
              <a:rPr lang="en-GB" sz="2800" u="sng" dirty="0"/>
              <a:t>How successful was Johnson’s ‘War on Poverty?’</a:t>
            </a:r>
          </a:p>
        </p:txBody>
      </p:sp>
      <p:sp>
        <p:nvSpPr>
          <p:cNvPr id="10" name="Content Placeholder 2"/>
          <p:cNvSpPr txBox="1">
            <a:spLocks/>
          </p:cNvSpPr>
          <p:nvPr userDrawn="1"/>
        </p:nvSpPr>
        <p:spPr>
          <a:xfrm>
            <a:off x="8059881" y="0"/>
            <a:ext cx="1097975" cy="457200"/>
          </a:xfrm>
          <a:prstGeom prst="rect">
            <a:avLst/>
          </a:prstGeom>
          <a:solidFill>
            <a:schemeClr val="bg1">
              <a:alpha val="42000"/>
            </a:schemeClr>
          </a:solidFill>
          <a:ln>
            <a:solidFill>
              <a:schemeClr val="tx1"/>
            </a:solidFill>
          </a:ln>
          <a:effectLst>
            <a:outerShdw blurRad="50800" dist="38100" dir="2700000" algn="tl" rotWithShape="0">
              <a:prstClr val="black">
                <a:alpha val="40000"/>
              </a:prstClr>
            </a:outerShdw>
          </a:effectLst>
        </p:spPr>
        <p:txBody>
          <a:bodyPr>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a:ln>
                  <a:noFill/>
                </a:ln>
                <a:solidFill>
                  <a:schemeClr val="tx1"/>
                </a:solidFill>
                <a:effectLst/>
                <a:uLnTx/>
                <a:uFillTx/>
                <a:latin typeface="+mn-lt"/>
                <a:ea typeface="+mn-ea"/>
                <a:cs typeface="+mn-cs"/>
              </a:rPr>
              <a:t>LOs:</a:t>
            </a:r>
          </a:p>
        </p:txBody>
      </p:sp>
      <p:sp>
        <p:nvSpPr>
          <p:cNvPr id="11" name="Content Placeholder 2"/>
          <p:cNvSpPr txBox="1">
            <a:spLocks/>
          </p:cNvSpPr>
          <p:nvPr userDrawn="1"/>
        </p:nvSpPr>
        <p:spPr>
          <a:xfrm>
            <a:off x="8059877" y="3283208"/>
            <a:ext cx="1084119" cy="981009"/>
          </a:xfrm>
          <a:prstGeom prst="rect">
            <a:avLst/>
          </a:prstGeom>
          <a:solidFill>
            <a:srgbClr val="C00000">
              <a:alpha val="33000"/>
            </a:srgbClr>
          </a:solidFill>
          <a:ln>
            <a:solidFill>
              <a:schemeClr val="tx1"/>
            </a:solidFill>
          </a:ln>
          <a:effectLst>
            <a:outerShdw blurRad="50800" dist="38100" dir="10800000" algn="r" rotWithShape="0">
              <a:prstClr val="black">
                <a:alpha val="40000"/>
              </a:prstClr>
            </a:outerShdw>
          </a:effectLst>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200" dirty="0"/>
              <a:t>3. To evaluate the successes and failures of the ‘War on Poverty’</a:t>
            </a:r>
          </a:p>
        </p:txBody>
      </p:sp>
      <p:pic>
        <p:nvPicPr>
          <p:cNvPr id="12" name="Picture 3" descr="C:\Users\User\AppData\Local\Microsoft\Windows\Temporary Internet Files\Content.IE5\6SN8KSO3\MC900383586[1].wm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flipH="1">
            <a:off x="8659091" y="41355"/>
            <a:ext cx="509737" cy="68369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Documents and Settings\MR\Local Settings\Temporary Internet Files\Content.IE5\RF3KTYH8\MC900383576[1].wmf"/>
          <p:cNvPicPr>
            <a:picLocks noChangeAspect="1" noChangeArrowheads="1"/>
          </p:cNvPicPr>
          <p:nvPr userDrawn="1"/>
        </p:nvPicPr>
        <p:blipFill>
          <a:blip r:embed="rId14" cstate="print"/>
          <a:srcRect/>
          <a:stretch>
            <a:fillRect/>
          </a:stretch>
        </p:blipFill>
        <p:spPr bwMode="auto">
          <a:xfrm rot="1864105">
            <a:off x="94778" y="52574"/>
            <a:ext cx="331458" cy="459447"/>
          </a:xfrm>
          <a:prstGeom prst="rect">
            <a:avLst/>
          </a:prstGeom>
          <a:noFill/>
        </p:spPr>
      </p:pic>
      <p:sp>
        <p:nvSpPr>
          <p:cNvPr id="14" name="Content Placeholder 2"/>
          <p:cNvSpPr txBox="1">
            <a:spLocks/>
          </p:cNvSpPr>
          <p:nvPr userDrawn="1"/>
        </p:nvSpPr>
        <p:spPr>
          <a:xfrm>
            <a:off x="8059881" y="4264217"/>
            <a:ext cx="1084119" cy="2593784"/>
          </a:xfrm>
          <a:prstGeom prst="rect">
            <a:avLst/>
          </a:prstGeom>
          <a:solidFill>
            <a:srgbClr val="7030A0">
              <a:alpha val="31000"/>
            </a:srgbClr>
          </a:solidFill>
          <a:ln>
            <a:solidFill>
              <a:schemeClr val="tx1"/>
            </a:solidFill>
          </a:ln>
          <a:effectLst>
            <a:outerShdw blurRad="50800" dist="38100" dir="10800000" algn="r" rotWithShape="0">
              <a:prstClr val="black">
                <a:alpha val="40000"/>
              </a:prstClr>
            </a:outerShdw>
          </a:effectLst>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400" b="1" u="sng" dirty="0"/>
              <a:t>Keywords</a:t>
            </a:r>
          </a:p>
          <a:p>
            <a:pPr marL="0" indent="0">
              <a:buFont typeface="Arial" pitchFamily="34" charset="0"/>
              <a:buNone/>
            </a:pPr>
            <a:r>
              <a:rPr lang="en-GB" sz="1400" b="1" u="none" dirty="0"/>
              <a:t>War on Poverty</a:t>
            </a:r>
          </a:p>
          <a:p>
            <a:pPr marL="0" indent="0">
              <a:buFont typeface="Arial" pitchFamily="34" charset="0"/>
              <a:buNone/>
            </a:pPr>
            <a:r>
              <a:rPr lang="en-GB" sz="1400" b="1" u="none" dirty="0"/>
              <a:t>Great Society</a:t>
            </a:r>
          </a:p>
          <a:p>
            <a:pPr marL="0" indent="0">
              <a:buFont typeface="Arial" pitchFamily="34" charset="0"/>
              <a:buNone/>
            </a:pPr>
            <a:r>
              <a:rPr lang="en-GB" sz="1400" b="1" u="none" dirty="0"/>
              <a:t>Domestic liberalism</a:t>
            </a:r>
          </a:p>
          <a:p>
            <a:pPr marL="0" indent="0">
              <a:buFont typeface="Arial" pitchFamily="34" charset="0"/>
              <a:buNone/>
            </a:pPr>
            <a:r>
              <a:rPr lang="en-GB" sz="1400" b="1" u="none" dirty="0"/>
              <a:t>Participatory democracy</a:t>
            </a:r>
          </a:p>
          <a:p>
            <a:pPr marL="0" indent="0">
              <a:buFont typeface="Arial" pitchFamily="34" charset="0"/>
              <a:buNone/>
            </a:pPr>
            <a:r>
              <a:rPr lang="en-GB" sz="1400" b="1" u="none" dirty="0"/>
              <a:t>Lyndon B. Johnson </a:t>
            </a:r>
          </a:p>
          <a:p>
            <a:pPr marL="0" indent="0">
              <a:buFont typeface="Arial" pitchFamily="34" charset="0"/>
              <a:buNone/>
            </a:pPr>
            <a:endParaRPr lang="en-GB" sz="1600" b="1" u="non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pD3Vn44F7a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0B7B474-6FF2-4B15-A1DC-CDB658B8E5D3}"/>
              </a:ext>
            </a:extLst>
          </p:cNvPr>
          <p:cNvSpPr txBox="1"/>
          <p:nvPr/>
        </p:nvSpPr>
        <p:spPr>
          <a:xfrm>
            <a:off x="237385" y="2196603"/>
            <a:ext cx="7597118" cy="255454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square" rtlCol="0">
            <a:spAutoFit/>
          </a:bodyPr>
          <a:lstStyle/>
          <a:p>
            <a:r>
              <a:rPr lang="en-GB" sz="3200" b="1" dirty="0"/>
              <a:t>Do Now: Recap</a:t>
            </a:r>
          </a:p>
          <a:p>
            <a:endParaRPr lang="en-GB" sz="3200" b="1" dirty="0"/>
          </a:p>
          <a:p>
            <a:r>
              <a:rPr lang="en-GB" sz="3200" b="1" dirty="0"/>
              <a:t>Summarise the impact of the Sixties on the USA, according to Foner (his argument) on a post it note. </a:t>
            </a:r>
          </a:p>
        </p:txBody>
      </p:sp>
      <p:pic>
        <p:nvPicPr>
          <p:cNvPr id="13" name="Picture 12">
            <a:extLst>
              <a:ext uri="{FF2B5EF4-FFF2-40B4-BE49-F238E27FC236}">
                <a16:creationId xmlns:a16="http://schemas.microsoft.com/office/drawing/2014/main" id="{C1B82A4A-8600-4F9E-8D1F-2FAF0E7EE1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85" y="590742"/>
            <a:ext cx="683380" cy="683380"/>
          </a:xfrm>
          <a:prstGeom prst="rect">
            <a:avLst/>
          </a:prstGeom>
        </p:spPr>
      </p:pic>
      <p:sp>
        <p:nvSpPr>
          <p:cNvPr id="16" name="TextBox 15">
            <a:extLst>
              <a:ext uri="{FF2B5EF4-FFF2-40B4-BE49-F238E27FC236}">
                <a16:creationId xmlns:a16="http://schemas.microsoft.com/office/drawing/2014/main" id="{20B7B474-6FF2-4B15-A1DC-CDB658B8E5D3}"/>
              </a:ext>
            </a:extLst>
          </p:cNvPr>
          <p:cNvSpPr txBox="1"/>
          <p:nvPr/>
        </p:nvSpPr>
        <p:spPr>
          <a:xfrm>
            <a:off x="262003" y="5126743"/>
            <a:ext cx="7597118" cy="1384995"/>
          </a:xfrm>
          <a:prstGeom prst="rect">
            <a:avLst/>
          </a:prstGeom>
          <a:solidFill>
            <a:schemeClr val="accent4">
              <a:lumMod val="40000"/>
              <a:lumOff val="6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square" rtlCol="0">
            <a:spAutoFit/>
          </a:bodyPr>
          <a:lstStyle/>
          <a:p>
            <a:r>
              <a:rPr lang="en-GB" sz="2800" b="1" dirty="0"/>
              <a:t>Challenge: </a:t>
            </a:r>
          </a:p>
          <a:p>
            <a:r>
              <a:rPr lang="en-GB" sz="2800" b="1" dirty="0"/>
              <a:t>What are the strengths and limitation of this method of reading for a purpose? </a:t>
            </a:r>
          </a:p>
        </p:txBody>
      </p:sp>
      <p:sp>
        <p:nvSpPr>
          <p:cNvPr id="7" name="Date Placeholder 3">
            <a:extLst>
              <a:ext uri="{FF2B5EF4-FFF2-40B4-BE49-F238E27FC236}">
                <a16:creationId xmlns:a16="http://schemas.microsoft.com/office/drawing/2014/main" id="{29972118-2B08-49FB-B78D-B9D2B94D7D2E}"/>
              </a:ext>
            </a:extLst>
          </p:cNvPr>
          <p:cNvSpPr>
            <a:spLocks noGrp="1"/>
          </p:cNvSpPr>
          <p:nvPr>
            <p:ph type="dt" sz="half" idx="10"/>
          </p:nvPr>
        </p:nvSpPr>
        <p:spPr>
          <a:xfrm>
            <a:off x="5602991" y="786268"/>
            <a:ext cx="2042838" cy="683379"/>
          </a:xfrm>
          <a:solidFill>
            <a:schemeClr val="bg1">
              <a:lumMod val="95000"/>
            </a:schemeClr>
          </a:solidFill>
        </p:spPr>
        <p:txBody>
          <a:bodyPr/>
          <a:lstStyle/>
          <a:p>
            <a:pPr algn="ctr"/>
            <a:fld id="{98B03907-9B36-45BC-884E-65B2099BCCE3}" type="datetime2">
              <a:rPr lang="en-GB" sz="2000" u="sng">
                <a:solidFill>
                  <a:schemeClr val="tx1"/>
                </a:solidFill>
              </a:rPr>
              <a:pPr algn="ctr"/>
              <a:t>Tuesday, 26 February 2019</a:t>
            </a:fld>
            <a:endParaRPr lang="en-GB" sz="1100" u="sng" dirty="0">
              <a:solidFill>
                <a:schemeClr val="tx1"/>
              </a:solidFill>
            </a:endParaRPr>
          </a:p>
        </p:txBody>
      </p:sp>
      <p:sp>
        <p:nvSpPr>
          <p:cNvPr id="8" name="TextBox 7">
            <a:extLst>
              <a:ext uri="{FF2B5EF4-FFF2-40B4-BE49-F238E27FC236}">
                <a16:creationId xmlns:a16="http://schemas.microsoft.com/office/drawing/2014/main" id="{C9EFDEA6-2F11-4CBD-A37B-4AC5DF554AEF}"/>
              </a:ext>
            </a:extLst>
          </p:cNvPr>
          <p:cNvSpPr txBox="1"/>
          <p:nvPr/>
        </p:nvSpPr>
        <p:spPr>
          <a:xfrm>
            <a:off x="3405212" y="2372027"/>
            <a:ext cx="3110969" cy="461665"/>
          </a:xfrm>
          <a:prstGeom prst="rect">
            <a:avLst/>
          </a:prstGeom>
          <a:noFill/>
        </p:spPr>
        <p:txBody>
          <a:bodyPr wrap="square" rtlCol="0">
            <a:spAutoFit/>
          </a:bodyPr>
          <a:lstStyle/>
          <a:p>
            <a:pPr algn="r"/>
            <a:r>
              <a:rPr lang="en-US" sz="2400" dirty="0">
                <a:solidFill>
                  <a:srgbClr val="008000"/>
                </a:solidFill>
                <a:cs typeface="Arial"/>
              </a:rPr>
              <a:t>Correct in green pen.</a:t>
            </a:r>
          </a:p>
        </p:txBody>
      </p:sp>
      <p:pic>
        <p:nvPicPr>
          <p:cNvPr id="9" name="Picture 8" descr="Hopstarter-Soft-Scraps-Pen-Green.ico">
            <a:extLst>
              <a:ext uri="{FF2B5EF4-FFF2-40B4-BE49-F238E27FC236}">
                <a16:creationId xmlns:a16="http://schemas.microsoft.com/office/drawing/2014/main" id="{5F7FDB75-4DD9-466C-B30F-0B74806039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181" y="1469647"/>
            <a:ext cx="1129648" cy="1129648"/>
          </a:xfrm>
          <a:prstGeom prst="rect">
            <a:avLst/>
          </a:prstGeom>
        </p:spPr>
      </p:pic>
    </p:spTree>
    <p:extLst>
      <p:ext uri="{BB962C8B-B14F-4D97-AF65-F5344CB8AC3E}">
        <p14:creationId xmlns:p14="http://schemas.microsoft.com/office/powerpoint/2010/main" val="56356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6798A-EC11-4F85-B939-428472391ED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D269EC1-85E0-47A1-AA42-E32B70BEE772}"/>
              </a:ext>
            </a:extLst>
          </p:cNvPr>
          <p:cNvSpPr>
            <a:spLocks noGrp="1"/>
          </p:cNvSpPr>
          <p:nvPr>
            <p:ph idx="1"/>
          </p:nvPr>
        </p:nvSpPr>
        <p:spPr/>
        <p:txBody>
          <a:bodyPr/>
          <a:lstStyle/>
          <a:p>
            <a:endParaRPr lang="en-GB"/>
          </a:p>
        </p:txBody>
      </p:sp>
      <p:sp>
        <p:nvSpPr>
          <p:cNvPr id="4" name="Rectangle 3">
            <a:extLst>
              <a:ext uri="{FF2B5EF4-FFF2-40B4-BE49-F238E27FC236}">
                <a16:creationId xmlns:a16="http://schemas.microsoft.com/office/drawing/2014/main" id="{EBB6760C-069B-41B4-A43D-D18BA0AADEB5}"/>
              </a:ext>
            </a:extLst>
          </p:cNvPr>
          <p:cNvSpPr/>
          <p:nvPr/>
        </p:nvSpPr>
        <p:spPr>
          <a:xfrm>
            <a:off x="304800" y="6243338"/>
            <a:ext cx="6400800" cy="369332"/>
          </a:xfrm>
          <a:prstGeom prst="rect">
            <a:avLst/>
          </a:prstGeom>
        </p:spPr>
        <p:txBody>
          <a:bodyPr wrap="square">
            <a:spAutoFit/>
          </a:bodyPr>
          <a:lstStyle/>
          <a:p>
            <a:r>
              <a:rPr lang="en-GB" dirty="0">
                <a:hlinkClick r:id="rId2"/>
              </a:rPr>
              <a:t>https://www.youtube.com/watch?v=pD3Vn44F7as</a:t>
            </a:r>
            <a:endParaRPr lang="en-GB" dirty="0"/>
          </a:p>
        </p:txBody>
      </p:sp>
      <p:pic>
        <p:nvPicPr>
          <p:cNvPr id="1030" name="Picture 6" descr="http://2.bp.blogspot.com/-HewxpX4f4zc/VeyCbME7jlI/AAAAAAAAB8E/jYkiABdqE9c/s1600/lbj.jpg">
            <a:extLst>
              <a:ext uri="{FF2B5EF4-FFF2-40B4-BE49-F238E27FC236}">
                <a16:creationId xmlns:a16="http://schemas.microsoft.com/office/drawing/2014/main" id="{FBEFD091-8CDC-4903-A213-D06129F948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95" y="2390894"/>
            <a:ext cx="8096250" cy="38100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F6732DE7-893C-4C4D-9A21-024305CE8C91}"/>
              </a:ext>
            </a:extLst>
          </p:cNvPr>
          <p:cNvSpPr txBox="1">
            <a:spLocks/>
          </p:cNvSpPr>
          <p:nvPr/>
        </p:nvSpPr>
        <p:spPr>
          <a:xfrm>
            <a:off x="246917" y="698910"/>
            <a:ext cx="7543800" cy="1568229"/>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u="sng" dirty="0">
                <a:solidFill>
                  <a:srgbClr val="FF0000"/>
                </a:solidFill>
              </a:rPr>
              <a:t>Task Two: </a:t>
            </a:r>
            <a:r>
              <a:rPr lang="en-GB" sz="2800" u="sng" dirty="0"/>
              <a:t>The principles of the Great Society</a:t>
            </a:r>
          </a:p>
          <a:p>
            <a:endParaRPr lang="en-GB" sz="2800" u="sng" dirty="0"/>
          </a:p>
          <a:p>
            <a:pPr algn="l"/>
            <a:r>
              <a:rPr lang="en-GB" sz="2800" dirty="0"/>
              <a:t>Answer the questions as you watch the clip. </a:t>
            </a:r>
          </a:p>
        </p:txBody>
      </p:sp>
    </p:spTree>
    <p:extLst>
      <p:ext uri="{BB962C8B-B14F-4D97-AF65-F5344CB8AC3E}">
        <p14:creationId xmlns:p14="http://schemas.microsoft.com/office/powerpoint/2010/main" val="3184720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FCA15-0D93-49EF-9947-39AF2BC45EC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54F8B39-419F-4896-B51E-3040CCFECA47}"/>
              </a:ext>
            </a:extLst>
          </p:cNvPr>
          <p:cNvSpPr>
            <a:spLocks noGrp="1"/>
          </p:cNvSpPr>
          <p:nvPr>
            <p:ph idx="1"/>
          </p:nvPr>
        </p:nvSpPr>
        <p:spPr/>
        <p:txBody>
          <a:bodyPr/>
          <a:lstStyle/>
          <a:p>
            <a:endParaRPr lang="en-GB"/>
          </a:p>
        </p:txBody>
      </p:sp>
      <p:pic>
        <p:nvPicPr>
          <p:cNvPr id="3074" name="Picture 2" descr="Image result for cartoon vietnam war on poverty johnson">
            <a:extLst>
              <a:ext uri="{FF2B5EF4-FFF2-40B4-BE49-F238E27FC236}">
                <a16:creationId xmlns:a16="http://schemas.microsoft.com/office/drawing/2014/main" id="{519B984B-A3F6-4FB6-8C50-A80020D386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575174"/>
            <a:ext cx="4567238" cy="6268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4054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8BE0C-DB27-4C75-B582-9661D906B3E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2CD51D-3E8F-40C1-9A1F-9188C75024FD}"/>
              </a:ext>
            </a:extLst>
          </p:cNvPr>
          <p:cNvSpPr>
            <a:spLocks noGrp="1"/>
          </p:cNvSpPr>
          <p:nvPr>
            <p:ph idx="1"/>
          </p:nvPr>
        </p:nvSpPr>
        <p:spPr/>
        <p:txBody>
          <a:bodyPr/>
          <a:lstStyle/>
          <a:p>
            <a:endParaRPr lang="en-GB" dirty="0"/>
          </a:p>
        </p:txBody>
      </p:sp>
      <p:sp>
        <p:nvSpPr>
          <p:cNvPr id="4" name="Title 1">
            <a:extLst>
              <a:ext uri="{FF2B5EF4-FFF2-40B4-BE49-F238E27FC236}">
                <a16:creationId xmlns:a16="http://schemas.microsoft.com/office/drawing/2014/main" id="{59E9FA9E-4F7F-41A3-BBFF-DB70D2C67414}"/>
              </a:ext>
            </a:extLst>
          </p:cNvPr>
          <p:cNvSpPr txBox="1">
            <a:spLocks/>
          </p:cNvSpPr>
          <p:nvPr/>
        </p:nvSpPr>
        <p:spPr>
          <a:xfrm>
            <a:off x="232116" y="635178"/>
            <a:ext cx="7616484" cy="2336622"/>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u="sng" dirty="0">
                <a:solidFill>
                  <a:srgbClr val="FF0000"/>
                </a:solidFill>
              </a:rPr>
              <a:t>Task Three: </a:t>
            </a:r>
            <a:r>
              <a:rPr lang="en-GB" sz="2400" u="sng" dirty="0"/>
              <a:t>The evidence</a:t>
            </a:r>
          </a:p>
          <a:p>
            <a:pPr algn="l"/>
            <a:r>
              <a:rPr lang="en-GB" sz="2400" u="sng" dirty="0"/>
              <a:t>Using page 246</a:t>
            </a:r>
          </a:p>
          <a:p>
            <a:pPr marL="514350" indent="-514350" algn="l">
              <a:buAutoNum type="arabicPeriod"/>
            </a:pPr>
            <a:r>
              <a:rPr lang="en-GB" sz="2400" dirty="0"/>
              <a:t>What did Harrington argue were the invisible causes of poverty?</a:t>
            </a:r>
          </a:p>
          <a:p>
            <a:pPr marL="514350" indent="-514350" algn="l">
              <a:buAutoNum type="arabicPeriod"/>
            </a:pPr>
            <a:r>
              <a:rPr lang="en-GB" sz="2400" dirty="0"/>
              <a:t>What statistical evidence did he find to prove the imbalance of ownership and access to wealth?</a:t>
            </a:r>
          </a:p>
        </p:txBody>
      </p:sp>
      <p:sp>
        <p:nvSpPr>
          <p:cNvPr id="5" name="Title 1">
            <a:extLst>
              <a:ext uri="{FF2B5EF4-FFF2-40B4-BE49-F238E27FC236}">
                <a16:creationId xmlns:a16="http://schemas.microsoft.com/office/drawing/2014/main" id="{E81B7319-2018-40AA-BC2C-853C4A2C4FC4}"/>
              </a:ext>
            </a:extLst>
          </p:cNvPr>
          <p:cNvSpPr txBox="1">
            <a:spLocks/>
          </p:cNvSpPr>
          <p:nvPr/>
        </p:nvSpPr>
        <p:spPr>
          <a:xfrm>
            <a:off x="232116" y="3082357"/>
            <a:ext cx="7616484" cy="2228671"/>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u="sng" dirty="0">
                <a:solidFill>
                  <a:srgbClr val="FF0000"/>
                </a:solidFill>
              </a:rPr>
              <a:t>Task Four: </a:t>
            </a:r>
            <a:r>
              <a:rPr lang="en-GB" sz="2400" u="sng" dirty="0"/>
              <a:t>The </a:t>
            </a:r>
            <a:r>
              <a:rPr lang="en-GB" sz="2400" u="sng" dirty="0" smtClean="0"/>
              <a:t>options (What did the Great Society comprise ?’</a:t>
            </a:r>
            <a:endParaRPr lang="en-GB" sz="2400" u="sng" dirty="0"/>
          </a:p>
          <a:p>
            <a:pPr algn="l"/>
            <a:r>
              <a:rPr lang="en-GB" sz="2400" u="sng" dirty="0"/>
              <a:t>Using page </a:t>
            </a:r>
            <a:r>
              <a:rPr lang="en-GB" sz="2400" u="sng" dirty="0" smtClean="0"/>
              <a:t>249</a:t>
            </a:r>
            <a:endParaRPr lang="en-GB" sz="2400" u="sng" dirty="0"/>
          </a:p>
          <a:p>
            <a:pPr lvl="0" algn="l"/>
            <a:r>
              <a:rPr lang="en-GB" sz="2400" dirty="0"/>
              <a:t>3. What were Johnson’s three main options in terms of delivering his ‘unconditional war on poverty’, which did he prioritise and why?</a:t>
            </a:r>
          </a:p>
        </p:txBody>
      </p:sp>
      <p:sp>
        <p:nvSpPr>
          <p:cNvPr id="6" name="TextBox 5">
            <a:extLst>
              <a:ext uri="{FF2B5EF4-FFF2-40B4-BE49-F238E27FC236}">
                <a16:creationId xmlns:a16="http://schemas.microsoft.com/office/drawing/2014/main" id="{15E470E2-8EA1-40A2-9F7B-395CAB5C51EC}"/>
              </a:ext>
            </a:extLst>
          </p:cNvPr>
          <p:cNvSpPr txBox="1"/>
          <p:nvPr/>
        </p:nvSpPr>
        <p:spPr>
          <a:xfrm>
            <a:off x="232116" y="5383033"/>
            <a:ext cx="7543800" cy="1200329"/>
          </a:xfrm>
          <a:prstGeom prst="rect">
            <a:avLst/>
          </a:prstGeom>
          <a:solidFill>
            <a:schemeClr val="accent4">
              <a:lumMod val="60000"/>
              <a:lumOff val="40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GB" sz="2400" b="1" dirty="0"/>
              <a:t>Challenge: </a:t>
            </a:r>
          </a:p>
          <a:p>
            <a:r>
              <a:rPr lang="en-GB" sz="2400" dirty="0"/>
              <a:t>What did Foner suggest was the primary cause of the failure of the war on Poverty, based on these three options.  </a:t>
            </a:r>
          </a:p>
        </p:txBody>
      </p:sp>
    </p:spTree>
    <p:extLst>
      <p:ext uri="{BB962C8B-B14F-4D97-AF65-F5344CB8AC3E}">
        <p14:creationId xmlns:p14="http://schemas.microsoft.com/office/powerpoint/2010/main" val="2464444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CF5D2-2AAD-4DCF-83CC-23F8EE62584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4331C38-0483-4F7E-88C1-10C4EB2FF52F}"/>
              </a:ext>
            </a:extLst>
          </p:cNvPr>
          <p:cNvSpPr>
            <a:spLocks noGrp="1"/>
          </p:cNvSpPr>
          <p:nvPr>
            <p:ph idx="1"/>
          </p:nvPr>
        </p:nvSpPr>
        <p:spPr/>
        <p:txBody>
          <a:bodyPr/>
          <a:lstStyle/>
          <a:p>
            <a:endParaRPr lang="en-GB"/>
          </a:p>
        </p:txBody>
      </p:sp>
      <p:pic>
        <p:nvPicPr>
          <p:cNvPr id="2050" name="Picture 2" descr="Related image">
            <a:extLst>
              <a:ext uri="{FF2B5EF4-FFF2-40B4-BE49-F238E27FC236}">
                <a16:creationId xmlns:a16="http://schemas.microsoft.com/office/drawing/2014/main" id="{19060CCD-876E-4767-85B7-3273CC771A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24309"/>
            <a:ext cx="3950242" cy="520938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lated image">
            <a:extLst>
              <a:ext uri="{FF2B5EF4-FFF2-40B4-BE49-F238E27FC236}">
                <a16:creationId xmlns:a16="http://schemas.microsoft.com/office/drawing/2014/main" id="{73BC5801-E439-4286-8BEE-11B979B762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935648"/>
            <a:ext cx="3810000" cy="5019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01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9BF20-FE3C-4672-9101-2C5EA26F40A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987FE67-ED2B-4E1F-9639-4E92881BD2FE}"/>
              </a:ext>
            </a:extLst>
          </p:cNvPr>
          <p:cNvSpPr>
            <a:spLocks noGrp="1"/>
          </p:cNvSpPr>
          <p:nvPr>
            <p:ph idx="1"/>
          </p:nvPr>
        </p:nvSpPr>
        <p:spPr/>
        <p:txBody>
          <a:bodyPr/>
          <a:lstStyle/>
          <a:p>
            <a:endParaRPr lang="en-GB"/>
          </a:p>
        </p:txBody>
      </p:sp>
      <p:sp>
        <p:nvSpPr>
          <p:cNvPr id="6" name="Title 1">
            <a:extLst>
              <a:ext uri="{FF2B5EF4-FFF2-40B4-BE49-F238E27FC236}">
                <a16:creationId xmlns:a16="http://schemas.microsoft.com/office/drawing/2014/main" id="{CFD95F5A-7AFD-46F5-B0BC-52639D14E2D1}"/>
              </a:ext>
            </a:extLst>
          </p:cNvPr>
          <p:cNvSpPr txBox="1">
            <a:spLocks/>
          </p:cNvSpPr>
          <p:nvPr/>
        </p:nvSpPr>
        <p:spPr>
          <a:xfrm>
            <a:off x="199291" y="595987"/>
            <a:ext cx="7616484" cy="2428277"/>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u="sng" dirty="0">
                <a:solidFill>
                  <a:srgbClr val="FF0000"/>
                </a:solidFill>
              </a:rPr>
              <a:t>Task Five: </a:t>
            </a:r>
            <a:r>
              <a:rPr lang="en-GB" sz="2400" u="sng" dirty="0"/>
              <a:t>Key initiatives</a:t>
            </a:r>
          </a:p>
          <a:p>
            <a:pPr algn="l"/>
            <a:endParaRPr lang="en-GB" sz="2400" u="sng" dirty="0"/>
          </a:p>
          <a:p>
            <a:pPr algn="l"/>
            <a:r>
              <a:rPr lang="en-GB" sz="2400" dirty="0"/>
              <a:t>Read through the cards of key programmes or responses.</a:t>
            </a:r>
          </a:p>
          <a:p>
            <a:pPr algn="l"/>
            <a:endParaRPr lang="en-GB" sz="2400" dirty="0"/>
          </a:p>
          <a:p>
            <a:pPr algn="l"/>
            <a:r>
              <a:rPr lang="en-GB" sz="2400" dirty="0"/>
              <a:t>Try to come up with at least 5 different CATEGORIES of initiatives or groupings for these cards.  </a:t>
            </a:r>
          </a:p>
        </p:txBody>
      </p:sp>
      <p:pic>
        <p:nvPicPr>
          <p:cNvPr id="7" name="Picture 6">
            <a:extLst>
              <a:ext uri="{FF2B5EF4-FFF2-40B4-BE49-F238E27FC236}">
                <a16:creationId xmlns:a16="http://schemas.microsoft.com/office/drawing/2014/main" id="{DF73B257-F8BA-4E37-8A9A-80F29A49560B}"/>
              </a:ext>
            </a:extLst>
          </p:cNvPr>
          <p:cNvPicPr>
            <a:picLocks noChangeAspect="1"/>
          </p:cNvPicPr>
          <p:nvPr/>
        </p:nvPicPr>
        <p:blipFill rotWithShape="1">
          <a:blip r:embed="rId2"/>
          <a:srcRect l="20833" t="21838" r="22499" b="20356"/>
          <a:stretch/>
        </p:blipFill>
        <p:spPr>
          <a:xfrm>
            <a:off x="990600" y="3230272"/>
            <a:ext cx="5867400" cy="3365128"/>
          </a:xfrm>
          <a:prstGeom prst="rect">
            <a:avLst/>
          </a:prstGeom>
        </p:spPr>
      </p:pic>
    </p:spTree>
    <p:extLst>
      <p:ext uri="{BB962C8B-B14F-4D97-AF65-F5344CB8AC3E}">
        <p14:creationId xmlns:p14="http://schemas.microsoft.com/office/powerpoint/2010/main" val="1498059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9BF20-FE3C-4672-9101-2C5EA26F40AD}"/>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987FE67-ED2B-4E1F-9639-4E92881BD2FE}"/>
              </a:ext>
            </a:extLst>
          </p:cNvPr>
          <p:cNvSpPr>
            <a:spLocks noGrp="1"/>
          </p:cNvSpPr>
          <p:nvPr>
            <p:ph idx="1"/>
          </p:nvPr>
        </p:nvSpPr>
        <p:spPr/>
        <p:txBody>
          <a:bodyPr/>
          <a:lstStyle/>
          <a:p>
            <a:endParaRPr lang="en-GB" dirty="0"/>
          </a:p>
        </p:txBody>
      </p:sp>
      <p:sp>
        <p:nvSpPr>
          <p:cNvPr id="4" name="Title 1">
            <a:extLst>
              <a:ext uri="{FF2B5EF4-FFF2-40B4-BE49-F238E27FC236}">
                <a16:creationId xmlns:a16="http://schemas.microsoft.com/office/drawing/2014/main" id="{B7BD2BC7-1CF1-47E5-989A-9D4F60862342}"/>
              </a:ext>
            </a:extLst>
          </p:cNvPr>
          <p:cNvSpPr txBox="1">
            <a:spLocks/>
          </p:cNvSpPr>
          <p:nvPr/>
        </p:nvSpPr>
        <p:spPr>
          <a:xfrm>
            <a:off x="232116" y="854771"/>
            <a:ext cx="7616484" cy="310763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u="sng" dirty="0">
                <a:solidFill>
                  <a:srgbClr val="FF0000"/>
                </a:solidFill>
              </a:rPr>
              <a:t>Task </a:t>
            </a:r>
            <a:r>
              <a:rPr lang="en-GB" sz="2800" u="sng" dirty="0" smtClean="0">
                <a:solidFill>
                  <a:srgbClr val="FF0000"/>
                </a:solidFill>
              </a:rPr>
              <a:t>Five: </a:t>
            </a:r>
            <a:r>
              <a:rPr lang="en-GB" sz="2800" u="sng" dirty="0"/>
              <a:t>Success?</a:t>
            </a:r>
          </a:p>
          <a:p>
            <a:pPr algn="l"/>
            <a:endParaRPr lang="en-GB" sz="2800" u="sng" dirty="0"/>
          </a:p>
          <a:p>
            <a:pPr marL="457200" indent="-457200" algn="l">
              <a:buAutoNum type="arabicPeriod"/>
            </a:pPr>
            <a:r>
              <a:rPr lang="en-GB" sz="2800" dirty="0"/>
              <a:t>Use pages 250-251 to complete the table to explain the impact of his legislation. </a:t>
            </a:r>
          </a:p>
          <a:p>
            <a:pPr marL="457200" indent="-457200" algn="l">
              <a:buAutoNum type="arabicPeriod"/>
            </a:pPr>
            <a:r>
              <a:rPr lang="en-GB" sz="2800" dirty="0"/>
              <a:t>What were the criticisms of his War on Poverty?</a:t>
            </a:r>
          </a:p>
          <a:p>
            <a:pPr marL="457200" indent="-457200" algn="l">
              <a:buAutoNum type="arabicPeriod"/>
            </a:pPr>
            <a:r>
              <a:rPr lang="en-GB" sz="2800" dirty="0"/>
              <a:t>Overall how successful was he in achieving his aims?</a:t>
            </a:r>
          </a:p>
        </p:txBody>
      </p:sp>
      <p:sp>
        <p:nvSpPr>
          <p:cNvPr id="5" name="TextBox 4">
            <a:extLst>
              <a:ext uri="{FF2B5EF4-FFF2-40B4-BE49-F238E27FC236}">
                <a16:creationId xmlns:a16="http://schemas.microsoft.com/office/drawing/2014/main" id="{B4B67913-1769-4C46-8739-CE99C8833BBD}"/>
              </a:ext>
            </a:extLst>
          </p:cNvPr>
          <p:cNvSpPr txBox="1"/>
          <p:nvPr/>
        </p:nvSpPr>
        <p:spPr>
          <a:xfrm>
            <a:off x="232116" y="4362670"/>
            <a:ext cx="7543800" cy="1384995"/>
          </a:xfrm>
          <a:prstGeom prst="rect">
            <a:avLst/>
          </a:prstGeom>
          <a:solidFill>
            <a:schemeClr val="accent4">
              <a:lumMod val="60000"/>
              <a:lumOff val="40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GB" sz="2800" b="1" dirty="0"/>
              <a:t>Challenge: </a:t>
            </a:r>
          </a:p>
          <a:p>
            <a:r>
              <a:rPr lang="en-GB" sz="2800" dirty="0"/>
              <a:t>Do you agree with Chafe’s view (bottom of page 251)?</a:t>
            </a:r>
          </a:p>
        </p:txBody>
      </p:sp>
    </p:spTree>
    <p:extLst>
      <p:ext uri="{BB962C8B-B14F-4D97-AF65-F5344CB8AC3E}">
        <p14:creationId xmlns:p14="http://schemas.microsoft.com/office/powerpoint/2010/main" val="882563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3FA79-35A3-4C3E-ACC9-54C5230F9FF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C817FEC-F03B-493E-B0E8-5E6016CDDDA8}"/>
              </a:ext>
            </a:extLst>
          </p:cNvPr>
          <p:cNvSpPr>
            <a:spLocks noGrp="1"/>
          </p:cNvSpPr>
          <p:nvPr>
            <p:ph idx="1"/>
          </p:nvPr>
        </p:nvSpPr>
        <p:spPr>
          <a:xfrm>
            <a:off x="457200" y="1600200"/>
            <a:ext cx="7239000" cy="4525963"/>
          </a:xfrm>
        </p:spPr>
        <p:txBody>
          <a:bodyPr/>
          <a:lstStyle/>
          <a:p>
            <a:pPr marL="0" indent="0" algn="ctr">
              <a:buNone/>
            </a:pPr>
            <a:r>
              <a:rPr lang="en-GB" dirty="0"/>
              <a:t>How accurate is it to say that living standards in the USA were transformed for the better in the years 1941–80? </a:t>
            </a:r>
            <a:r>
              <a:rPr lang="en-GB" b="1" dirty="0"/>
              <a:t> </a:t>
            </a:r>
          </a:p>
          <a:p>
            <a:pPr marL="0" indent="0" algn="ctr">
              <a:buNone/>
            </a:pPr>
            <a:endParaRPr lang="en-GB" b="1" dirty="0"/>
          </a:p>
          <a:p>
            <a:pPr marL="0" indent="0" algn="ctr">
              <a:buNone/>
            </a:pPr>
            <a:r>
              <a:rPr lang="en-GB" b="1" dirty="0"/>
              <a:t>June 2017 A Level Paper</a:t>
            </a:r>
            <a:endParaRPr lang="en-GB" dirty="0"/>
          </a:p>
          <a:p>
            <a:endParaRPr lang="en-GB" dirty="0"/>
          </a:p>
        </p:txBody>
      </p:sp>
    </p:spTree>
    <p:extLst>
      <p:ext uri="{BB962C8B-B14F-4D97-AF65-F5344CB8AC3E}">
        <p14:creationId xmlns:p14="http://schemas.microsoft.com/office/powerpoint/2010/main" val="2476811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490B0-D020-492A-BFFF-886B5078AEC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3BF1E3C-7A14-49CB-A24D-6319CE8F04C9}"/>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2CE22C86-3F39-4E44-9142-608899818E86}"/>
              </a:ext>
            </a:extLst>
          </p:cNvPr>
          <p:cNvPicPr>
            <a:picLocks noChangeAspect="1"/>
          </p:cNvPicPr>
          <p:nvPr/>
        </p:nvPicPr>
        <p:blipFill rotWithShape="1">
          <a:blip r:embed="rId3"/>
          <a:srcRect l="19167" t="26286" r="33333" b="21383"/>
          <a:stretch/>
        </p:blipFill>
        <p:spPr>
          <a:xfrm>
            <a:off x="228600" y="871929"/>
            <a:ext cx="7695724" cy="4766872"/>
          </a:xfrm>
          <a:prstGeom prst="rect">
            <a:avLst/>
          </a:prstGeom>
        </p:spPr>
      </p:pic>
    </p:spTree>
    <p:extLst>
      <p:ext uri="{BB962C8B-B14F-4D97-AF65-F5344CB8AC3E}">
        <p14:creationId xmlns:p14="http://schemas.microsoft.com/office/powerpoint/2010/main" val="3099521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304800" y="5001491"/>
            <a:ext cx="6986737" cy="609600"/>
          </a:xfrm>
          <a:prstGeom prst="rect">
            <a:avLst/>
          </a:prstGeom>
          <a:solidFill>
            <a:srgbClr val="FF4B4B"/>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dirty="0"/>
              <a:t>3. To evaluate the successes and failures of the ‘War on Poverty’</a:t>
            </a:r>
          </a:p>
        </p:txBody>
      </p:sp>
      <p:sp>
        <p:nvSpPr>
          <p:cNvPr id="8" name="Content Placeholder 2"/>
          <p:cNvSpPr txBox="1">
            <a:spLocks/>
          </p:cNvSpPr>
          <p:nvPr/>
        </p:nvSpPr>
        <p:spPr>
          <a:xfrm>
            <a:off x="304800" y="4391891"/>
            <a:ext cx="6986737" cy="609600"/>
          </a:xfrm>
          <a:prstGeom prst="rect">
            <a:avLst/>
          </a:prstGeom>
          <a:solidFill>
            <a:srgbClr val="FF9953"/>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dirty="0"/>
              <a:t>2. To explain the reasons for and the key aims of the ‘War on Poverty’</a:t>
            </a:r>
          </a:p>
        </p:txBody>
      </p:sp>
      <p:sp>
        <p:nvSpPr>
          <p:cNvPr id="4" name="Title 1"/>
          <p:cNvSpPr txBox="1">
            <a:spLocks/>
          </p:cNvSpPr>
          <p:nvPr/>
        </p:nvSpPr>
        <p:spPr>
          <a:xfrm>
            <a:off x="1014412" y="887502"/>
            <a:ext cx="6096000" cy="130264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u="sng" dirty="0"/>
              <a:t>How successful was Johnson’s ‘War on Poverty?’</a:t>
            </a:r>
          </a:p>
        </p:txBody>
      </p:sp>
      <p:sp>
        <p:nvSpPr>
          <p:cNvPr id="7" name="Content Placeholder 2"/>
          <p:cNvSpPr txBox="1">
            <a:spLocks/>
          </p:cNvSpPr>
          <p:nvPr/>
        </p:nvSpPr>
        <p:spPr>
          <a:xfrm>
            <a:off x="304800" y="3810000"/>
            <a:ext cx="6986737" cy="609600"/>
          </a:xfrm>
          <a:prstGeom prst="rect">
            <a:avLst/>
          </a:prstGeom>
          <a:solidFill>
            <a:srgbClr val="92D050"/>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dirty="0"/>
              <a:t>1. To recall the key changes to the definition of American freedom during the Sixties</a:t>
            </a:r>
          </a:p>
        </p:txBody>
      </p:sp>
      <p:sp>
        <p:nvSpPr>
          <p:cNvPr id="6" name="Content Placeholder 2"/>
          <p:cNvSpPr txBox="1">
            <a:spLocks/>
          </p:cNvSpPr>
          <p:nvPr/>
        </p:nvSpPr>
        <p:spPr>
          <a:xfrm>
            <a:off x="3429000" y="3352800"/>
            <a:ext cx="1266824" cy="4572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a:solidFill>
                  <a:schemeClr val="tx1"/>
                </a:solidFill>
              </a:rPr>
              <a:t>LOs:</a:t>
            </a:r>
          </a:p>
        </p:txBody>
      </p:sp>
      <p:pic>
        <p:nvPicPr>
          <p:cNvPr id="10" name="Picture 3" descr="C:\Users\User\AppData\Local\Microsoft\Windows\Temporary Internet Files\Content.IE5\6SN8KSO3\MC9003835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781799" y="5400838"/>
            <a:ext cx="914400" cy="122645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Documents and Settings\MR\Local Settings\Temporary Internet Files\Content.IE5\RF3KTYH8\MC900383576[1].wmf"/>
          <p:cNvPicPr>
            <a:picLocks noChangeAspect="1" noChangeArrowheads="1"/>
          </p:cNvPicPr>
          <p:nvPr/>
        </p:nvPicPr>
        <p:blipFill>
          <a:blip r:embed="rId3" cstate="print"/>
          <a:srcRect/>
          <a:stretch>
            <a:fillRect/>
          </a:stretch>
        </p:blipFill>
        <p:spPr bwMode="auto">
          <a:xfrm rot="1864105">
            <a:off x="131151" y="498897"/>
            <a:ext cx="1041226" cy="1443284"/>
          </a:xfrm>
          <a:prstGeom prst="rect">
            <a:avLst/>
          </a:prstGeom>
          <a:noFill/>
        </p:spPr>
      </p:pic>
      <p:cxnSp>
        <p:nvCxnSpPr>
          <p:cNvPr id="3" name="Straight Arrow Connector 2">
            <a:extLst>
              <a:ext uri="{FF2B5EF4-FFF2-40B4-BE49-F238E27FC236}">
                <a16:creationId xmlns:a16="http://schemas.microsoft.com/office/drawing/2014/main" id="{F9C16225-3BC0-4A1C-9A56-4DFD620A620A}"/>
              </a:ext>
            </a:extLst>
          </p:cNvPr>
          <p:cNvCxnSpPr/>
          <p:nvPr/>
        </p:nvCxnSpPr>
        <p:spPr>
          <a:xfrm flipV="1">
            <a:off x="1014412" y="2234433"/>
            <a:ext cx="457200" cy="380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6B3462A-7BD4-4EBB-AE73-F513747637B5}"/>
              </a:ext>
            </a:extLst>
          </p:cNvPr>
          <p:cNvSpPr txBox="1"/>
          <p:nvPr/>
        </p:nvSpPr>
        <p:spPr>
          <a:xfrm>
            <a:off x="457200" y="2628901"/>
            <a:ext cx="2286000" cy="369332"/>
          </a:xfrm>
          <a:prstGeom prst="rect">
            <a:avLst/>
          </a:prstGeom>
          <a:noFill/>
        </p:spPr>
        <p:txBody>
          <a:bodyPr wrap="square" rtlCol="0">
            <a:spAutoFit/>
          </a:bodyPr>
          <a:lstStyle/>
          <a:p>
            <a:r>
              <a:rPr lang="en-GB" u="sng" dirty="0"/>
              <a:t>underlined</a:t>
            </a:r>
          </a:p>
        </p:txBody>
      </p:sp>
      <p:sp>
        <p:nvSpPr>
          <p:cNvPr id="12" name="TextBox 11">
            <a:extLst>
              <a:ext uri="{FF2B5EF4-FFF2-40B4-BE49-F238E27FC236}">
                <a16:creationId xmlns:a16="http://schemas.microsoft.com/office/drawing/2014/main" id="{15948794-711F-4B13-969E-A550B7B04BD5}"/>
              </a:ext>
            </a:extLst>
          </p:cNvPr>
          <p:cNvSpPr txBox="1"/>
          <p:nvPr/>
        </p:nvSpPr>
        <p:spPr>
          <a:xfrm>
            <a:off x="5638799" y="2470630"/>
            <a:ext cx="2286000" cy="646331"/>
          </a:xfrm>
          <a:prstGeom prst="rect">
            <a:avLst/>
          </a:prstGeom>
          <a:noFill/>
        </p:spPr>
        <p:txBody>
          <a:bodyPr wrap="square" rtlCol="0">
            <a:spAutoFit/>
          </a:bodyPr>
          <a:lstStyle/>
          <a:p>
            <a:r>
              <a:rPr lang="en-GB" u="sng" dirty="0"/>
              <a:t>It’s a question, so it needs a ?</a:t>
            </a:r>
          </a:p>
        </p:txBody>
      </p:sp>
      <p:cxnSp>
        <p:nvCxnSpPr>
          <p:cNvPr id="13" name="Straight Arrow Connector 12">
            <a:extLst>
              <a:ext uri="{FF2B5EF4-FFF2-40B4-BE49-F238E27FC236}">
                <a16:creationId xmlns:a16="http://schemas.microsoft.com/office/drawing/2014/main" id="{1BB1F146-08B2-4AF0-AB51-E58E99FA51E6}"/>
              </a:ext>
            </a:extLst>
          </p:cNvPr>
          <p:cNvCxnSpPr>
            <a:cxnSpLocks/>
          </p:cNvCxnSpPr>
          <p:nvPr/>
        </p:nvCxnSpPr>
        <p:spPr>
          <a:xfrm flipH="1" flipV="1">
            <a:off x="6477000" y="2187816"/>
            <a:ext cx="472509"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1184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61092"/>
            <a:ext cx="7772400" cy="1470025"/>
          </a:xfrm>
        </p:spPr>
        <p:txBody>
          <a:bodyPr/>
          <a:lstStyle/>
          <a:p>
            <a:r>
              <a:rPr lang="en-GB" dirty="0"/>
              <a:t>Lyndon-Bates Johnson	</a:t>
            </a:r>
          </a:p>
        </p:txBody>
      </p:sp>
      <p:pic>
        <p:nvPicPr>
          <p:cNvPr id="1026" name="Picture 2" descr="http://cdn.history.com/sites/2/2013/11/Lyndon_B_Johnson-H.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89671"/>
            <a:ext cx="7688929" cy="231528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C19621EB-8E15-4FD9-AED0-EBD467EB61B1}"/>
              </a:ext>
            </a:extLst>
          </p:cNvPr>
          <p:cNvSpPr>
            <a:spLocks noGrp="1"/>
          </p:cNvSpPr>
          <p:nvPr>
            <p:ph type="subTitle" idx="1"/>
          </p:nvPr>
        </p:nvSpPr>
        <p:spPr/>
        <p:txBody>
          <a:bodyPr/>
          <a:lstStyle/>
          <a:p>
            <a:endParaRPr lang="en-GB"/>
          </a:p>
        </p:txBody>
      </p:sp>
      <p:sp>
        <p:nvSpPr>
          <p:cNvPr id="6" name="Rectangle 5">
            <a:extLst>
              <a:ext uri="{FF2B5EF4-FFF2-40B4-BE49-F238E27FC236}">
                <a16:creationId xmlns:a16="http://schemas.microsoft.com/office/drawing/2014/main" id="{98A6A596-755F-4DEF-9CC7-16BCCA26D266}"/>
              </a:ext>
            </a:extLst>
          </p:cNvPr>
          <p:cNvSpPr/>
          <p:nvPr/>
        </p:nvSpPr>
        <p:spPr>
          <a:xfrm>
            <a:off x="228601" y="4037222"/>
            <a:ext cx="7688928" cy="2462213"/>
          </a:xfrm>
          <a:prstGeom prst="rect">
            <a:avLst/>
          </a:prstGeom>
        </p:spPr>
        <p:txBody>
          <a:bodyPr wrap="square">
            <a:spAutoFit/>
          </a:bodyPr>
          <a:lstStyle/>
          <a:p>
            <a:pPr marL="285750" lvl="0" indent="-285750">
              <a:buFont typeface="Arial" panose="020B0604020202020204" pitchFamily="34" charset="0"/>
              <a:buChar char="•"/>
            </a:pPr>
            <a:r>
              <a:rPr lang="en-GB" sz="1400" dirty="0"/>
              <a:t>He was fiercely </a:t>
            </a:r>
            <a:r>
              <a:rPr lang="en-GB" sz="1400" b="1" dirty="0"/>
              <a:t>competitive</a:t>
            </a:r>
            <a:r>
              <a:rPr lang="en-GB" sz="1400" dirty="0"/>
              <a:t> and a master </a:t>
            </a:r>
            <a:r>
              <a:rPr lang="en-GB" sz="1400" b="1" dirty="0"/>
              <a:t>manipulator</a:t>
            </a:r>
            <a:r>
              <a:rPr lang="en-GB" sz="1400" dirty="0"/>
              <a:t> – due to his political knowledge and experience</a:t>
            </a:r>
          </a:p>
          <a:p>
            <a:pPr marL="285750" lvl="0" indent="-285750">
              <a:buFont typeface="Arial" panose="020B0604020202020204" pitchFamily="34" charset="0"/>
              <a:buChar char="•"/>
            </a:pPr>
            <a:r>
              <a:rPr lang="en-GB" sz="1400" dirty="0"/>
              <a:t>He liked the idea of power and had a </a:t>
            </a:r>
            <a:r>
              <a:rPr lang="en-GB" sz="1400" b="1" dirty="0"/>
              <a:t>complex personality </a:t>
            </a:r>
            <a:r>
              <a:rPr lang="en-GB" sz="1400" dirty="0"/>
              <a:t>according to his friends and wife as he appeared one way to the public and very soft in his personal life.</a:t>
            </a:r>
          </a:p>
          <a:p>
            <a:pPr marL="285750" lvl="0" indent="-285750">
              <a:buFont typeface="Arial" panose="020B0604020202020204" pitchFamily="34" charset="0"/>
              <a:buChar char="•"/>
            </a:pPr>
            <a:r>
              <a:rPr lang="en-GB" sz="1400" dirty="0"/>
              <a:t>He had good internal </a:t>
            </a:r>
            <a:r>
              <a:rPr lang="en-GB" sz="1400" b="1" dirty="0"/>
              <a:t>organization</a:t>
            </a:r>
            <a:r>
              <a:rPr lang="en-GB" sz="1400" dirty="0"/>
              <a:t> </a:t>
            </a:r>
          </a:p>
          <a:p>
            <a:pPr marL="285750" lvl="0" indent="-285750">
              <a:buFont typeface="Arial" panose="020B0604020202020204" pitchFamily="34" charset="0"/>
              <a:buChar char="•"/>
            </a:pPr>
            <a:r>
              <a:rPr lang="en-GB" sz="1400" dirty="0"/>
              <a:t>He was very soft and was very warm but he was not eager to get up in front of millions of people and act that way</a:t>
            </a:r>
          </a:p>
          <a:p>
            <a:pPr marL="285750" lvl="0" indent="-285750">
              <a:buFont typeface="Arial" panose="020B0604020202020204" pitchFamily="34" charset="0"/>
              <a:buChar char="•"/>
            </a:pPr>
            <a:r>
              <a:rPr lang="en-GB" sz="1400" dirty="0"/>
              <a:t>He was </a:t>
            </a:r>
            <a:r>
              <a:rPr lang="en-GB" sz="1400" b="1" dirty="0"/>
              <a:t>disliked</a:t>
            </a:r>
            <a:r>
              <a:rPr lang="en-GB" sz="1400" dirty="0"/>
              <a:t> mostly due to America’s role in the Vietnam War and the injustices here (increasing troops in Vietnam to over 550,000 by early 1968)</a:t>
            </a:r>
          </a:p>
          <a:p>
            <a:pPr marL="285750" lvl="0" indent="-285750">
              <a:buFont typeface="Arial" panose="020B0604020202020204" pitchFamily="34" charset="0"/>
              <a:buChar char="•"/>
            </a:pPr>
            <a:r>
              <a:rPr lang="en-GB" sz="1400" dirty="0"/>
              <a:t>He went through </a:t>
            </a:r>
            <a:r>
              <a:rPr lang="en-GB" sz="1400" b="1" dirty="0"/>
              <a:t>poverty</a:t>
            </a:r>
            <a:r>
              <a:rPr lang="en-GB" sz="1400" dirty="0"/>
              <a:t> in rural Texas as a child which taught him that to win and succeed you mustn’t make the people love you but you must overpower them so your decisions are supported.</a:t>
            </a:r>
          </a:p>
        </p:txBody>
      </p:sp>
    </p:spTree>
    <p:extLst>
      <p:ext uri="{BB962C8B-B14F-4D97-AF65-F5344CB8AC3E}">
        <p14:creationId xmlns:p14="http://schemas.microsoft.com/office/powerpoint/2010/main" val="3956435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305" y="609600"/>
            <a:ext cx="5879123" cy="1143000"/>
          </a:xfrm>
        </p:spPr>
        <p:txBody>
          <a:bodyPr>
            <a:normAutofit fontScale="90000"/>
          </a:bodyPr>
          <a:lstStyle/>
          <a:p>
            <a:r>
              <a:rPr lang="en-GB" dirty="0"/>
              <a:t>How He Became President</a:t>
            </a:r>
          </a:p>
        </p:txBody>
      </p:sp>
      <p:sp>
        <p:nvSpPr>
          <p:cNvPr id="6" name="TextBox 5"/>
          <p:cNvSpPr txBox="1"/>
          <p:nvPr/>
        </p:nvSpPr>
        <p:spPr>
          <a:xfrm>
            <a:off x="225189" y="2546161"/>
            <a:ext cx="8710684" cy="300082"/>
          </a:xfrm>
          <a:prstGeom prst="rect">
            <a:avLst/>
          </a:prstGeom>
          <a:noFill/>
        </p:spPr>
        <p:txBody>
          <a:bodyPr wrap="square" rtlCol="0">
            <a:spAutoFit/>
          </a:bodyPr>
          <a:lstStyle/>
          <a:p>
            <a:endParaRPr lang="en-GB" sz="1350" dirty="0"/>
          </a:p>
        </p:txBody>
      </p:sp>
      <p:sp>
        <p:nvSpPr>
          <p:cNvPr id="7" name="TextBox 6"/>
          <p:cNvSpPr txBox="1"/>
          <p:nvPr/>
        </p:nvSpPr>
        <p:spPr>
          <a:xfrm>
            <a:off x="457200" y="1981200"/>
            <a:ext cx="7088700" cy="5078313"/>
          </a:xfrm>
          <a:prstGeom prst="rect">
            <a:avLst/>
          </a:prstGeom>
          <a:noFill/>
        </p:spPr>
        <p:txBody>
          <a:bodyPr wrap="square" rtlCol="0">
            <a:spAutoFit/>
          </a:bodyPr>
          <a:lstStyle/>
          <a:p>
            <a:pPr marL="214313" indent="-214313">
              <a:buFont typeface="Arial" panose="020B0604020202020204" pitchFamily="34" charset="0"/>
              <a:buChar char="•"/>
            </a:pPr>
            <a:r>
              <a:rPr lang="en-GB" dirty="0"/>
              <a:t>Johnson had a ‘Grass to Grace’ type story, being raised in central Texas, not far from Johnson City. Growing up, he felt the sting of rural poverty, working his way through Southwest Texas State Teachers College (now known as Texas State University), and </a:t>
            </a:r>
            <a:r>
              <a:rPr lang="en-GB" b="1" dirty="0"/>
              <a:t>learning compassion for the poverty and discrimination of others </a:t>
            </a:r>
            <a:r>
              <a:rPr lang="en-GB" dirty="0"/>
              <a:t>when he taught students of Mexican descent in Cotulla, Texas.</a:t>
            </a:r>
          </a:p>
          <a:p>
            <a:pPr marL="214313" indent="-214313">
              <a:buFont typeface="Arial" panose="020B0604020202020204" pitchFamily="34" charset="0"/>
              <a:buChar char="•"/>
            </a:pPr>
            <a:endParaRPr lang="en-GB" dirty="0"/>
          </a:p>
          <a:p>
            <a:pPr marL="214313" indent="-214313">
              <a:buFont typeface="Arial" panose="020B0604020202020204" pitchFamily="34" charset="0"/>
              <a:buChar char="•"/>
            </a:pPr>
            <a:r>
              <a:rPr lang="en-GB" dirty="0"/>
              <a:t>In 1937 he campaigned successfully for the House of Representatives on a </a:t>
            </a:r>
            <a:r>
              <a:rPr lang="en-GB" b="1" dirty="0"/>
              <a:t>New Deal platform</a:t>
            </a:r>
            <a:r>
              <a:rPr lang="en-GB" dirty="0"/>
              <a:t>, effectively aided by his wife, the former Claudia "Lady Bird" Taylor, whom he had married after a whirlwind courtship in 1934.</a:t>
            </a:r>
          </a:p>
          <a:p>
            <a:pPr marL="214313" indent="-214313">
              <a:buFont typeface="Arial" panose="020B0604020202020204" pitchFamily="34" charset="0"/>
              <a:buChar char="•"/>
            </a:pPr>
            <a:endParaRPr lang="en-GB" dirty="0"/>
          </a:p>
          <a:p>
            <a:pPr marL="214313" indent="-214313">
              <a:buFont typeface="Arial" panose="020B0604020202020204" pitchFamily="34" charset="0"/>
              <a:buChar char="•"/>
            </a:pPr>
            <a:r>
              <a:rPr lang="en-GB" dirty="0"/>
              <a:t>In the 1960 campaign, Johnson, as John F. Kennedy's running mate, was elected Vice President. On November 22, 1963, when Kennedy was assassinated in Dallas, Lyndon Baines Johnson became the 36th President</a:t>
            </a:r>
          </a:p>
          <a:p>
            <a:endParaRPr lang="en-GB" dirty="0"/>
          </a:p>
          <a:p>
            <a:endParaRPr lang="en-GB" dirty="0"/>
          </a:p>
        </p:txBody>
      </p:sp>
      <p:pic>
        <p:nvPicPr>
          <p:cNvPr id="5" name="Picture 2" descr="http://cdn.history.com/sites/2/2013/11/Lyndon_B_Johnson-H.jpeg">
            <a:extLst>
              <a:ext uri="{FF2B5EF4-FFF2-40B4-BE49-F238E27FC236}">
                <a16:creationId xmlns:a16="http://schemas.microsoft.com/office/drawing/2014/main" id="{7F60916D-3E2C-4440-9055-84F7B2CEB24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2912" r="27825"/>
          <a:stretch/>
        </p:blipFill>
        <p:spPr bwMode="auto">
          <a:xfrm>
            <a:off x="6217104" y="685800"/>
            <a:ext cx="1523999" cy="1168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16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115" y="664698"/>
            <a:ext cx="8229600" cy="1143000"/>
          </a:xfrm>
        </p:spPr>
        <p:txBody>
          <a:bodyPr/>
          <a:lstStyle/>
          <a:p>
            <a:r>
              <a:rPr lang="en-GB" dirty="0"/>
              <a:t>Style of Presidency</a:t>
            </a:r>
          </a:p>
        </p:txBody>
      </p:sp>
      <p:sp>
        <p:nvSpPr>
          <p:cNvPr id="6" name="TextBox 5"/>
          <p:cNvSpPr txBox="1"/>
          <p:nvPr/>
        </p:nvSpPr>
        <p:spPr>
          <a:xfrm>
            <a:off x="320039" y="1805330"/>
            <a:ext cx="7335485" cy="5478423"/>
          </a:xfrm>
          <a:prstGeom prst="rect">
            <a:avLst/>
          </a:prstGeom>
          <a:noFill/>
        </p:spPr>
        <p:txBody>
          <a:bodyPr wrap="square" rtlCol="0">
            <a:spAutoFit/>
          </a:bodyPr>
          <a:lstStyle/>
          <a:p>
            <a:pPr marL="214313" indent="-214313">
              <a:buFont typeface="Arial" panose="020B0604020202020204" pitchFamily="34" charset="0"/>
              <a:buChar char="•"/>
            </a:pPr>
            <a:r>
              <a:rPr lang="en-GB" sz="1400" dirty="0"/>
              <a:t>Johnson has several similarities with </a:t>
            </a:r>
            <a:r>
              <a:rPr lang="en-GB" sz="1400" b="1" dirty="0"/>
              <a:t>Roosevelt</a:t>
            </a:r>
            <a:r>
              <a:rPr lang="en-GB" sz="1400" dirty="0"/>
              <a:t>, in particular his good relations with the media and other politicians. However, you could say that Johnson eventually surpassed Roosevelt, in the sense that he did not just stop with the media, he also went on to establish personal relationships with members of congress, keeping In constant contact especially when it came to lobbying for acts.</a:t>
            </a:r>
          </a:p>
          <a:p>
            <a:pPr marL="214313" indent="-214313">
              <a:buFont typeface="Arial" panose="020B0604020202020204" pitchFamily="34" charset="0"/>
              <a:buChar char="•"/>
            </a:pPr>
            <a:endParaRPr lang="en-GB" sz="1400" dirty="0"/>
          </a:p>
          <a:p>
            <a:pPr marL="214313" indent="-214313">
              <a:buFont typeface="Arial" panose="020B0604020202020204" pitchFamily="34" charset="0"/>
              <a:buChar char="•"/>
            </a:pPr>
            <a:r>
              <a:rPr lang="en-GB" sz="1400" dirty="0"/>
              <a:t>Johnson's mastery of the Senate, its complex rules and internal organisation let him </a:t>
            </a:r>
            <a:r>
              <a:rPr lang="en-GB" sz="1400" b="1" dirty="0"/>
              <a:t>drive bills through the legislature in record time;</a:t>
            </a:r>
            <a:r>
              <a:rPr lang="en-GB" sz="1400" dirty="0"/>
              <a:t> it was a reputation he was proud of, and he kept his own running tally of legislative successes. It is also stated that there were even consent agreements that set a time limit on debates. Johnson also used quorum calls to his advantage by using them to replace brief recesses during meetings so he could have time to cut deals in the cloakroom. He also discouraged prolonged debate and promoted back-room agreements with a much more direct approach. </a:t>
            </a:r>
          </a:p>
          <a:p>
            <a:pPr marL="214313" indent="-214313">
              <a:buFont typeface="Arial" panose="020B0604020202020204" pitchFamily="34" charset="0"/>
              <a:buChar char="•"/>
            </a:pPr>
            <a:endParaRPr lang="en-GB" sz="1400" dirty="0"/>
          </a:p>
          <a:p>
            <a:pPr marL="214313" indent="-214313">
              <a:buFont typeface="Arial" panose="020B0604020202020204" pitchFamily="34" charset="0"/>
              <a:buChar char="•"/>
            </a:pPr>
            <a:r>
              <a:rPr lang="en-GB" sz="1400" dirty="0"/>
              <a:t>LBJ was a master at forming </a:t>
            </a:r>
            <a:r>
              <a:rPr lang="en-GB" sz="1400" b="1" dirty="0"/>
              <a:t>personal relationships with members of congress</a:t>
            </a:r>
            <a:r>
              <a:rPr lang="en-GB" sz="1400" dirty="0"/>
              <a:t>, something earlier presidents had been criticised for not doing. To do this, he had to find republicans to support him during a time when the house was controlled by southern democrats. Johnson was also famous for ‘the treatment’, keeping in close and constant contact with key legislators until deals were made, to mostly through the phone. This was helpful as this enabled Johnson to push his ideas and get contact updates from congress members on the progress of the various rights and acts that he lobbied for. Johnsons success at persuading the congress to pass the ground-breaking legislation for civil rights as well as various welfare programs could be attributed to his superior skills of persuasion. </a:t>
            </a:r>
          </a:p>
          <a:p>
            <a:pPr marL="214313" indent="-214313">
              <a:buFont typeface="Arial" panose="020B0604020202020204" pitchFamily="34" charset="0"/>
              <a:buChar char="•"/>
            </a:pPr>
            <a:endParaRPr lang="en-GB" sz="1400" dirty="0"/>
          </a:p>
          <a:p>
            <a:pPr marL="214313" indent="-214313">
              <a:buFont typeface="Arial" panose="020B0604020202020204" pitchFamily="34" charset="0"/>
              <a:buChar char="•"/>
            </a:pPr>
            <a:endParaRPr lang="en-GB" sz="1400" dirty="0"/>
          </a:p>
        </p:txBody>
      </p:sp>
      <p:pic>
        <p:nvPicPr>
          <p:cNvPr id="4" name="Picture 2" descr="http://cdn.history.com/sites/2/2013/11/Lyndon_B_Johnson-H.jpeg">
            <a:extLst>
              <a:ext uri="{FF2B5EF4-FFF2-40B4-BE49-F238E27FC236}">
                <a16:creationId xmlns:a16="http://schemas.microsoft.com/office/drawing/2014/main" id="{CCA95BEC-D73D-4996-8A8E-9C7E79F1F56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2912" r="27825"/>
          <a:stretch/>
        </p:blipFill>
        <p:spPr bwMode="auto">
          <a:xfrm>
            <a:off x="6133870" y="636563"/>
            <a:ext cx="1523999" cy="1168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709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6137"/>
            <a:ext cx="8229600" cy="1143000"/>
          </a:xfrm>
        </p:spPr>
        <p:txBody>
          <a:bodyPr/>
          <a:lstStyle/>
          <a:p>
            <a:r>
              <a:rPr lang="en-GB" dirty="0"/>
              <a:t>Failures As President</a:t>
            </a:r>
          </a:p>
        </p:txBody>
      </p:sp>
      <p:sp>
        <p:nvSpPr>
          <p:cNvPr id="5" name="TextBox 4"/>
          <p:cNvSpPr txBox="1"/>
          <p:nvPr/>
        </p:nvSpPr>
        <p:spPr>
          <a:xfrm>
            <a:off x="304800" y="2438400"/>
            <a:ext cx="7492218" cy="3970318"/>
          </a:xfrm>
          <a:prstGeom prst="rect">
            <a:avLst/>
          </a:prstGeom>
          <a:noFill/>
        </p:spPr>
        <p:txBody>
          <a:bodyPr wrap="square" rtlCol="0">
            <a:spAutoFit/>
          </a:bodyPr>
          <a:lstStyle/>
          <a:p>
            <a:r>
              <a:rPr lang="en-GB" dirty="0"/>
              <a:t>Johnson often talked about a plans to launch a ‘war on poverty’. In a speech, Johnson stated that  it was time for the USA to move "not only toward the rich society and the powerful society, but upwards to the Great Society.“</a:t>
            </a:r>
          </a:p>
          <a:p>
            <a:r>
              <a:rPr lang="en-GB" dirty="0"/>
              <a:t>This society "demands an end to poverty and racial injustice.”</a:t>
            </a:r>
          </a:p>
          <a:p>
            <a:endParaRPr lang="en-GB" dirty="0"/>
          </a:p>
          <a:p>
            <a:r>
              <a:rPr lang="en-GB" dirty="0"/>
              <a:t>However, the only problem was that Johnson announced his wildly </a:t>
            </a:r>
            <a:r>
              <a:rPr lang="en-GB" b="1" dirty="0"/>
              <a:t>unrealistic</a:t>
            </a:r>
            <a:r>
              <a:rPr lang="en-GB" dirty="0"/>
              <a:t> goal of eliminating poverty prior to formulating any concrete ideas about how it might be achieved. He simply assumed that it could be done if we set our minds to it, so he declared the </a:t>
            </a:r>
            <a:r>
              <a:rPr lang="en-GB" b="1" dirty="0"/>
              <a:t>rhetorical war and left it to his advisers to craft policies that would win it. </a:t>
            </a:r>
          </a:p>
          <a:p>
            <a:endParaRPr lang="en-GB" dirty="0"/>
          </a:p>
          <a:p>
            <a:r>
              <a:rPr lang="en-GB" dirty="0"/>
              <a:t>No surprise that the war was lost as a result. The ‘war on poverty only encouraged more cynicism from the public on what the government could actually do’.</a:t>
            </a:r>
          </a:p>
        </p:txBody>
      </p:sp>
      <p:pic>
        <p:nvPicPr>
          <p:cNvPr id="4" name="Picture 2" descr="http://cdn.history.com/sites/2/2013/11/Lyndon_B_Johnson-H.jpeg">
            <a:extLst>
              <a:ext uri="{FF2B5EF4-FFF2-40B4-BE49-F238E27FC236}">
                <a16:creationId xmlns:a16="http://schemas.microsoft.com/office/drawing/2014/main" id="{D56CB18B-743C-4261-AB95-688E1B9505A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2912" r="27825"/>
          <a:stretch/>
        </p:blipFill>
        <p:spPr bwMode="auto">
          <a:xfrm>
            <a:off x="6096000" y="833254"/>
            <a:ext cx="1523999" cy="1168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40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6831"/>
            <a:ext cx="8229600" cy="1143000"/>
          </a:xfrm>
        </p:spPr>
        <p:txBody>
          <a:bodyPr/>
          <a:lstStyle/>
          <a:p>
            <a:r>
              <a:rPr lang="en-GB" dirty="0"/>
              <a:t>Was He Successful?</a:t>
            </a:r>
          </a:p>
        </p:txBody>
      </p:sp>
      <p:sp>
        <p:nvSpPr>
          <p:cNvPr id="4" name="TextBox 3"/>
          <p:cNvSpPr txBox="1"/>
          <p:nvPr/>
        </p:nvSpPr>
        <p:spPr>
          <a:xfrm>
            <a:off x="512542" y="2958071"/>
            <a:ext cx="7164900" cy="3323987"/>
          </a:xfrm>
          <a:prstGeom prst="rect">
            <a:avLst/>
          </a:prstGeom>
          <a:noFill/>
        </p:spPr>
        <p:txBody>
          <a:bodyPr wrap="square" rtlCol="0">
            <a:spAutoFit/>
          </a:bodyPr>
          <a:lstStyle/>
          <a:p>
            <a:r>
              <a:rPr lang="en-GB" sz="2100" dirty="0"/>
              <a:t>Ultimately LBJ was successful but had his legacy significantly </a:t>
            </a:r>
            <a:r>
              <a:rPr lang="en-GB" sz="2100" b="1" dirty="0"/>
              <a:t>tarnished by the Vietnam war</a:t>
            </a:r>
            <a:r>
              <a:rPr lang="en-GB" sz="2100" dirty="0"/>
              <a:t>. </a:t>
            </a:r>
          </a:p>
          <a:p>
            <a:endParaRPr lang="en-GB" sz="2100" dirty="0"/>
          </a:p>
          <a:p>
            <a:r>
              <a:rPr lang="en-GB" sz="2100" dirty="0"/>
              <a:t>He is responsible for passing </a:t>
            </a:r>
            <a:r>
              <a:rPr lang="en-GB" sz="2100" b="1" dirty="0"/>
              <a:t>the Civil Right Act</a:t>
            </a:r>
            <a:r>
              <a:rPr lang="en-GB" sz="2100" dirty="0"/>
              <a:t>, perhaps the most important right in American history, as this meant that black people would now be legally required to be treated equally to white people. </a:t>
            </a:r>
          </a:p>
          <a:p>
            <a:endParaRPr lang="en-GB" sz="2100" dirty="0"/>
          </a:p>
          <a:p>
            <a:r>
              <a:rPr lang="en-GB" sz="2100" dirty="0"/>
              <a:t>However, this pales into insignificance when put next to the 500,000+ lives taken in Vietnam.</a:t>
            </a:r>
          </a:p>
        </p:txBody>
      </p:sp>
      <p:pic>
        <p:nvPicPr>
          <p:cNvPr id="5" name="Picture 2" descr="http://cdn.history.com/sites/2/2013/11/Lyndon_B_Johnson-H.jpeg">
            <a:extLst>
              <a:ext uri="{FF2B5EF4-FFF2-40B4-BE49-F238E27FC236}">
                <a16:creationId xmlns:a16="http://schemas.microsoft.com/office/drawing/2014/main" id="{1C615F40-4D2F-479A-821D-5C4E9839CFC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2912" r="27825"/>
          <a:stretch/>
        </p:blipFill>
        <p:spPr bwMode="auto">
          <a:xfrm>
            <a:off x="6096000" y="833254"/>
            <a:ext cx="1523999" cy="116876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40A77C43-3A99-4F93-8DF5-C124F086C8C7}"/>
              </a:ext>
            </a:extLst>
          </p:cNvPr>
          <p:cNvSpPr/>
          <p:nvPr/>
        </p:nvSpPr>
        <p:spPr>
          <a:xfrm>
            <a:off x="266358" y="1600200"/>
            <a:ext cx="7382949" cy="1477328"/>
          </a:xfrm>
          <a:prstGeom prst="rect">
            <a:avLst/>
          </a:prstGeom>
        </p:spPr>
        <p:txBody>
          <a:bodyPr wrap="square">
            <a:spAutoFit/>
          </a:bodyPr>
          <a:lstStyle/>
          <a:p>
            <a:pPr marL="285750" lvl="0" indent="-285750">
              <a:buFont typeface="Arial" panose="020B0604020202020204" pitchFamily="34" charset="0"/>
              <a:buChar char="•"/>
            </a:pPr>
            <a:r>
              <a:rPr lang="en-GB" dirty="0"/>
              <a:t>The Great Society</a:t>
            </a:r>
          </a:p>
          <a:p>
            <a:pPr marL="285750" lvl="0" indent="-285750">
              <a:buFont typeface="Arial" panose="020B0604020202020204" pitchFamily="34" charset="0"/>
              <a:buChar char="•"/>
            </a:pPr>
            <a:r>
              <a:rPr lang="en-GB" dirty="0"/>
              <a:t>Johnson signs the Civil Rights Act- 07/02/1964</a:t>
            </a:r>
          </a:p>
          <a:p>
            <a:pPr marL="285750" lvl="0" indent="-285750">
              <a:buFont typeface="Arial" panose="020B0604020202020204" pitchFamily="34" charset="0"/>
              <a:buChar char="•"/>
            </a:pPr>
            <a:r>
              <a:rPr lang="en-GB" dirty="0"/>
              <a:t>Congress passes the Gulf of Tonkin Resolution- 08/07/1964</a:t>
            </a:r>
          </a:p>
          <a:p>
            <a:pPr marL="285750" lvl="0" indent="-285750">
              <a:buFont typeface="Arial" panose="020B0604020202020204" pitchFamily="34" charset="0"/>
              <a:buChar char="•"/>
            </a:pPr>
            <a:r>
              <a:rPr lang="en-GB" dirty="0"/>
              <a:t>Voting Rights Act- 08/06/65</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732535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8F13C-E560-46F7-A37F-4263C34514BF}"/>
              </a:ext>
            </a:extLst>
          </p:cNvPr>
          <p:cNvSpPr>
            <a:spLocks noGrp="1"/>
          </p:cNvSpPr>
          <p:nvPr>
            <p:ph type="title"/>
          </p:nvPr>
        </p:nvSpPr>
        <p:spPr/>
        <p:txBody>
          <a:bodyPr/>
          <a:lstStyle/>
          <a:p>
            <a:endParaRPr lang="en-GB"/>
          </a:p>
        </p:txBody>
      </p:sp>
      <p:sp>
        <p:nvSpPr>
          <p:cNvPr id="4" name="Title 1">
            <a:extLst>
              <a:ext uri="{FF2B5EF4-FFF2-40B4-BE49-F238E27FC236}">
                <a16:creationId xmlns:a16="http://schemas.microsoft.com/office/drawing/2014/main" id="{DCA6855A-144F-48B2-A2DF-9265000A77B8}"/>
              </a:ext>
            </a:extLst>
          </p:cNvPr>
          <p:cNvSpPr txBox="1">
            <a:spLocks/>
          </p:cNvSpPr>
          <p:nvPr/>
        </p:nvSpPr>
        <p:spPr>
          <a:xfrm>
            <a:off x="232117" y="685800"/>
            <a:ext cx="7543800" cy="274320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u="sng" dirty="0">
                <a:solidFill>
                  <a:srgbClr val="FF0000"/>
                </a:solidFill>
              </a:rPr>
              <a:t>Task One: </a:t>
            </a:r>
            <a:r>
              <a:rPr lang="en-GB" sz="2800" u="sng" dirty="0"/>
              <a:t>JFK’s legacy</a:t>
            </a:r>
          </a:p>
          <a:p>
            <a:endParaRPr lang="en-GB" sz="2800" u="sng" dirty="0"/>
          </a:p>
          <a:p>
            <a:pPr algn="l"/>
            <a:r>
              <a:rPr lang="en-GB" sz="2800" dirty="0"/>
              <a:t>Draw a table (or subheadings) of achievements vs limitations of JFK’s anti-poverty policies. One column will be bigger</a:t>
            </a:r>
            <a:r>
              <a:rPr lang="en-GB" sz="2800" dirty="0" smtClean="0"/>
              <a:t>!</a:t>
            </a:r>
            <a:endParaRPr lang="en-GB" sz="2800" dirty="0"/>
          </a:p>
          <a:p>
            <a:pPr algn="l"/>
            <a:r>
              <a:rPr lang="en-GB" sz="2800" dirty="0" smtClean="0"/>
              <a:t>Page 154</a:t>
            </a:r>
            <a:endParaRPr lang="en-GB" sz="2800" dirty="0"/>
          </a:p>
        </p:txBody>
      </p:sp>
      <p:graphicFrame>
        <p:nvGraphicFramePr>
          <p:cNvPr id="8" name="Table 7">
            <a:extLst>
              <a:ext uri="{FF2B5EF4-FFF2-40B4-BE49-F238E27FC236}">
                <a16:creationId xmlns:a16="http://schemas.microsoft.com/office/drawing/2014/main" id="{21B984C4-3BDE-4B0D-BC99-A8166D90D606}"/>
              </a:ext>
            </a:extLst>
          </p:cNvPr>
          <p:cNvGraphicFramePr>
            <a:graphicFrameLocks noGrp="1"/>
          </p:cNvGraphicFramePr>
          <p:nvPr>
            <p:extLst>
              <p:ext uri="{D42A27DB-BD31-4B8C-83A1-F6EECF244321}">
                <p14:modId xmlns:p14="http://schemas.microsoft.com/office/powerpoint/2010/main" val="3417357671"/>
              </p:ext>
            </p:extLst>
          </p:nvPr>
        </p:nvGraphicFramePr>
        <p:xfrm>
          <a:off x="356967" y="3818391"/>
          <a:ext cx="7294100" cy="2103120"/>
        </p:xfrm>
        <a:graphic>
          <a:graphicData uri="http://schemas.openxmlformats.org/drawingml/2006/table">
            <a:tbl>
              <a:tblPr firstRow="1" bandRow="1">
                <a:tableStyleId>{5C22544A-7EE6-4342-B048-85BDC9FD1C3A}</a:tableStyleId>
              </a:tblPr>
              <a:tblGrid>
                <a:gridCol w="2261383">
                  <a:extLst>
                    <a:ext uri="{9D8B030D-6E8A-4147-A177-3AD203B41FA5}">
                      <a16:colId xmlns:a16="http://schemas.microsoft.com/office/drawing/2014/main" val="2304498116"/>
                    </a:ext>
                  </a:extLst>
                </a:gridCol>
                <a:gridCol w="5032717">
                  <a:extLst>
                    <a:ext uri="{9D8B030D-6E8A-4147-A177-3AD203B41FA5}">
                      <a16:colId xmlns:a16="http://schemas.microsoft.com/office/drawing/2014/main" val="3405379638"/>
                    </a:ext>
                  </a:extLst>
                </a:gridCol>
              </a:tblGrid>
              <a:tr h="360678">
                <a:tc>
                  <a:txBody>
                    <a:bodyPr/>
                    <a:lstStyle/>
                    <a:p>
                      <a:r>
                        <a:rPr lang="en-GB" sz="1800" dirty="0"/>
                        <a:t>Achievements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800" dirty="0"/>
                        <a:t>Limitations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1993924"/>
                  </a:ext>
                </a:extLst>
              </a:tr>
              <a:tr h="1467487">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p>
                      <a:endParaRPr lang="en-GB" dirty="0"/>
                    </a:p>
                    <a:p>
                      <a:endParaRPr lang="en-GB" dirty="0"/>
                    </a:p>
                    <a:p>
                      <a:endParaRPr lang="en-GB" dirty="0"/>
                    </a:p>
                    <a:p>
                      <a:endParaRPr lang="en-GB" dirty="0"/>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2556946"/>
                  </a:ext>
                </a:extLst>
              </a:tr>
            </a:tbl>
          </a:graphicData>
        </a:graphic>
      </p:graphicFrame>
    </p:spTree>
    <p:extLst>
      <p:ext uri="{BB962C8B-B14F-4D97-AF65-F5344CB8AC3E}">
        <p14:creationId xmlns:p14="http://schemas.microsoft.com/office/powerpoint/2010/main" val="3098229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TotalTime>
  <Words>1267</Words>
  <Application>Microsoft Office PowerPoint</Application>
  <PresentationFormat>On-screen Show (4:3)</PresentationFormat>
  <Paragraphs>89</Paragraphs>
  <Slides>16</Slides>
  <Notes>1</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PowerPoint Presentation</vt:lpstr>
      <vt:lpstr>PowerPoint Presentation</vt:lpstr>
      <vt:lpstr>Lyndon-Bates Johnson </vt:lpstr>
      <vt:lpstr>How He Became President</vt:lpstr>
      <vt:lpstr>Style of Presidency</vt:lpstr>
      <vt:lpstr>Failures As President</vt:lpstr>
      <vt:lpstr>Was He Successful?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dc:title>
  <dc:creator>User</dc:creator>
  <cp:lastModifiedBy>Caroline Hardingham</cp:lastModifiedBy>
  <cp:revision>63</cp:revision>
  <dcterms:created xsi:type="dcterms:W3CDTF">2006-08-16T00:00:00Z</dcterms:created>
  <dcterms:modified xsi:type="dcterms:W3CDTF">2019-02-26T10:35:22Z</dcterms:modified>
</cp:coreProperties>
</file>