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802" r:id="rId3"/>
    <p:sldId id="806" r:id="rId4"/>
    <p:sldId id="801" r:id="rId5"/>
    <p:sldId id="256" r:id="rId6"/>
    <p:sldId id="807" r:id="rId7"/>
    <p:sldId id="808" r:id="rId8"/>
    <p:sldId id="810" r:id="rId9"/>
    <p:sldId id="809" r:id="rId10"/>
    <p:sldId id="812" r:id="rId11"/>
    <p:sldId id="309" r:id="rId12"/>
    <p:sldId id="811" r:id="rId13"/>
    <p:sldId id="777" r:id="rId14"/>
    <p:sldId id="813" r:id="rId15"/>
    <p:sldId id="814" r:id="rId16"/>
    <p:sldId id="769" r:id="rId17"/>
    <p:sldId id="815" r:id="rId18"/>
    <p:sldId id="816" r:id="rId19"/>
    <p:sldId id="819" r:id="rId20"/>
    <p:sldId id="820" r:id="rId21"/>
    <p:sldId id="821" r:id="rId22"/>
    <p:sldId id="822" r:id="rId23"/>
    <p:sldId id="823" r:id="rId24"/>
    <p:sldId id="760" r:id="rId25"/>
    <p:sldId id="257" r:id="rId26"/>
    <p:sldId id="258" r:id="rId27"/>
  </p:sldIdLst>
  <p:sldSz cx="9144000" cy="6858000" type="screen4x3"/>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3F7FB"/>
    <a:srgbClr val="FFFFF7"/>
    <a:srgbClr val="F7E9E9"/>
    <a:srgbClr val="EDF3E1"/>
    <a:srgbClr val="FFFFEF"/>
    <a:srgbClr val="FFFF99"/>
    <a:srgbClr val="FF4B4B"/>
    <a:srgbClr val="FF6161"/>
    <a:srgbClr val="FF9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7"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3553"/>
          </a:xfrm>
          <a:prstGeom prst="rect">
            <a:avLst/>
          </a:prstGeom>
        </p:spPr>
        <p:txBody>
          <a:bodyPr vert="horz" lIns="94631" tIns="47316" rIns="94631" bIns="47316" rtlCol="0"/>
          <a:lstStyle>
            <a:lvl1pPr algn="l">
              <a:defRPr sz="1200"/>
            </a:lvl1pPr>
          </a:lstStyle>
          <a:p>
            <a:endParaRPr lang="en-GB"/>
          </a:p>
        </p:txBody>
      </p:sp>
      <p:sp>
        <p:nvSpPr>
          <p:cNvPr id="3" name="Date Placeholder 2"/>
          <p:cNvSpPr>
            <a:spLocks noGrp="1"/>
          </p:cNvSpPr>
          <p:nvPr>
            <p:ph type="dt" idx="1"/>
          </p:nvPr>
        </p:nvSpPr>
        <p:spPr>
          <a:xfrm>
            <a:off x="3902597" y="0"/>
            <a:ext cx="2985558" cy="483553"/>
          </a:xfrm>
          <a:prstGeom prst="rect">
            <a:avLst/>
          </a:prstGeom>
        </p:spPr>
        <p:txBody>
          <a:bodyPr vert="horz" lIns="94631" tIns="47316" rIns="94631" bIns="47316" rtlCol="0"/>
          <a:lstStyle>
            <a:lvl1pPr algn="r">
              <a:defRPr sz="1200"/>
            </a:lvl1pPr>
          </a:lstStyle>
          <a:p>
            <a:fld id="{D06910AA-CA45-438C-BCE3-802B81E93C1A}" type="datetimeFigureOut">
              <a:rPr lang="en-GB" smtClean="0"/>
              <a:pPr/>
              <a:t>23/03/2021</a:t>
            </a:fld>
            <a:endParaRPr lang="en-GB"/>
          </a:p>
        </p:txBody>
      </p:sp>
      <p:sp>
        <p:nvSpPr>
          <p:cNvPr id="4" name="Slide Image Placeholder 3"/>
          <p:cNvSpPr>
            <a:spLocks noGrp="1" noRot="1" noChangeAspect="1"/>
          </p:cNvSpPr>
          <p:nvPr>
            <p:ph type="sldImg" idx="2"/>
          </p:nvPr>
        </p:nvSpPr>
        <p:spPr>
          <a:xfrm>
            <a:off x="1028700" y="725488"/>
            <a:ext cx="4832350" cy="3625850"/>
          </a:xfrm>
          <a:prstGeom prst="rect">
            <a:avLst/>
          </a:prstGeom>
          <a:noFill/>
          <a:ln w="12700">
            <a:solidFill>
              <a:prstClr val="black"/>
            </a:solidFill>
          </a:ln>
        </p:spPr>
        <p:txBody>
          <a:bodyPr vert="horz" lIns="94631" tIns="47316" rIns="94631" bIns="47316" rtlCol="0" anchor="ctr"/>
          <a:lstStyle/>
          <a:p>
            <a:endParaRPr lang="en-GB"/>
          </a:p>
        </p:txBody>
      </p:sp>
      <p:sp>
        <p:nvSpPr>
          <p:cNvPr id="5" name="Notes Placeholder 4"/>
          <p:cNvSpPr>
            <a:spLocks noGrp="1"/>
          </p:cNvSpPr>
          <p:nvPr>
            <p:ph type="body" sz="quarter" idx="3"/>
          </p:nvPr>
        </p:nvSpPr>
        <p:spPr>
          <a:xfrm>
            <a:off x="688975" y="4593749"/>
            <a:ext cx="5511800" cy="4351973"/>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85819"/>
            <a:ext cx="2985558" cy="483553"/>
          </a:xfrm>
          <a:prstGeom prst="rect">
            <a:avLst/>
          </a:prstGeom>
        </p:spPr>
        <p:txBody>
          <a:bodyPr vert="horz" lIns="94631" tIns="47316" rIns="94631" bIns="47316" rtlCol="0" anchor="b"/>
          <a:lstStyle>
            <a:lvl1pPr algn="l">
              <a:defRPr sz="1200"/>
            </a:lvl1pPr>
          </a:lstStyle>
          <a:p>
            <a:endParaRPr lang="en-GB"/>
          </a:p>
        </p:txBody>
      </p:sp>
      <p:sp>
        <p:nvSpPr>
          <p:cNvPr id="7" name="Slide Number Placeholder 6"/>
          <p:cNvSpPr>
            <a:spLocks noGrp="1"/>
          </p:cNvSpPr>
          <p:nvPr>
            <p:ph type="sldNum" sz="quarter" idx="5"/>
          </p:nvPr>
        </p:nvSpPr>
        <p:spPr>
          <a:xfrm>
            <a:off x="3902597" y="9185819"/>
            <a:ext cx="2985558" cy="483553"/>
          </a:xfrm>
          <a:prstGeom prst="rect">
            <a:avLst/>
          </a:prstGeom>
        </p:spPr>
        <p:txBody>
          <a:bodyPr vert="horz" lIns="94631" tIns="47316" rIns="94631" bIns="47316" rtlCol="0" anchor="b"/>
          <a:lstStyle>
            <a:lvl1pPr algn="r">
              <a:defRPr sz="1200"/>
            </a:lvl1pPr>
          </a:lstStyle>
          <a:p>
            <a:fld id="{3177A0A1-55E5-4DB8-A6ED-430F3BF24496}" type="slidenum">
              <a:rPr lang="en-GB" smtClean="0"/>
              <a:pPr/>
              <a:t>‹#›</a:t>
            </a:fld>
            <a:endParaRPr lang="en-GB"/>
          </a:p>
        </p:txBody>
      </p:sp>
    </p:spTree>
    <p:extLst>
      <p:ext uri="{BB962C8B-B14F-4D97-AF65-F5344CB8AC3E}">
        <p14:creationId xmlns:p14="http://schemas.microsoft.com/office/powerpoint/2010/main" val="226467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Quick Start (PI: 1, 10)</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ensure students have a quick and focused start to lessons, and we use this time for recap and retrieval practice”</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 stands on the threshold to monitor the corridor.</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Teacher greets students at the door with a smile, and a positive comment.</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student steps inside classroom, they are focused and in silence.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Teacher has an instantaneous 5 step activity for students to do. In most cases these will be 5 questions of spaced practice in style to recap and recall learning.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work silently and do not ask questions whilst the teacher completes the register.</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teacher goes through answers quickly so the quick start lasts no more than 5 minutes using effective questioning techniques and checking for understanding or misconceptions.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Odd one out / T or F / 5 Qs / KW match up / fact match up / definitions / timeline match up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1</a:t>
            </a:fld>
            <a:endParaRPr lang="en-GB"/>
          </a:p>
        </p:txBody>
      </p:sp>
    </p:spTree>
    <p:extLst>
      <p:ext uri="{BB962C8B-B14F-4D97-AF65-F5344CB8AC3E}">
        <p14:creationId xmlns:p14="http://schemas.microsoft.com/office/powerpoint/2010/main" val="90035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Lesson Intentions (PI: 2)</a:t>
            </a:r>
            <a:endParaRPr lang="en-GB" dirty="0"/>
          </a:p>
          <a:p>
            <a:r>
              <a:rPr lang="en-US" i="1" dirty="0"/>
              <a:t> </a:t>
            </a:r>
            <a:endParaRPr lang="en-GB" dirty="0"/>
          </a:p>
          <a:p>
            <a:r>
              <a:rPr lang="en-US" i="1" dirty="0"/>
              <a:t>“We ensure students are clear about what they are learning within each lesson”</a:t>
            </a:r>
            <a:endParaRPr lang="en-GB" dirty="0"/>
          </a:p>
          <a:p>
            <a:pPr lvl="0"/>
            <a:endParaRPr lang="en-US" dirty="0"/>
          </a:p>
          <a:p>
            <a:pPr lvl="0"/>
            <a:r>
              <a:rPr lang="en-US" dirty="0"/>
              <a:t>What do I want students to know?</a:t>
            </a:r>
            <a:endParaRPr lang="en-GB" dirty="0"/>
          </a:p>
          <a:p>
            <a:pPr lvl="0"/>
            <a:r>
              <a:rPr lang="en-US" dirty="0"/>
              <a:t>What do I want students to understand?</a:t>
            </a:r>
            <a:endParaRPr lang="en-GB" dirty="0"/>
          </a:p>
          <a:p>
            <a:pPr lvl="0"/>
            <a:r>
              <a:rPr lang="en-US" dirty="0"/>
              <a:t>What do I want students to be able to do?</a:t>
            </a:r>
            <a:endParaRPr lang="en-GB" dirty="0"/>
          </a:p>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4</a:t>
            </a:fld>
            <a:endParaRPr lang="en-GB"/>
          </a:p>
        </p:txBody>
      </p:sp>
    </p:spTree>
    <p:extLst>
      <p:ext uri="{BB962C8B-B14F-4D97-AF65-F5344CB8AC3E}">
        <p14:creationId xmlns:p14="http://schemas.microsoft.com/office/powerpoint/2010/main" val="337190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7</a:t>
            </a:fld>
            <a:endParaRPr lang="en-GB"/>
          </a:p>
        </p:txBody>
      </p:sp>
    </p:spTree>
    <p:extLst>
      <p:ext uri="{BB962C8B-B14F-4D97-AF65-F5344CB8AC3E}">
        <p14:creationId xmlns:p14="http://schemas.microsoft.com/office/powerpoint/2010/main" val="191680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13</a:t>
            </a:fld>
            <a:endParaRPr lang="en-GB"/>
          </a:p>
        </p:txBody>
      </p:sp>
    </p:spTree>
    <p:extLst>
      <p:ext uri="{BB962C8B-B14F-4D97-AF65-F5344CB8AC3E}">
        <p14:creationId xmlns:p14="http://schemas.microsoft.com/office/powerpoint/2010/main" val="27447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254380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177539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D2CC8-16CA-4607-8B1E-6FF5C47EABFF}"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57108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7D2CC8-16CA-4607-8B1E-6FF5C47EABFF}"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345603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7D2CC8-16CA-4607-8B1E-6FF5C47EABFF}" type="datetimeFigureOut">
              <a:rPr lang="en-GB" smtClean="0"/>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73839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7D2CC8-16CA-4607-8B1E-6FF5C47EABFF}" type="datetimeFigureOut">
              <a:rPr lang="en-GB" smtClean="0"/>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345194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2CC8-16CA-4607-8B1E-6FF5C47EABFF}" type="datetimeFigureOut">
              <a:rPr lang="en-GB" smtClean="0"/>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3198760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7D2CC8-16CA-4607-8B1E-6FF5C47EABFF}"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52350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7D2CC8-16CA-4607-8B1E-6FF5C47EABFF}" type="datetimeFigureOut">
              <a:rPr lang="en-GB" smtClean="0"/>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213215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3672781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D2CC8-16CA-4607-8B1E-6FF5C47EABFF}" type="datetimeFigureOut">
              <a:rPr lang="en-GB" smtClean="0"/>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9DE3A-CAB8-4EBD-A31A-D0281FDFB308}" type="slidenum">
              <a:rPr lang="en-GB" smtClean="0"/>
              <a:t>‹#›</a:t>
            </a:fld>
            <a:endParaRPr lang="en-GB"/>
          </a:p>
        </p:txBody>
      </p:sp>
    </p:spTree>
    <p:extLst>
      <p:ext uri="{BB962C8B-B14F-4D97-AF65-F5344CB8AC3E}">
        <p14:creationId xmlns:p14="http://schemas.microsoft.com/office/powerpoint/2010/main" val="13137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klshistory.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18000"/>
          </a:srgbClr>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D45E4B8-4322-403B-98DB-4D96D502146A}"/>
              </a:ext>
            </a:extLst>
          </p:cNvPr>
          <p:cNvSpPr txBox="1">
            <a:spLocks/>
          </p:cNvSpPr>
          <p:nvPr userDrawn="1"/>
        </p:nvSpPr>
        <p:spPr>
          <a:xfrm>
            <a:off x="8059881" y="457200"/>
            <a:ext cx="1084119" cy="1234200"/>
          </a:xfrm>
          <a:prstGeom prst="rect">
            <a:avLst/>
          </a:prstGeom>
          <a:solidFill>
            <a:schemeClr val="accent3">
              <a:lumMod val="40000"/>
              <a:lumOff val="60000"/>
              <a:alpha val="44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200" dirty="0"/>
              <a:t>1. To clarify and know what is being assessed in the final assessments</a:t>
            </a:r>
          </a:p>
        </p:txBody>
      </p:sp>
      <p:sp>
        <p:nvSpPr>
          <p:cNvPr id="16" name="Content Placeholder 2">
            <a:extLst>
              <a:ext uri="{FF2B5EF4-FFF2-40B4-BE49-F238E27FC236}">
                <a16:creationId xmlns:a16="http://schemas.microsoft.com/office/drawing/2014/main" id="{17753503-AD99-47B3-9B14-692911020BB9}"/>
              </a:ext>
            </a:extLst>
          </p:cNvPr>
          <p:cNvSpPr txBox="1">
            <a:spLocks/>
          </p:cNvSpPr>
          <p:nvPr userDrawn="1"/>
        </p:nvSpPr>
        <p:spPr>
          <a:xfrm>
            <a:off x="8059878" y="1691400"/>
            <a:ext cx="1084119" cy="1076050"/>
          </a:xfrm>
          <a:prstGeom prst="rect">
            <a:avLst/>
          </a:prstGeom>
          <a:solidFill>
            <a:schemeClr val="accent6">
              <a:lumMod val="40000"/>
              <a:lumOff val="60000"/>
              <a:alpha val="25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t>2. To know where to find revision resources and support </a:t>
            </a:r>
          </a:p>
        </p:txBody>
      </p:sp>
      <p:sp>
        <p:nvSpPr>
          <p:cNvPr id="17" name="Title 1">
            <a:extLst>
              <a:ext uri="{FF2B5EF4-FFF2-40B4-BE49-F238E27FC236}">
                <a16:creationId xmlns:a16="http://schemas.microsoft.com/office/drawing/2014/main" id="{6534595B-660F-4372-B027-43E306C8C098}"/>
              </a:ext>
            </a:extLst>
          </p:cNvPr>
          <p:cNvSpPr txBox="1">
            <a:spLocks/>
          </p:cNvSpPr>
          <p:nvPr userDrawn="1"/>
        </p:nvSpPr>
        <p:spPr>
          <a:xfrm>
            <a:off x="6927" y="-1"/>
            <a:ext cx="8052953" cy="457201"/>
          </a:xfrm>
          <a:prstGeom prst="rect">
            <a:avLst/>
          </a:prstGeom>
          <a:solidFill>
            <a:schemeClr val="accent1">
              <a:lumMod val="20000"/>
              <a:lumOff val="80000"/>
              <a:alpha val="42000"/>
            </a:schemeClr>
          </a:solidFill>
          <a:ln>
            <a:solidFill>
              <a:schemeClr val="tx1"/>
            </a:solidFill>
          </a:ln>
          <a:effectLst>
            <a:outerShdw blurRad="50800" dist="38100" dir="2700000" algn="tl" rotWithShape="0">
              <a:prstClr val="black">
                <a:alpha val="40000"/>
              </a:prstClr>
            </a:outerShdw>
          </a:effectLst>
        </p:spPr>
        <p:txBody>
          <a:bodyPr>
            <a:normAutofit fontScale="90000" lnSpcReduction="10000"/>
          </a:bodyPr>
          <a:lstStyle/>
          <a:p>
            <a:pPr algn="ctr"/>
            <a:r>
              <a:rPr lang="en-GB" sz="2800" u="sng" dirty="0"/>
              <a:t>Paper One Q1</a:t>
            </a:r>
          </a:p>
        </p:txBody>
      </p:sp>
      <p:sp>
        <p:nvSpPr>
          <p:cNvPr id="18" name="Content Placeholder 2">
            <a:extLst>
              <a:ext uri="{FF2B5EF4-FFF2-40B4-BE49-F238E27FC236}">
                <a16:creationId xmlns:a16="http://schemas.microsoft.com/office/drawing/2014/main" id="{C2309737-0F89-4CD0-8184-8894312C74AE}"/>
              </a:ext>
            </a:extLst>
          </p:cNvPr>
          <p:cNvSpPr txBox="1">
            <a:spLocks/>
          </p:cNvSpPr>
          <p:nvPr userDrawn="1"/>
        </p:nvSpPr>
        <p:spPr>
          <a:xfrm>
            <a:off x="8059881" y="0"/>
            <a:ext cx="1097975" cy="457200"/>
          </a:xfrm>
          <a:prstGeom prst="rect">
            <a:avLst/>
          </a:prstGeom>
          <a:solidFill>
            <a:schemeClr val="bg1">
              <a:alpha val="42000"/>
            </a:schemeClr>
          </a:solidFill>
          <a:ln>
            <a:solidFill>
              <a:schemeClr val="tx1"/>
            </a:solidFill>
          </a:ln>
          <a:effectLst>
            <a:outerShdw blurRad="50800" dist="38100" dir="2700000" algn="tl" rotWithShape="0">
              <a:prstClr val="black">
                <a:alpha val="40000"/>
              </a:prstClr>
            </a:outerShdw>
          </a:effectLst>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a:ln>
                  <a:noFill/>
                </a:ln>
                <a:solidFill>
                  <a:schemeClr val="tx1"/>
                </a:solidFill>
                <a:effectLst/>
                <a:uLnTx/>
                <a:uFillTx/>
                <a:latin typeface="+mn-lt"/>
                <a:ea typeface="+mn-ea"/>
                <a:cs typeface="+mn-cs"/>
              </a:rPr>
              <a:t>LOs</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p:txBody>
      </p:sp>
      <p:sp>
        <p:nvSpPr>
          <p:cNvPr id="19" name="Content Placeholder 2">
            <a:extLst>
              <a:ext uri="{FF2B5EF4-FFF2-40B4-BE49-F238E27FC236}">
                <a16:creationId xmlns:a16="http://schemas.microsoft.com/office/drawing/2014/main" id="{0F784207-7AC9-47A7-A6BC-D6ECB4B09CFB}"/>
              </a:ext>
            </a:extLst>
          </p:cNvPr>
          <p:cNvSpPr txBox="1">
            <a:spLocks/>
          </p:cNvSpPr>
          <p:nvPr userDrawn="1"/>
        </p:nvSpPr>
        <p:spPr>
          <a:xfrm>
            <a:off x="8059877" y="2767450"/>
            <a:ext cx="1084119" cy="1186575"/>
          </a:xfrm>
          <a:prstGeom prst="rect">
            <a:avLst/>
          </a:prstGeom>
          <a:solidFill>
            <a:schemeClr val="accent2">
              <a:lumMod val="60000"/>
              <a:lumOff val="40000"/>
              <a:alpha val="33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200" dirty="0"/>
              <a:t>3. To model and practice Paper One Q1 ‘Describe two features of....’ [4]</a:t>
            </a:r>
          </a:p>
        </p:txBody>
      </p:sp>
      <p:sp>
        <p:nvSpPr>
          <p:cNvPr id="20" name="Content Placeholder 2">
            <a:extLst>
              <a:ext uri="{FF2B5EF4-FFF2-40B4-BE49-F238E27FC236}">
                <a16:creationId xmlns:a16="http://schemas.microsoft.com/office/drawing/2014/main" id="{48FEB0BB-1A5C-4653-9CE4-36A70A9BD23E}"/>
              </a:ext>
            </a:extLst>
          </p:cNvPr>
          <p:cNvSpPr txBox="1">
            <a:spLocks/>
          </p:cNvSpPr>
          <p:nvPr userDrawn="1"/>
        </p:nvSpPr>
        <p:spPr>
          <a:xfrm>
            <a:off x="8059876" y="3954025"/>
            <a:ext cx="1084119" cy="2903975"/>
          </a:xfrm>
          <a:prstGeom prst="rect">
            <a:avLst/>
          </a:prstGeom>
          <a:solidFill>
            <a:schemeClr val="accent4">
              <a:lumMod val="60000"/>
              <a:lumOff val="40000"/>
              <a:alpha val="31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b="1" u="sng" dirty="0"/>
              <a:t>Final Assessments</a:t>
            </a:r>
          </a:p>
          <a:p>
            <a:pPr marL="0" indent="0">
              <a:buFont typeface="Arial" pitchFamily="34" charset="0"/>
              <a:buNone/>
            </a:pPr>
            <a:r>
              <a:rPr lang="en-GB" sz="1400" b="0" u="sng" dirty="0">
                <a:hlinkClick r:id="rId13"/>
              </a:rPr>
              <a:t>https://www.klshistory.co.uk/</a:t>
            </a:r>
            <a:r>
              <a:rPr lang="en-GB" sz="1400" b="0" u="sng" dirty="0"/>
              <a:t> </a:t>
            </a:r>
          </a:p>
          <a:p>
            <a:pPr marL="0" indent="0">
              <a:buFont typeface="Arial" pitchFamily="34" charset="0"/>
              <a:buNone/>
            </a:pPr>
            <a:r>
              <a:rPr lang="en-GB" sz="1600" b="1" u="none" dirty="0"/>
              <a:t>Paper 1 </a:t>
            </a:r>
            <a:r>
              <a:rPr lang="en-GB" sz="1600" b="0" u="none" dirty="0"/>
              <a:t>Full</a:t>
            </a:r>
          </a:p>
          <a:p>
            <a:pPr marL="0" indent="0">
              <a:buFont typeface="Arial" pitchFamily="34" charset="0"/>
              <a:buNone/>
            </a:pPr>
            <a:r>
              <a:rPr lang="en-GB" sz="1600" b="1" u="none" dirty="0"/>
              <a:t>Paper 2</a:t>
            </a:r>
            <a:r>
              <a:rPr lang="en-GB" sz="1600" b="0" u="none" dirty="0"/>
              <a:t> 1941-58 Q1&amp;2</a:t>
            </a:r>
          </a:p>
          <a:p>
            <a:pPr marL="0" indent="0">
              <a:buFont typeface="Arial" pitchFamily="34" charset="0"/>
              <a:buNone/>
            </a:pPr>
            <a:r>
              <a:rPr lang="en-GB" sz="1600" b="1" u="none" dirty="0"/>
              <a:t>Paper 3 </a:t>
            </a:r>
          </a:p>
          <a:p>
            <a:pPr marL="0" indent="0">
              <a:buFont typeface="Arial" pitchFamily="34" charset="0"/>
              <a:buNone/>
            </a:pPr>
            <a:r>
              <a:rPr lang="en-GB" sz="1600" b="0" u="none" dirty="0"/>
              <a:t>1918-33 Q1,2,3a,3b</a:t>
            </a:r>
            <a:endParaRPr lang="en-GB" sz="1800" b="0" u="none"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2" name="Picture 3" descr="C:\Users\User\AppData\Local\Microsoft\Windows\Temporary Internet Files\Content.IE5\6SN8KSO3\MC900383586[1].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flipH="1">
            <a:off x="8659091" y="41355"/>
            <a:ext cx="509737" cy="6836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MR\Local Settings\Temporary Internet Files\Content.IE5\RF3KTYH8\MC900383576[1].wmf"/>
          <p:cNvPicPr>
            <a:picLocks noChangeAspect="1" noChangeArrowheads="1"/>
          </p:cNvPicPr>
          <p:nvPr userDrawn="1"/>
        </p:nvPicPr>
        <p:blipFill>
          <a:blip r:embed="rId15" cstate="print"/>
          <a:srcRect/>
          <a:stretch>
            <a:fillRect/>
          </a:stretch>
        </p:blipFill>
        <p:spPr bwMode="auto">
          <a:xfrm rot="1864105">
            <a:off x="94778" y="52574"/>
            <a:ext cx="331458" cy="45944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7D2CC8-16CA-4607-8B1E-6FF5C47EABFF}" type="datetimeFigureOut">
              <a:rPr lang="en-GB" smtClean="0"/>
              <a:t>23/03/2021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79DE3A-CAB8-4EBD-A31A-D0281FDFB308}" type="slidenum">
              <a:rPr lang="en-GB" smtClean="0"/>
              <a:t>‹#›</a:t>
            </a:fld>
            <a:endParaRPr lang="en-GB"/>
          </a:p>
        </p:txBody>
      </p:sp>
    </p:spTree>
    <p:extLst>
      <p:ext uri="{BB962C8B-B14F-4D97-AF65-F5344CB8AC3E}">
        <p14:creationId xmlns:p14="http://schemas.microsoft.com/office/powerpoint/2010/main" val="3993414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lshistory.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B7B474-6FF2-4B15-A1DC-CDB658B8E5D3}"/>
              </a:ext>
            </a:extLst>
          </p:cNvPr>
          <p:cNvSpPr txBox="1"/>
          <p:nvPr/>
        </p:nvSpPr>
        <p:spPr>
          <a:xfrm>
            <a:off x="168208" y="1546410"/>
            <a:ext cx="7587760" cy="3416320"/>
          </a:xfrm>
          <a:prstGeom prst="rect">
            <a:avLst/>
          </a:prstGeom>
          <a:solidFill>
            <a:srgbClr val="FFFFE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Quick Start: Recap</a:t>
            </a:r>
          </a:p>
          <a:p>
            <a:pPr marL="514350" indent="-514350">
              <a:buAutoNum type="arabicPeriod"/>
            </a:pPr>
            <a:r>
              <a:rPr lang="en-GB" sz="2400" dirty="0"/>
              <a:t>Stick the WWI Knowledge Organiser </a:t>
            </a:r>
          </a:p>
          <a:p>
            <a:pPr marL="514350" indent="-514350">
              <a:buFontTx/>
              <a:buAutoNum type="arabicPeriod"/>
            </a:pPr>
            <a:r>
              <a:rPr lang="en-GB" sz="2400" dirty="0"/>
              <a:t>What was the ‘Western Front’?</a:t>
            </a:r>
          </a:p>
          <a:p>
            <a:pPr marL="514350" indent="-514350">
              <a:buAutoNum type="arabicPeriod"/>
            </a:pPr>
            <a:r>
              <a:rPr lang="en-GB" sz="2400" dirty="0"/>
              <a:t>Describe the shape / organisation of the trench system </a:t>
            </a:r>
          </a:p>
          <a:p>
            <a:pPr marL="514350" indent="-514350">
              <a:buAutoNum type="arabicPeriod"/>
            </a:pPr>
            <a:r>
              <a:rPr lang="en-GB" sz="2400" dirty="0"/>
              <a:t>Name three types of poisonous gas used during WWI</a:t>
            </a:r>
          </a:p>
          <a:p>
            <a:pPr marL="514350" indent="-514350">
              <a:buAutoNum type="arabicPeriod"/>
            </a:pPr>
            <a:r>
              <a:rPr lang="en-GB" sz="2400" dirty="0"/>
              <a:t>Describe:</a:t>
            </a:r>
          </a:p>
          <a:p>
            <a:pPr marL="971550" lvl="1" indent="-514350">
              <a:buAutoNum type="arabicPeriod"/>
            </a:pPr>
            <a:r>
              <a:rPr lang="en-GB" sz="2400" dirty="0"/>
              <a:t>One military development / tactic at the Battle of Cambrai</a:t>
            </a:r>
          </a:p>
          <a:p>
            <a:pPr marL="971550" lvl="1" indent="-514350">
              <a:buAutoNum type="arabicPeriod"/>
            </a:pPr>
            <a:r>
              <a:rPr lang="en-GB" sz="2400" dirty="0"/>
              <a:t>One medical development at the Battle of Cambrai</a:t>
            </a:r>
          </a:p>
        </p:txBody>
      </p:sp>
      <p:pic>
        <p:nvPicPr>
          <p:cNvPr id="13" name="Picture 12">
            <a:extLst>
              <a:ext uri="{FF2B5EF4-FFF2-40B4-BE49-F238E27FC236}">
                <a16:creationId xmlns:a16="http://schemas.microsoft.com/office/drawing/2014/main" id="{C1B82A4A-8600-4F9E-8D1F-2FAF0E7EE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85" y="735290"/>
            <a:ext cx="683380" cy="683380"/>
          </a:xfrm>
          <a:prstGeom prst="rect">
            <a:avLst/>
          </a:prstGeom>
        </p:spPr>
      </p:pic>
      <p:sp>
        <p:nvSpPr>
          <p:cNvPr id="7" name="Date Placeholder 3">
            <a:extLst>
              <a:ext uri="{FF2B5EF4-FFF2-40B4-BE49-F238E27FC236}">
                <a16:creationId xmlns:a16="http://schemas.microsoft.com/office/drawing/2014/main" id="{29972118-2B08-49FB-B78D-B9D2B94D7D2E}"/>
              </a:ext>
            </a:extLst>
          </p:cNvPr>
          <p:cNvSpPr>
            <a:spLocks noGrp="1"/>
          </p:cNvSpPr>
          <p:nvPr>
            <p:ph type="dt" sz="half" idx="10"/>
          </p:nvPr>
        </p:nvSpPr>
        <p:spPr>
          <a:xfrm>
            <a:off x="5867400" y="709490"/>
            <a:ext cx="1778429" cy="683379"/>
          </a:xfrm>
          <a:solidFill>
            <a:schemeClr val="bg1">
              <a:lumMod val="95000"/>
            </a:schemeClr>
          </a:solidFill>
        </p:spPr>
        <p:txBody>
          <a:bodyPr/>
          <a:lstStyle/>
          <a:p>
            <a:pPr algn="ctr"/>
            <a:fld id="{98B03907-9B36-45BC-884E-65B2099BCCE3}" type="datetime2">
              <a:rPr lang="en-GB" sz="1800" u="sng">
                <a:solidFill>
                  <a:schemeClr val="tx1"/>
                </a:solidFill>
              </a:rPr>
              <a:pPr algn="ctr"/>
              <a:t>Tuesday, 23 March 2021</a:t>
            </a:fld>
            <a:endParaRPr lang="en-GB" sz="1050" u="sng" dirty="0">
              <a:solidFill>
                <a:schemeClr val="tx1"/>
              </a:solidFill>
            </a:endParaRPr>
          </a:p>
        </p:txBody>
      </p:sp>
      <p:sp>
        <p:nvSpPr>
          <p:cNvPr id="8" name="TextBox 7">
            <a:extLst>
              <a:ext uri="{FF2B5EF4-FFF2-40B4-BE49-F238E27FC236}">
                <a16:creationId xmlns:a16="http://schemas.microsoft.com/office/drawing/2014/main" id="{C9EFDEA6-2F11-4CBD-A37B-4AC5DF554AEF}"/>
              </a:ext>
            </a:extLst>
          </p:cNvPr>
          <p:cNvSpPr txBox="1"/>
          <p:nvPr/>
        </p:nvSpPr>
        <p:spPr>
          <a:xfrm>
            <a:off x="3405212" y="1547797"/>
            <a:ext cx="3110969" cy="461665"/>
          </a:xfrm>
          <a:prstGeom prst="rect">
            <a:avLst/>
          </a:prstGeom>
          <a:noFill/>
        </p:spPr>
        <p:txBody>
          <a:bodyPr wrap="square" rtlCol="0">
            <a:spAutoFit/>
          </a:bodyPr>
          <a:lstStyle/>
          <a:p>
            <a:pPr algn="r"/>
            <a:r>
              <a:rPr lang="en-US" sz="2400" b="1" dirty="0">
                <a:solidFill>
                  <a:srgbClr val="008000"/>
                </a:solidFill>
                <a:cs typeface="Arial"/>
              </a:rPr>
              <a:t>Correct in green pen</a:t>
            </a:r>
          </a:p>
        </p:txBody>
      </p:sp>
      <p:pic>
        <p:nvPicPr>
          <p:cNvPr id="9" name="Picture 8" descr="Hopstarter-Soft-Scraps-Pen-Green.ico">
            <a:extLst>
              <a:ext uri="{FF2B5EF4-FFF2-40B4-BE49-F238E27FC236}">
                <a16:creationId xmlns:a16="http://schemas.microsoft.com/office/drawing/2014/main" id="{5F7FDB75-4DD9-466C-B30F-0B7480603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181" y="770168"/>
            <a:ext cx="1129648" cy="1129648"/>
          </a:xfrm>
          <a:prstGeom prst="rect">
            <a:avLst/>
          </a:prstGeom>
        </p:spPr>
      </p:pic>
      <p:sp>
        <p:nvSpPr>
          <p:cNvPr id="14" name="Title 1">
            <a:extLst>
              <a:ext uri="{FF2B5EF4-FFF2-40B4-BE49-F238E27FC236}">
                <a16:creationId xmlns:a16="http://schemas.microsoft.com/office/drawing/2014/main" id="{6E2E7CB7-168E-4046-8814-4F9D6004A4C5}"/>
              </a:ext>
            </a:extLst>
          </p:cNvPr>
          <p:cNvSpPr txBox="1">
            <a:spLocks/>
          </p:cNvSpPr>
          <p:nvPr/>
        </p:nvSpPr>
        <p:spPr>
          <a:xfrm>
            <a:off x="1020898" y="718203"/>
            <a:ext cx="4768627" cy="638395"/>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u="sng" dirty="0"/>
              <a:t>Paper One: Q1</a:t>
            </a:r>
          </a:p>
        </p:txBody>
      </p:sp>
      <p:sp>
        <p:nvSpPr>
          <p:cNvPr id="10" name="TextBox 9">
            <a:extLst>
              <a:ext uri="{FF2B5EF4-FFF2-40B4-BE49-F238E27FC236}">
                <a16:creationId xmlns:a16="http://schemas.microsoft.com/office/drawing/2014/main" id="{EC0F96C2-7DA3-4C40-BB12-5791843EE854}"/>
              </a:ext>
            </a:extLst>
          </p:cNvPr>
          <p:cNvSpPr txBox="1"/>
          <p:nvPr/>
        </p:nvSpPr>
        <p:spPr>
          <a:xfrm>
            <a:off x="168208" y="5084502"/>
            <a:ext cx="7597118" cy="1631216"/>
          </a:xfrm>
          <a:prstGeom prst="rect">
            <a:avLst/>
          </a:prstGeom>
          <a:solidFill>
            <a:schemeClr val="accent4">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t>Challenges: </a:t>
            </a:r>
          </a:p>
          <a:p>
            <a:pPr marL="457200" indent="-457200">
              <a:buAutoNum type="arabicPeriod"/>
            </a:pPr>
            <a:r>
              <a:rPr lang="en-GB" sz="2000" dirty="0"/>
              <a:t>Explain why the First World War a catalyst for developments in medicine and surgery. </a:t>
            </a:r>
          </a:p>
          <a:p>
            <a:pPr marL="457200" indent="-457200">
              <a:buAutoNum type="arabicPeriod"/>
            </a:pPr>
            <a:r>
              <a:rPr lang="en-GB" sz="2000" dirty="0"/>
              <a:t>List four advances / new techniques which were brought about during WWI</a:t>
            </a:r>
          </a:p>
        </p:txBody>
      </p:sp>
    </p:spTree>
    <p:extLst>
      <p:ext uri="{BB962C8B-B14F-4D97-AF65-F5344CB8AC3E}">
        <p14:creationId xmlns:p14="http://schemas.microsoft.com/office/powerpoint/2010/main" val="145515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8B1A-F23F-4437-B5CB-CFB4FA68E6F5}"/>
              </a:ext>
            </a:extLst>
          </p:cNvPr>
          <p:cNvSpPr>
            <a:spLocks noGrp="1"/>
          </p:cNvSpPr>
          <p:nvPr>
            <p:ph type="title"/>
          </p:nvPr>
        </p:nvSpPr>
        <p:spPr>
          <a:xfrm>
            <a:off x="-14514" y="457200"/>
            <a:ext cx="8229600" cy="1143000"/>
          </a:xfrm>
        </p:spPr>
        <p:txBody>
          <a:bodyPr/>
          <a:lstStyle/>
          <a:p>
            <a:r>
              <a:rPr lang="en-GB" dirty="0"/>
              <a:t>Paper 1 Section A</a:t>
            </a:r>
          </a:p>
        </p:txBody>
      </p:sp>
      <p:sp>
        <p:nvSpPr>
          <p:cNvPr id="3" name="Content Placeholder 2">
            <a:extLst>
              <a:ext uri="{FF2B5EF4-FFF2-40B4-BE49-F238E27FC236}">
                <a16:creationId xmlns:a16="http://schemas.microsoft.com/office/drawing/2014/main" id="{3EE2895B-2549-421E-9414-0181DFFAA2F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374BE70-4666-4702-A261-2E7E40E4CDBF}"/>
              </a:ext>
            </a:extLst>
          </p:cNvPr>
          <p:cNvPicPr>
            <a:picLocks noChangeAspect="1"/>
          </p:cNvPicPr>
          <p:nvPr/>
        </p:nvPicPr>
        <p:blipFill rotWithShape="1">
          <a:blip r:embed="rId2"/>
          <a:srcRect l="17068" t="27999" r="18730" b="8498"/>
          <a:stretch/>
        </p:blipFill>
        <p:spPr>
          <a:xfrm>
            <a:off x="1" y="1600200"/>
            <a:ext cx="7924800" cy="4407022"/>
          </a:xfrm>
          <a:prstGeom prst="rect">
            <a:avLst/>
          </a:prstGeom>
        </p:spPr>
      </p:pic>
      <p:sp>
        <p:nvSpPr>
          <p:cNvPr id="5" name="Arrow: Down 4">
            <a:extLst>
              <a:ext uri="{FF2B5EF4-FFF2-40B4-BE49-F238E27FC236}">
                <a16:creationId xmlns:a16="http://schemas.microsoft.com/office/drawing/2014/main" id="{A0E97ED2-6E65-45BC-A243-377E64CC030B}"/>
              </a:ext>
            </a:extLst>
          </p:cNvPr>
          <p:cNvSpPr/>
          <p:nvPr/>
        </p:nvSpPr>
        <p:spPr>
          <a:xfrm>
            <a:off x="1676400" y="22860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D5F6112-306E-43F8-BE1E-FF1853C534E1}"/>
              </a:ext>
            </a:extLst>
          </p:cNvPr>
          <p:cNvSpPr/>
          <p:nvPr/>
        </p:nvSpPr>
        <p:spPr>
          <a:xfrm>
            <a:off x="914400" y="3458028"/>
            <a:ext cx="2209800" cy="11901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44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0DE4-FF43-4251-8EE5-1F5EE7A5F5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FF1E93-5089-49C0-8F60-F2C22BA29AA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606BD4C-3665-4A22-9083-2CCBAACAA2DB}"/>
              </a:ext>
            </a:extLst>
          </p:cNvPr>
          <p:cNvPicPr>
            <a:picLocks noChangeAspect="1"/>
          </p:cNvPicPr>
          <p:nvPr/>
        </p:nvPicPr>
        <p:blipFill rotWithShape="1">
          <a:blip r:embed="rId2"/>
          <a:srcRect l="32500" t="15910" r="37500" b="9981"/>
          <a:stretch/>
        </p:blipFill>
        <p:spPr>
          <a:xfrm>
            <a:off x="41132" y="533400"/>
            <a:ext cx="2743200" cy="3810001"/>
          </a:xfrm>
          <a:prstGeom prst="rect">
            <a:avLst/>
          </a:prstGeom>
        </p:spPr>
      </p:pic>
      <p:pic>
        <p:nvPicPr>
          <p:cNvPr id="6" name="Picture 5">
            <a:extLst>
              <a:ext uri="{FF2B5EF4-FFF2-40B4-BE49-F238E27FC236}">
                <a16:creationId xmlns:a16="http://schemas.microsoft.com/office/drawing/2014/main" id="{CE7C2899-F16D-4141-846D-AA7F456D66FF}"/>
              </a:ext>
            </a:extLst>
          </p:cNvPr>
          <p:cNvPicPr>
            <a:picLocks noChangeAspect="1"/>
          </p:cNvPicPr>
          <p:nvPr/>
        </p:nvPicPr>
        <p:blipFill rotWithShape="1">
          <a:blip r:embed="rId3"/>
          <a:srcRect l="21667" t="25890" r="22500" b="9085"/>
          <a:stretch/>
        </p:blipFill>
        <p:spPr>
          <a:xfrm>
            <a:off x="1811266" y="1830821"/>
            <a:ext cx="5105400" cy="3342946"/>
          </a:xfrm>
          <a:prstGeom prst="rect">
            <a:avLst/>
          </a:prstGeom>
        </p:spPr>
      </p:pic>
      <p:sp>
        <p:nvSpPr>
          <p:cNvPr id="7" name="TextBox 1">
            <a:extLst>
              <a:ext uri="{FF2B5EF4-FFF2-40B4-BE49-F238E27FC236}">
                <a16:creationId xmlns:a16="http://schemas.microsoft.com/office/drawing/2014/main" id="{003DD956-A70D-486E-9C7D-742E5DCE31BF}"/>
              </a:ext>
            </a:extLst>
          </p:cNvPr>
          <p:cNvSpPr txBox="1">
            <a:spLocks noChangeArrowheads="1"/>
          </p:cNvSpPr>
          <p:nvPr/>
        </p:nvSpPr>
        <p:spPr bwMode="auto">
          <a:xfrm>
            <a:off x="307832" y="4525963"/>
            <a:ext cx="3006867" cy="1938992"/>
          </a:xfrm>
          <a:prstGeom prst="rect">
            <a:avLst/>
          </a:prstGeom>
          <a:solidFill>
            <a:srgbClr val="F3F7FB"/>
          </a:solidFill>
          <a:ln w="9525">
            <a:solidFill>
              <a:schemeClr val="tx1"/>
            </a:solidFill>
            <a:miter lim="800000"/>
            <a:headEnd/>
            <a:tailEnd/>
          </a:ln>
        </p:spPr>
        <p:txBody>
          <a:bodyPr wrap="square">
            <a:spAutoFit/>
          </a:bodyPr>
          <a:lstStyle/>
          <a:p>
            <a:r>
              <a:rPr lang="en-GB" sz="2000" dirty="0">
                <a:latin typeface="Calibri" pitchFamily="34" charset="0"/>
              </a:rPr>
              <a:t>Always use to practice:</a:t>
            </a:r>
          </a:p>
          <a:p>
            <a:pPr marL="342900" indent="-342900">
              <a:buFontTx/>
              <a:buChar char="-"/>
            </a:pPr>
            <a:r>
              <a:rPr lang="en-GB" sz="2000" dirty="0">
                <a:latin typeface="Calibri" pitchFamily="34" charset="0"/>
              </a:rPr>
              <a:t>Knowledge</a:t>
            </a:r>
            <a:r>
              <a:rPr lang="en-GB" sz="2000" b="1" dirty="0">
                <a:latin typeface="Calibri" pitchFamily="34" charset="0"/>
              </a:rPr>
              <a:t> </a:t>
            </a:r>
            <a:r>
              <a:rPr lang="en-GB" sz="2000" dirty="0">
                <a:latin typeface="Calibri" pitchFamily="34" charset="0"/>
              </a:rPr>
              <a:t>Checklist (course guide)</a:t>
            </a:r>
          </a:p>
          <a:p>
            <a:pPr marL="342900" indent="-342900">
              <a:buFontTx/>
              <a:buChar char="-"/>
            </a:pPr>
            <a:r>
              <a:rPr lang="en-GB" sz="2000" dirty="0">
                <a:latin typeface="Calibri" pitchFamily="34" charset="0"/>
              </a:rPr>
              <a:t>Exam Q Guide (course guide)</a:t>
            </a:r>
          </a:p>
          <a:p>
            <a:pPr marL="342900" indent="-342900">
              <a:buFontTx/>
              <a:buChar char="-"/>
            </a:pPr>
            <a:r>
              <a:rPr lang="en-GB" sz="2000" dirty="0">
                <a:latin typeface="Calibri" pitchFamily="34" charset="0"/>
              </a:rPr>
              <a:t>Knowledge Organiser </a:t>
            </a:r>
          </a:p>
        </p:txBody>
      </p:sp>
      <p:pic>
        <p:nvPicPr>
          <p:cNvPr id="8" name="Picture 7">
            <a:extLst>
              <a:ext uri="{FF2B5EF4-FFF2-40B4-BE49-F238E27FC236}">
                <a16:creationId xmlns:a16="http://schemas.microsoft.com/office/drawing/2014/main" id="{A0F00CD5-28BF-47CD-B2F5-2DFE246B6BDE}"/>
              </a:ext>
            </a:extLst>
          </p:cNvPr>
          <p:cNvPicPr>
            <a:picLocks noChangeAspect="1"/>
          </p:cNvPicPr>
          <p:nvPr/>
        </p:nvPicPr>
        <p:blipFill rotWithShape="1">
          <a:blip r:embed="rId4"/>
          <a:srcRect l="10000" t="20357" r="29166" b="5534"/>
          <a:stretch/>
        </p:blipFill>
        <p:spPr>
          <a:xfrm>
            <a:off x="3581400" y="3089111"/>
            <a:ext cx="5562600" cy="3810000"/>
          </a:xfrm>
          <a:prstGeom prst="rect">
            <a:avLst/>
          </a:prstGeom>
        </p:spPr>
      </p:pic>
    </p:spTree>
    <p:extLst>
      <p:ext uri="{BB962C8B-B14F-4D97-AF65-F5344CB8AC3E}">
        <p14:creationId xmlns:p14="http://schemas.microsoft.com/office/powerpoint/2010/main" val="4222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F240E-3219-4164-9AE3-AA84B4CA84D1}"/>
              </a:ext>
            </a:extLst>
          </p:cNvPr>
          <p:cNvSpPr txBox="1"/>
          <p:nvPr/>
        </p:nvSpPr>
        <p:spPr>
          <a:xfrm>
            <a:off x="325581" y="1371519"/>
            <a:ext cx="760793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effectLst/>
                <a:latin typeface="Calibri" panose="020F0502020204030204" pitchFamily="34" charset="0"/>
                <a:ea typeface="Calibri" panose="020F0502020204030204" pitchFamily="34" charset="0"/>
              </a:rPr>
              <a:t>Q1 Describe </a:t>
            </a:r>
            <a:r>
              <a:rPr lang="en-GB" sz="2800" b="1" dirty="0">
                <a:effectLst/>
                <a:latin typeface="Calibri" panose="020F0502020204030204" pitchFamily="34" charset="0"/>
                <a:ea typeface="Calibri" panose="020F0502020204030204" pitchFamily="34" charset="0"/>
              </a:rPr>
              <a:t>two</a:t>
            </a:r>
            <a:r>
              <a:rPr lang="en-GB" sz="2800" dirty="0">
                <a:effectLst/>
                <a:latin typeface="Calibri" panose="020F0502020204030204" pitchFamily="34" charset="0"/>
                <a:ea typeface="Calibri" panose="020F0502020204030204" pitchFamily="34" charset="0"/>
              </a:rPr>
              <a:t> features of...... [4]</a:t>
            </a:r>
            <a:endParaRPr lang="en-GB" sz="2800" dirty="0"/>
          </a:p>
        </p:txBody>
      </p:sp>
      <p:pic>
        <p:nvPicPr>
          <p:cNvPr id="6" name="Picture 5">
            <a:extLst>
              <a:ext uri="{FF2B5EF4-FFF2-40B4-BE49-F238E27FC236}">
                <a16:creationId xmlns:a16="http://schemas.microsoft.com/office/drawing/2014/main" id="{7E7B0C78-AD7C-4696-9F93-5DF3468DE6C2}"/>
              </a:ext>
            </a:extLst>
          </p:cNvPr>
          <p:cNvPicPr/>
          <p:nvPr/>
        </p:nvPicPr>
        <p:blipFill rotWithShape="1">
          <a:blip r:embed="rId2">
            <a:extLst>
              <a:ext uri="{28A0092B-C50C-407E-A947-70E740481C1C}">
                <a14:useLocalDpi xmlns:a14="http://schemas.microsoft.com/office/drawing/2010/main" val="0"/>
              </a:ext>
            </a:extLst>
          </a:blip>
          <a:srcRect l="27035" t="18033" r="31922" b="10681"/>
          <a:stretch/>
        </p:blipFill>
        <p:spPr bwMode="auto">
          <a:xfrm>
            <a:off x="325581" y="2133600"/>
            <a:ext cx="4114800" cy="414661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CBB8748-B127-418E-BA5D-6F9DCF2DC93B}"/>
              </a:ext>
            </a:extLst>
          </p:cNvPr>
          <p:cNvSpPr/>
          <p:nvPr/>
        </p:nvSpPr>
        <p:spPr>
          <a:xfrm>
            <a:off x="2133601" y="1400651"/>
            <a:ext cx="762000" cy="52322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B1EF4A30-FB27-49E7-8ED0-E7E65C552567}"/>
              </a:ext>
            </a:extLst>
          </p:cNvPr>
          <p:cNvCxnSpPr>
            <a:cxnSpLocks/>
          </p:cNvCxnSpPr>
          <p:nvPr/>
        </p:nvCxnSpPr>
        <p:spPr>
          <a:xfrm flipV="1">
            <a:off x="2514601" y="916133"/>
            <a:ext cx="355598" cy="469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DDA6809-5655-4CCF-9799-8A6C8C4BAF02}"/>
              </a:ext>
            </a:extLst>
          </p:cNvPr>
          <p:cNvSpPr/>
          <p:nvPr/>
        </p:nvSpPr>
        <p:spPr>
          <a:xfrm>
            <a:off x="457200" y="2971800"/>
            <a:ext cx="609600" cy="1905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8B49B1-E308-456B-8E98-C7E5BB530E96}"/>
              </a:ext>
            </a:extLst>
          </p:cNvPr>
          <p:cNvSpPr txBox="1"/>
          <p:nvPr/>
        </p:nvSpPr>
        <p:spPr>
          <a:xfrm>
            <a:off x="2923310" y="547883"/>
            <a:ext cx="7239000" cy="584775"/>
          </a:xfrm>
          <a:prstGeom prst="rect">
            <a:avLst/>
          </a:prstGeom>
          <a:noFill/>
        </p:spPr>
        <p:txBody>
          <a:bodyPr wrap="square" rtlCol="0">
            <a:spAutoFit/>
          </a:bodyPr>
          <a:lstStyle/>
          <a:p>
            <a:r>
              <a:rPr lang="en-US" sz="3200" dirty="0">
                <a:solidFill>
                  <a:srgbClr val="0070C0"/>
                </a:solidFill>
                <a:cs typeface="Arial"/>
              </a:rPr>
              <a:t>In bold to remind you</a:t>
            </a:r>
          </a:p>
        </p:txBody>
      </p:sp>
      <p:cxnSp>
        <p:nvCxnSpPr>
          <p:cNvPr id="13" name="Straight Arrow Connector 12">
            <a:extLst>
              <a:ext uri="{FF2B5EF4-FFF2-40B4-BE49-F238E27FC236}">
                <a16:creationId xmlns:a16="http://schemas.microsoft.com/office/drawing/2014/main" id="{9A6F6F19-199C-4CE0-ACB1-A13FF74A2BE4}"/>
              </a:ext>
            </a:extLst>
          </p:cNvPr>
          <p:cNvCxnSpPr>
            <a:cxnSpLocks/>
          </p:cNvCxnSpPr>
          <p:nvPr/>
        </p:nvCxnSpPr>
        <p:spPr>
          <a:xfrm>
            <a:off x="1051788" y="3289502"/>
            <a:ext cx="36368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DDCA69-4C12-4416-B384-1E0F393D4AE5}"/>
              </a:ext>
            </a:extLst>
          </p:cNvPr>
          <p:cNvSpPr txBox="1"/>
          <p:nvPr/>
        </p:nvSpPr>
        <p:spPr>
          <a:xfrm>
            <a:off x="4754422" y="2994472"/>
            <a:ext cx="7239000" cy="584775"/>
          </a:xfrm>
          <a:prstGeom prst="rect">
            <a:avLst/>
          </a:prstGeom>
          <a:noFill/>
        </p:spPr>
        <p:txBody>
          <a:bodyPr wrap="square" rtlCol="0">
            <a:spAutoFit/>
          </a:bodyPr>
          <a:lstStyle/>
          <a:p>
            <a:r>
              <a:rPr lang="en-US" sz="3200" dirty="0">
                <a:solidFill>
                  <a:srgbClr val="0070C0"/>
                </a:solidFill>
                <a:cs typeface="Arial"/>
              </a:rPr>
              <a:t>Writing frame!</a:t>
            </a:r>
          </a:p>
        </p:txBody>
      </p:sp>
      <p:sp>
        <p:nvSpPr>
          <p:cNvPr id="15" name="Rectangle 14">
            <a:extLst>
              <a:ext uri="{FF2B5EF4-FFF2-40B4-BE49-F238E27FC236}">
                <a16:creationId xmlns:a16="http://schemas.microsoft.com/office/drawing/2014/main" id="{03FEEC14-1945-4D77-B1EE-87DC87ED0E7C}"/>
              </a:ext>
            </a:extLst>
          </p:cNvPr>
          <p:cNvSpPr/>
          <p:nvPr/>
        </p:nvSpPr>
        <p:spPr>
          <a:xfrm>
            <a:off x="2923310" y="1400651"/>
            <a:ext cx="1191489" cy="5232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1B14B9DB-0259-4083-B01C-9CFDDF0E9A62}"/>
              </a:ext>
            </a:extLst>
          </p:cNvPr>
          <p:cNvCxnSpPr>
            <a:cxnSpLocks/>
            <a:stCxn id="15" idx="2"/>
          </p:cNvCxnSpPr>
          <p:nvPr/>
        </p:nvCxnSpPr>
        <p:spPr>
          <a:xfrm>
            <a:off x="3519055" y="1923871"/>
            <a:ext cx="1242294" cy="6669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CFCC5491-14D0-403F-87A2-C1851A0D1335}"/>
              </a:ext>
            </a:extLst>
          </p:cNvPr>
          <p:cNvSpPr txBox="1"/>
          <p:nvPr/>
        </p:nvSpPr>
        <p:spPr>
          <a:xfrm>
            <a:off x="4782131" y="2298412"/>
            <a:ext cx="7239000" cy="584775"/>
          </a:xfrm>
          <a:prstGeom prst="rect">
            <a:avLst/>
          </a:prstGeom>
          <a:noFill/>
        </p:spPr>
        <p:txBody>
          <a:bodyPr wrap="square" rtlCol="0">
            <a:spAutoFit/>
          </a:bodyPr>
          <a:lstStyle/>
          <a:p>
            <a:r>
              <a:rPr lang="en-US" sz="3200" dirty="0">
                <a:solidFill>
                  <a:srgbClr val="C00000"/>
                </a:solidFill>
                <a:cs typeface="Arial"/>
              </a:rPr>
              <a:t>Facts</a:t>
            </a:r>
          </a:p>
        </p:txBody>
      </p:sp>
      <p:sp>
        <p:nvSpPr>
          <p:cNvPr id="23" name="Content Placeholder 2">
            <a:extLst>
              <a:ext uri="{FF2B5EF4-FFF2-40B4-BE49-F238E27FC236}">
                <a16:creationId xmlns:a16="http://schemas.microsoft.com/office/drawing/2014/main" id="{605B6259-8A80-41FD-9568-90A36763504D}"/>
              </a:ext>
            </a:extLst>
          </p:cNvPr>
          <p:cNvSpPr>
            <a:spLocks noGrp="1"/>
          </p:cNvSpPr>
          <p:nvPr>
            <p:ph idx="1"/>
          </p:nvPr>
        </p:nvSpPr>
        <p:spPr>
          <a:xfrm>
            <a:off x="4782131" y="3600029"/>
            <a:ext cx="2990269" cy="2239494"/>
          </a:xfrm>
        </p:spPr>
        <p:txBody>
          <a:bodyPr>
            <a:noAutofit/>
          </a:bodyPr>
          <a:lstStyle/>
          <a:p>
            <a:pPr marL="0" indent="0">
              <a:buNone/>
            </a:pPr>
            <a:r>
              <a:rPr lang="en-GB" sz="2400" dirty="0"/>
              <a:t>How many marks?</a:t>
            </a:r>
          </a:p>
          <a:p>
            <a:pPr marL="0" indent="0">
              <a:buNone/>
            </a:pPr>
            <a:endParaRPr lang="en-GB" sz="2400" dirty="0"/>
          </a:p>
          <a:p>
            <a:pPr marL="0" indent="0">
              <a:buNone/>
            </a:pPr>
            <a:r>
              <a:rPr lang="en-GB" sz="2400" dirty="0"/>
              <a:t>How many sentences, as a general rule?</a:t>
            </a:r>
          </a:p>
          <a:p>
            <a:pPr marL="0" indent="0">
              <a:buNone/>
            </a:pPr>
            <a:endParaRPr lang="en-GB" sz="2400" dirty="0"/>
          </a:p>
          <a:p>
            <a:pPr marL="0" indent="0">
              <a:buNone/>
            </a:pPr>
            <a:r>
              <a:rPr lang="en-GB" sz="2400" dirty="0"/>
              <a:t>How many minutes?</a:t>
            </a:r>
          </a:p>
          <a:p>
            <a:pPr marL="0" indent="0">
              <a:buNone/>
            </a:pPr>
            <a:endParaRPr lang="en-GB" sz="2400" dirty="0"/>
          </a:p>
        </p:txBody>
      </p:sp>
      <p:sp>
        <p:nvSpPr>
          <p:cNvPr id="24" name="TextBox 23">
            <a:extLst>
              <a:ext uri="{FF2B5EF4-FFF2-40B4-BE49-F238E27FC236}">
                <a16:creationId xmlns:a16="http://schemas.microsoft.com/office/drawing/2014/main" id="{3860A334-3416-4AF5-BBC4-D4D660C87317}"/>
              </a:ext>
            </a:extLst>
          </p:cNvPr>
          <p:cNvSpPr txBox="1"/>
          <p:nvPr/>
        </p:nvSpPr>
        <p:spPr>
          <a:xfrm>
            <a:off x="4782131" y="3982919"/>
            <a:ext cx="7239000" cy="584775"/>
          </a:xfrm>
          <a:prstGeom prst="rect">
            <a:avLst/>
          </a:prstGeom>
          <a:noFill/>
        </p:spPr>
        <p:txBody>
          <a:bodyPr wrap="square" rtlCol="0">
            <a:spAutoFit/>
          </a:bodyPr>
          <a:lstStyle/>
          <a:p>
            <a:r>
              <a:rPr lang="en-US" sz="3200" b="1" dirty="0">
                <a:solidFill>
                  <a:srgbClr val="008000"/>
                </a:solidFill>
                <a:cs typeface="Arial"/>
              </a:rPr>
              <a:t>FOUR</a:t>
            </a:r>
          </a:p>
        </p:txBody>
      </p:sp>
      <p:sp>
        <p:nvSpPr>
          <p:cNvPr id="25" name="TextBox 24">
            <a:extLst>
              <a:ext uri="{FF2B5EF4-FFF2-40B4-BE49-F238E27FC236}">
                <a16:creationId xmlns:a16="http://schemas.microsoft.com/office/drawing/2014/main" id="{22556447-70A3-4140-A264-97FC978BD90E}"/>
              </a:ext>
            </a:extLst>
          </p:cNvPr>
          <p:cNvSpPr txBox="1"/>
          <p:nvPr/>
        </p:nvSpPr>
        <p:spPr>
          <a:xfrm>
            <a:off x="4775204" y="5188889"/>
            <a:ext cx="7239000" cy="584775"/>
          </a:xfrm>
          <a:prstGeom prst="rect">
            <a:avLst/>
          </a:prstGeom>
          <a:noFill/>
        </p:spPr>
        <p:txBody>
          <a:bodyPr wrap="square" rtlCol="0">
            <a:spAutoFit/>
          </a:bodyPr>
          <a:lstStyle/>
          <a:p>
            <a:r>
              <a:rPr lang="en-US" sz="3200" b="1" dirty="0">
                <a:solidFill>
                  <a:srgbClr val="008000"/>
                </a:solidFill>
                <a:cs typeface="Arial"/>
              </a:rPr>
              <a:t>FOUR</a:t>
            </a:r>
          </a:p>
        </p:txBody>
      </p:sp>
      <p:sp>
        <p:nvSpPr>
          <p:cNvPr id="26" name="TextBox 25">
            <a:extLst>
              <a:ext uri="{FF2B5EF4-FFF2-40B4-BE49-F238E27FC236}">
                <a16:creationId xmlns:a16="http://schemas.microsoft.com/office/drawing/2014/main" id="{78722DA8-1D74-47C9-8EF6-9F344365E217}"/>
              </a:ext>
            </a:extLst>
          </p:cNvPr>
          <p:cNvSpPr txBox="1"/>
          <p:nvPr/>
        </p:nvSpPr>
        <p:spPr>
          <a:xfrm>
            <a:off x="4782131" y="6102471"/>
            <a:ext cx="7239000" cy="584775"/>
          </a:xfrm>
          <a:prstGeom prst="rect">
            <a:avLst/>
          </a:prstGeom>
          <a:noFill/>
        </p:spPr>
        <p:txBody>
          <a:bodyPr wrap="square" rtlCol="0">
            <a:spAutoFit/>
          </a:bodyPr>
          <a:lstStyle/>
          <a:p>
            <a:r>
              <a:rPr lang="en-US" sz="3200" b="1" dirty="0">
                <a:solidFill>
                  <a:srgbClr val="008000"/>
                </a:solidFill>
                <a:cs typeface="Arial"/>
              </a:rPr>
              <a:t>FIVE</a:t>
            </a:r>
          </a:p>
        </p:txBody>
      </p:sp>
    </p:spTree>
    <p:extLst>
      <p:ext uri="{BB962C8B-B14F-4D97-AF65-F5344CB8AC3E}">
        <p14:creationId xmlns:p14="http://schemas.microsoft.com/office/powerpoint/2010/main" val="40011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4" grpId="0"/>
      <p:bldP spid="15" grpId="0" animBg="1"/>
      <p:bldP spid="22" grpId="0"/>
      <p:bldP spid="23" grpId="0" uiExpand="1" build="p"/>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F978-C101-40E0-92CC-A3DD872174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3261B0-37B6-4025-9436-183620F280B7}"/>
              </a:ext>
            </a:extLst>
          </p:cNvPr>
          <p:cNvSpPr>
            <a:spLocks noGrp="1"/>
          </p:cNvSpPr>
          <p:nvPr>
            <p:ph idx="1"/>
          </p:nvPr>
        </p:nvSpPr>
        <p:spPr>
          <a:xfrm>
            <a:off x="263238" y="3723262"/>
            <a:ext cx="3546762" cy="4525963"/>
          </a:xfrm>
        </p:spPr>
        <p:txBody>
          <a:bodyPr>
            <a:norm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Give </a:t>
            </a:r>
            <a:r>
              <a:rPr lang="en-GB" sz="1800" b="1" dirty="0">
                <a:effectLst/>
                <a:latin typeface="Calibri" panose="020F0502020204030204" pitchFamily="34" charset="0"/>
                <a:ea typeface="Calibri" panose="020F0502020204030204" pitchFamily="34" charset="0"/>
                <a:cs typeface="Calibri" panose="020F0502020204030204" pitchFamily="34" charset="0"/>
              </a:rPr>
              <a:t>two</a:t>
            </a:r>
            <a:r>
              <a:rPr lang="en-GB" sz="1800" dirty="0">
                <a:effectLst/>
                <a:latin typeface="Calibri" panose="020F0502020204030204" pitchFamily="34" charset="0"/>
                <a:ea typeface="Calibri" panose="020F0502020204030204" pitchFamily="34" charset="0"/>
                <a:cs typeface="Calibri" panose="020F0502020204030204" pitchFamily="34" charset="0"/>
              </a:rPr>
              <a:t> pieces of information / aspects about the topic given in the question (</a:t>
            </a:r>
            <a:r>
              <a:rPr lang="en-GB" sz="1800" i="1" dirty="0">
                <a:effectLst/>
                <a:latin typeface="Calibri" panose="020F0502020204030204" pitchFamily="34" charset="0"/>
                <a:ea typeface="Calibri" panose="020F0502020204030204" pitchFamily="34" charset="0"/>
                <a:cs typeface="Calibri" panose="020F0502020204030204" pitchFamily="34" charset="0"/>
              </a:rPr>
              <a:t>e.g. the effects of poison gas</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Then support each point you make with a specific fact / detailed description. Include </a:t>
            </a:r>
            <a:r>
              <a:rPr lang="en-GB" sz="1800" b="1" dirty="0">
                <a:effectLst/>
                <a:latin typeface="Calibri" panose="020F0502020204030204" pitchFamily="34" charset="0"/>
                <a:ea typeface="Calibri" panose="020F0502020204030204" pitchFamily="34" charset="0"/>
                <a:cs typeface="Calibri" panose="020F0502020204030204" pitchFamily="34" charset="0"/>
              </a:rPr>
              <a:t>specific facts and key words: </a:t>
            </a:r>
            <a:r>
              <a:rPr lang="en-GB" sz="1800" dirty="0">
                <a:effectLst/>
                <a:latin typeface="Calibri" panose="020F0502020204030204" pitchFamily="34" charset="0"/>
                <a:ea typeface="Calibri" panose="020F0502020204030204" pitchFamily="34" charset="0"/>
                <a:cs typeface="Calibri" panose="020F0502020204030204" pitchFamily="34" charset="0"/>
              </a:rPr>
              <a:t>names, dates statistics and places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aphicFrame>
        <p:nvGraphicFramePr>
          <p:cNvPr id="4" name="Content Placeholder 3">
            <a:extLst>
              <a:ext uri="{FF2B5EF4-FFF2-40B4-BE49-F238E27FC236}">
                <a16:creationId xmlns:a16="http://schemas.microsoft.com/office/drawing/2014/main" id="{5A922597-B47B-4AE6-9EC8-E3DA6F37AB5B}"/>
              </a:ext>
            </a:extLst>
          </p:cNvPr>
          <p:cNvGraphicFramePr>
            <a:graphicFrameLocks/>
          </p:cNvGraphicFramePr>
          <p:nvPr>
            <p:extLst>
              <p:ext uri="{D42A27DB-BD31-4B8C-83A1-F6EECF244321}">
                <p14:modId xmlns:p14="http://schemas.microsoft.com/office/powerpoint/2010/main" val="3986272253"/>
              </p:ext>
            </p:extLst>
          </p:nvPr>
        </p:nvGraphicFramePr>
        <p:xfrm>
          <a:off x="249383" y="1520790"/>
          <a:ext cx="7609030" cy="1942846"/>
        </p:xfrm>
        <a:graphic>
          <a:graphicData uri="http://schemas.openxmlformats.org/drawingml/2006/table">
            <a:tbl>
              <a:tblPr bandRow="1">
                <a:tableStyleId>{5C22544A-7EE6-4342-B048-85BDC9FD1C3A}</a:tableStyleId>
              </a:tblPr>
              <a:tblGrid>
                <a:gridCol w="845447">
                  <a:extLst>
                    <a:ext uri="{9D8B030D-6E8A-4147-A177-3AD203B41FA5}">
                      <a16:colId xmlns:a16="http://schemas.microsoft.com/office/drawing/2014/main" val="2109812947"/>
                    </a:ext>
                  </a:extLst>
                </a:gridCol>
                <a:gridCol w="739767">
                  <a:extLst>
                    <a:ext uri="{9D8B030D-6E8A-4147-A177-3AD203B41FA5}">
                      <a16:colId xmlns:a16="http://schemas.microsoft.com/office/drawing/2014/main" val="2422116736"/>
                    </a:ext>
                  </a:extLst>
                </a:gridCol>
                <a:gridCol w="6023816">
                  <a:extLst>
                    <a:ext uri="{9D8B030D-6E8A-4147-A177-3AD203B41FA5}">
                      <a16:colId xmlns:a16="http://schemas.microsoft.com/office/drawing/2014/main" val="724802934"/>
                    </a:ext>
                  </a:extLst>
                </a:gridCol>
              </a:tblGrid>
              <a:tr h="135762">
                <a:tc>
                  <a:txBody>
                    <a:bodyPr/>
                    <a:lstStyle/>
                    <a:p>
                      <a:pPr>
                        <a:lnSpc>
                          <a:spcPct val="115000"/>
                        </a:lnSpc>
                        <a:spcAft>
                          <a:spcPts val="0"/>
                        </a:spcAft>
                      </a:pPr>
                      <a:r>
                        <a:rPr lang="en-GB" sz="1800">
                          <a:effectLst/>
                        </a:rPr>
                        <a:t>Level</a:t>
                      </a:r>
                      <a:endPar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rPr>
                        <a:t>Mark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rPr>
                        <a:t>Descriptor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043645"/>
                  </a:ext>
                </a:extLst>
              </a:tr>
              <a:tr h="402275">
                <a:tc>
                  <a:txBody>
                    <a:bodyPr/>
                    <a:lstStyle/>
                    <a:p>
                      <a:pPr>
                        <a:lnSpc>
                          <a:spcPct val="115000"/>
                        </a:lnSpc>
                        <a:spcAft>
                          <a:spcPts val="0"/>
                        </a:spcAft>
                      </a:pPr>
                      <a:r>
                        <a:rPr lang="en-GB" sz="1800" dirty="0">
                          <a:effectLst/>
                        </a:rPr>
                        <a:t>Level 1</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rPr>
                        <a:t>1-2</a:t>
                      </a:r>
                    </a:p>
                    <a:p>
                      <a:pPr>
                        <a:lnSpc>
                          <a:spcPct val="115000"/>
                        </a:lnSpc>
                        <a:spcAft>
                          <a:spcPts val="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800" kern="1200" dirty="0">
                          <a:solidFill>
                            <a:schemeClr val="dk1"/>
                          </a:solidFill>
                          <a:effectLst/>
                          <a:latin typeface="+mn-lt"/>
                          <a:ea typeface="+mn-ea"/>
                          <a:cs typeface="+mn-cs"/>
                        </a:rPr>
                        <a:t>Identify (point)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Describe (example) </a:t>
                      </a:r>
                      <a:r>
                        <a:rPr lang="en-GB" sz="1800" b="1" kern="1200" dirty="0">
                          <a:solidFill>
                            <a:schemeClr val="dk1"/>
                          </a:solidFill>
                          <a:effectLst/>
                          <a:latin typeface="+mn-lt"/>
                          <a:ea typeface="+mn-ea"/>
                          <a:cs typeface="+mn-cs"/>
                        </a:rPr>
                        <a:t>two</a:t>
                      </a:r>
                      <a:r>
                        <a:rPr lang="en-GB" sz="1800" kern="1200" dirty="0">
                          <a:solidFill>
                            <a:schemeClr val="dk1"/>
                          </a:solidFill>
                          <a:effectLst/>
                          <a:latin typeface="+mn-lt"/>
                          <a:ea typeface="+mn-ea"/>
                          <a:cs typeface="+mn-cs"/>
                        </a:rPr>
                        <a:t> features.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1 mark for identifying each feature and 1 for the supporting detail for each. </a:t>
                      </a:r>
                    </a:p>
                    <a:p>
                      <a:pPr marL="0" indent="0">
                        <a:buFont typeface="Arial" panose="020B0604020202020204" pitchFamily="34" charset="0"/>
                        <a:buNone/>
                      </a:pPr>
                      <a:r>
                        <a:rPr lang="en-GB" sz="1800" b="1" kern="1200" dirty="0">
                          <a:solidFill>
                            <a:schemeClr val="dk1"/>
                          </a:solidFill>
                          <a:effectLst/>
                          <a:latin typeface="+mn-lt"/>
                          <a:ea typeface="+mn-ea"/>
                          <a:cs typeface="+mn-cs"/>
                        </a:rPr>
                        <a:t>e.g. </a:t>
                      </a:r>
                      <a:r>
                        <a:rPr lang="en-GB" sz="1800" i="1" kern="1200" dirty="0">
                          <a:solidFill>
                            <a:schemeClr val="dk1"/>
                          </a:solidFill>
                          <a:effectLst/>
                          <a:latin typeface="+mn-lt"/>
                          <a:ea typeface="+mn-ea"/>
                          <a:cs typeface="+mn-cs"/>
                        </a:rPr>
                        <a:t>Chlorine gas affected the victim’s breathing </a:t>
                      </a:r>
                      <a:r>
                        <a:rPr lang="en-GB" sz="1800" b="1" i="1" kern="1200" dirty="0">
                          <a:solidFill>
                            <a:schemeClr val="dk1"/>
                          </a:solidFill>
                          <a:effectLst/>
                          <a:latin typeface="+mn-lt"/>
                          <a:ea typeface="+mn-ea"/>
                          <a:cs typeface="+mn-cs"/>
                        </a:rPr>
                        <a:t>(1)</a:t>
                      </a:r>
                      <a:r>
                        <a:rPr lang="en-GB" sz="1800" i="1" kern="1200" dirty="0">
                          <a:solidFill>
                            <a:schemeClr val="dk1"/>
                          </a:solidFill>
                          <a:effectLst/>
                          <a:latin typeface="+mn-lt"/>
                          <a:ea typeface="+mn-ea"/>
                          <a:cs typeface="+mn-cs"/>
                        </a:rPr>
                        <a:t>. The victim died quickly from suffocation </a:t>
                      </a:r>
                      <a:r>
                        <a:rPr lang="en-GB" sz="1800" b="1" i="1" kern="1200" dirty="0">
                          <a:solidFill>
                            <a:schemeClr val="dk1"/>
                          </a:solidFill>
                          <a:effectLst/>
                          <a:latin typeface="+mn-lt"/>
                          <a:ea typeface="+mn-ea"/>
                          <a:cs typeface="+mn-cs"/>
                        </a:rPr>
                        <a:t>(1).</a:t>
                      </a:r>
                      <a:endParaRPr lang="en-GB" sz="18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48688"/>
                  </a:ext>
                </a:extLst>
              </a:tr>
            </a:tbl>
          </a:graphicData>
        </a:graphic>
      </p:graphicFrame>
      <p:sp>
        <p:nvSpPr>
          <p:cNvPr id="5" name="TextBox 4">
            <a:extLst>
              <a:ext uri="{FF2B5EF4-FFF2-40B4-BE49-F238E27FC236}">
                <a16:creationId xmlns:a16="http://schemas.microsoft.com/office/drawing/2014/main" id="{0A1E3C18-0D11-4769-8B9A-3987EBA7A36F}"/>
              </a:ext>
            </a:extLst>
          </p:cNvPr>
          <p:cNvSpPr txBox="1"/>
          <p:nvPr/>
        </p:nvSpPr>
        <p:spPr>
          <a:xfrm>
            <a:off x="228601" y="724089"/>
            <a:ext cx="760793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effectLst/>
                <a:latin typeface="Calibri" panose="020F0502020204030204" pitchFamily="34" charset="0"/>
                <a:ea typeface="Calibri" panose="020F0502020204030204" pitchFamily="34" charset="0"/>
              </a:rPr>
              <a:t>Q1 Describe </a:t>
            </a:r>
            <a:r>
              <a:rPr lang="en-GB" sz="2800" b="1" dirty="0">
                <a:effectLst/>
                <a:latin typeface="Calibri" panose="020F0502020204030204" pitchFamily="34" charset="0"/>
                <a:ea typeface="Calibri" panose="020F0502020204030204" pitchFamily="34" charset="0"/>
              </a:rPr>
              <a:t>two</a:t>
            </a:r>
            <a:r>
              <a:rPr lang="en-GB" sz="2800" dirty="0">
                <a:effectLst/>
                <a:latin typeface="Calibri" panose="020F0502020204030204" pitchFamily="34" charset="0"/>
                <a:ea typeface="Calibri" panose="020F0502020204030204" pitchFamily="34" charset="0"/>
              </a:rPr>
              <a:t> features of...... [4]</a:t>
            </a:r>
            <a:endParaRPr lang="en-GB" sz="2800" dirty="0"/>
          </a:p>
        </p:txBody>
      </p:sp>
      <p:sp>
        <p:nvSpPr>
          <p:cNvPr id="7" name="TextBox 6">
            <a:extLst>
              <a:ext uri="{FF2B5EF4-FFF2-40B4-BE49-F238E27FC236}">
                <a16:creationId xmlns:a16="http://schemas.microsoft.com/office/drawing/2014/main" id="{C6566119-BCAA-4F8F-91DD-F22725AF9104}"/>
              </a:ext>
            </a:extLst>
          </p:cNvPr>
          <p:cNvSpPr txBox="1"/>
          <p:nvPr/>
        </p:nvSpPr>
        <p:spPr>
          <a:xfrm>
            <a:off x="4053898" y="3768944"/>
            <a:ext cx="3804515" cy="29630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Feature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Point - </a:t>
            </a:r>
            <a:r>
              <a:rPr lang="en-GB" sz="1800" i="1" dirty="0">
                <a:effectLst/>
                <a:latin typeface="Calibri" panose="020F0502020204030204" pitchFamily="34" charset="0"/>
                <a:ea typeface="Calibri" panose="020F0502020204030204" pitchFamily="34" charset="0"/>
                <a:cs typeface="Calibri" panose="020F0502020204030204" pitchFamily="34" charset="0"/>
              </a:rPr>
              <a:t>One feature of….. was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Evidence – </a:t>
            </a:r>
            <a:r>
              <a:rPr lang="en-GB" sz="1800" i="1" dirty="0">
                <a:effectLst/>
                <a:latin typeface="Calibri" panose="020F0502020204030204" pitchFamily="34" charset="0"/>
                <a:ea typeface="Calibri" panose="020F0502020204030204" pitchFamily="34" charset="0"/>
                <a:cs typeface="Calibri" panose="020F0502020204030204" pitchFamily="34" charset="0"/>
              </a:rPr>
              <a:t>For example ….. / This was….. / It affected / meant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Feature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Point - </a:t>
            </a:r>
            <a:r>
              <a:rPr lang="en-GB" sz="1800" i="1" dirty="0">
                <a:effectLst/>
                <a:latin typeface="Calibri" panose="020F0502020204030204" pitchFamily="34" charset="0"/>
                <a:ea typeface="Calibri" panose="020F0502020204030204" pitchFamily="34" charset="0"/>
                <a:cs typeface="Calibri" panose="020F0502020204030204" pitchFamily="34" charset="0"/>
              </a:rPr>
              <a:t>Another feature of….. was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Evidence – </a:t>
            </a:r>
            <a:r>
              <a:rPr lang="en-GB" sz="1800" i="1" dirty="0">
                <a:effectLst/>
                <a:latin typeface="Calibri" panose="020F0502020204030204" pitchFamily="34" charset="0"/>
                <a:ea typeface="Calibri" panose="020F0502020204030204" pitchFamily="34" charset="0"/>
                <a:cs typeface="Calibri" panose="020F0502020204030204" pitchFamily="34" charset="0"/>
              </a:rPr>
              <a:t>For example ….. / This was….. / It affected / meant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5450295B-13F9-4741-94AA-52EB666DC3E7}"/>
              </a:ext>
            </a:extLst>
          </p:cNvPr>
          <p:cNvSpPr/>
          <p:nvPr/>
        </p:nvSpPr>
        <p:spPr>
          <a:xfrm>
            <a:off x="3395807" y="4639963"/>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6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2802-CEDF-4A68-97C4-157517B1B7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4EEC9E0-F8F3-4AEA-926A-97E348CEA5C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E1EC372-AB9D-4645-958C-E2A2B597FD25}"/>
              </a:ext>
            </a:extLst>
          </p:cNvPr>
          <p:cNvPicPr/>
          <p:nvPr/>
        </p:nvPicPr>
        <p:blipFill rotWithShape="1">
          <a:blip r:embed="rId2">
            <a:extLst>
              <a:ext uri="{28A0092B-C50C-407E-A947-70E740481C1C}">
                <a14:useLocalDpi xmlns:a14="http://schemas.microsoft.com/office/drawing/2010/main" val="0"/>
              </a:ext>
            </a:extLst>
          </a:blip>
          <a:srcRect l="27035" t="18033" r="31922" b="10681"/>
          <a:stretch/>
        </p:blipFill>
        <p:spPr bwMode="auto">
          <a:xfrm>
            <a:off x="914400" y="731837"/>
            <a:ext cx="6477000" cy="662940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124B9E4-F3C3-4E9D-A372-B54FF115A017}"/>
              </a:ext>
            </a:extLst>
          </p:cNvPr>
          <p:cNvSpPr txBox="1"/>
          <p:nvPr/>
        </p:nvSpPr>
        <p:spPr>
          <a:xfrm>
            <a:off x="1274618" y="2306869"/>
            <a:ext cx="6116782" cy="2485552"/>
          </a:xfrm>
          <a:prstGeom prst="rect">
            <a:avLst/>
          </a:prstGeom>
          <a:noFill/>
        </p:spPr>
        <p:txBody>
          <a:bodyPr wrap="square">
            <a:spAutoFit/>
          </a:bodyPr>
          <a:lstStyle/>
          <a:p>
            <a:pPr>
              <a:lnSpc>
                <a:spcPct val="107000"/>
              </a:lnSpc>
              <a:spcAft>
                <a:spcPts val="800"/>
              </a:spcAft>
            </a:pPr>
            <a:r>
              <a:rPr lang="en-GB" sz="20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The support trench system consisted of support trenches as its main feature. These support trenches were so metres back from the frontline trenches and could be connected to the frontline via communication trenches. These were made for soldiers to retreat into if the frontline was under attack.</a:t>
            </a:r>
          </a:p>
          <a:p>
            <a:pPr>
              <a:lnSpc>
                <a:spcPct val="107000"/>
              </a:lnSpc>
              <a:spcAft>
                <a:spcPts val="800"/>
              </a:spcAft>
            </a:pPr>
            <a:r>
              <a:rPr lang="en-GB" sz="20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F6383565-BDB4-47C0-8565-CF3F59E7A810}"/>
              </a:ext>
            </a:extLst>
          </p:cNvPr>
          <p:cNvSpPr txBox="1"/>
          <p:nvPr/>
        </p:nvSpPr>
        <p:spPr>
          <a:xfrm>
            <a:off x="1295400" y="4716913"/>
            <a:ext cx="5811982" cy="2156231"/>
          </a:xfrm>
          <a:prstGeom prst="rect">
            <a:avLst/>
          </a:prstGeom>
          <a:noFill/>
        </p:spPr>
        <p:txBody>
          <a:bodyPr wrap="square">
            <a:spAutoFit/>
          </a:bodyPr>
          <a:lstStyle/>
          <a:p>
            <a:pPr>
              <a:lnSpc>
                <a:spcPct val="107000"/>
              </a:lnSpc>
              <a:spcAft>
                <a:spcPts val="800"/>
              </a:spcAft>
            </a:pPr>
            <a:r>
              <a:rPr lang="en-GB" sz="20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Another feature of support trenches was that due to their distance from the frontline they were much safer and could be used to store artillery or even for the mobilisation of larger reserve troops thanks to this safety feature.</a:t>
            </a:r>
          </a:p>
          <a:p>
            <a:pPr>
              <a:lnSpc>
                <a:spcPct val="107000"/>
              </a:lnSpc>
              <a:spcAft>
                <a:spcPts val="800"/>
              </a:spcAft>
            </a:pPr>
            <a:r>
              <a:rPr lang="en-GB" sz="2000" b="1" u="none" strike="noStrike"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 </a:t>
            </a:r>
            <a:endParaRPr lang="en-GB" sz="20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A2773-9285-4318-9BC2-3CEC330C9A65}"/>
              </a:ext>
            </a:extLst>
          </p:cNvPr>
          <p:cNvSpPr>
            <a:spLocks noGrp="1"/>
          </p:cNvSpPr>
          <p:nvPr>
            <p:ph idx="1"/>
          </p:nvPr>
        </p:nvSpPr>
        <p:spPr>
          <a:xfrm>
            <a:off x="457200" y="1507799"/>
            <a:ext cx="3048000" cy="2474691"/>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buNone/>
            </a:pPr>
            <a:r>
              <a:rPr lang="en-GB" sz="2400" u="sng" dirty="0"/>
              <a:t>Mock strengths</a:t>
            </a:r>
          </a:p>
          <a:p>
            <a:pPr>
              <a:buFontTx/>
              <a:buChar char="-"/>
            </a:pPr>
            <a:r>
              <a:rPr lang="en-GB" sz="2400" dirty="0"/>
              <a:t>Lots of high/full marks</a:t>
            </a:r>
          </a:p>
          <a:p>
            <a:pPr>
              <a:buFontTx/>
              <a:buChar char="-"/>
            </a:pPr>
            <a:r>
              <a:rPr lang="en-GB" sz="2400" dirty="0"/>
              <a:t>Most attempted </a:t>
            </a:r>
          </a:p>
          <a:p>
            <a:pPr>
              <a:buFontTx/>
              <a:buChar char="-"/>
            </a:pPr>
            <a:r>
              <a:rPr lang="en-GB" sz="2400" dirty="0"/>
              <a:t>Tried to specific examples </a:t>
            </a:r>
            <a:endParaRPr lang="en-GB" sz="2400" b="1" dirty="0"/>
          </a:p>
          <a:p>
            <a:pPr>
              <a:buFontTx/>
              <a:buChar char="-"/>
            </a:pPr>
            <a:endParaRPr lang="en-GB" sz="2400" dirty="0"/>
          </a:p>
        </p:txBody>
      </p:sp>
      <p:sp>
        <p:nvSpPr>
          <p:cNvPr id="4" name="Content Placeholder 2">
            <a:extLst>
              <a:ext uri="{FF2B5EF4-FFF2-40B4-BE49-F238E27FC236}">
                <a16:creationId xmlns:a16="http://schemas.microsoft.com/office/drawing/2014/main" id="{A403CF2C-B47A-4EF9-8E16-988F12AE9B3A}"/>
              </a:ext>
            </a:extLst>
          </p:cNvPr>
          <p:cNvSpPr txBox="1">
            <a:spLocks/>
          </p:cNvSpPr>
          <p:nvPr/>
        </p:nvSpPr>
        <p:spPr>
          <a:xfrm>
            <a:off x="3748230" y="1507799"/>
            <a:ext cx="4089401" cy="2474691"/>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u="sng" dirty="0"/>
              <a:t>Improvement areas</a:t>
            </a:r>
          </a:p>
          <a:p>
            <a:pPr>
              <a:buFontTx/>
              <a:buChar char="-"/>
            </a:pPr>
            <a:r>
              <a:rPr lang="en-GB" sz="2000" dirty="0"/>
              <a:t>Some did not attempt</a:t>
            </a:r>
          </a:p>
          <a:p>
            <a:pPr>
              <a:buFontTx/>
              <a:buChar char="-"/>
            </a:pPr>
            <a:r>
              <a:rPr lang="en-GB" sz="2000" dirty="0"/>
              <a:t>Repetition - 2</a:t>
            </a:r>
            <a:r>
              <a:rPr lang="en-GB" sz="2000" baseline="30000" dirty="0"/>
              <a:t>nd</a:t>
            </a:r>
            <a:r>
              <a:rPr lang="en-GB" sz="2000" dirty="0"/>
              <a:t> feature was the same as 1</a:t>
            </a:r>
            <a:r>
              <a:rPr lang="en-GB" sz="2000" baseline="30000" dirty="0"/>
              <a:t>st</a:t>
            </a:r>
            <a:r>
              <a:rPr lang="en-GB" sz="2000" dirty="0"/>
              <a:t> </a:t>
            </a:r>
          </a:p>
          <a:p>
            <a:pPr>
              <a:buFontTx/>
              <a:buChar char="-"/>
            </a:pPr>
            <a:r>
              <a:rPr lang="en-GB" sz="2000" dirty="0"/>
              <a:t>Irrelevant facts not related to the Battle of Cambrai (although still better than writing nothing)</a:t>
            </a:r>
          </a:p>
        </p:txBody>
      </p:sp>
      <p:sp>
        <p:nvSpPr>
          <p:cNvPr id="6" name="Title 5">
            <a:extLst>
              <a:ext uri="{FF2B5EF4-FFF2-40B4-BE49-F238E27FC236}">
                <a16:creationId xmlns:a16="http://schemas.microsoft.com/office/drawing/2014/main" id="{4F9A2CBB-34F4-4F6F-ABB4-47FAD556B9CE}"/>
              </a:ext>
            </a:extLst>
          </p:cNvPr>
          <p:cNvSpPr>
            <a:spLocks noGrp="1"/>
          </p:cNvSpPr>
          <p:nvPr>
            <p:ph type="title"/>
          </p:nvPr>
        </p:nvSpPr>
        <p:spPr/>
        <p:txBody>
          <a:bodyPr/>
          <a:lstStyle/>
          <a:p>
            <a:endParaRPr lang="en-GB" dirty="0"/>
          </a:p>
        </p:txBody>
      </p:sp>
      <p:sp>
        <p:nvSpPr>
          <p:cNvPr id="8" name="Title 1">
            <a:extLst>
              <a:ext uri="{FF2B5EF4-FFF2-40B4-BE49-F238E27FC236}">
                <a16:creationId xmlns:a16="http://schemas.microsoft.com/office/drawing/2014/main" id="{06C0C55E-C89B-4DCF-B395-EF6CC44CC2F6}"/>
              </a:ext>
            </a:extLst>
          </p:cNvPr>
          <p:cNvSpPr txBox="1">
            <a:spLocks/>
          </p:cNvSpPr>
          <p:nvPr/>
        </p:nvSpPr>
        <p:spPr>
          <a:xfrm>
            <a:off x="457200" y="607219"/>
            <a:ext cx="7315200" cy="73928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4400" dirty="0">
                <a:effectLst/>
                <a:latin typeface="Calibri" panose="020F0502020204030204" pitchFamily="34" charset="0"/>
                <a:ea typeface="Calibri" panose="020F0502020204030204" pitchFamily="34" charset="0"/>
              </a:rPr>
              <a:t>Q1 Describe </a:t>
            </a:r>
            <a:r>
              <a:rPr lang="en-GB" sz="4400" b="1" dirty="0">
                <a:effectLst/>
                <a:latin typeface="Calibri" panose="020F0502020204030204" pitchFamily="34" charset="0"/>
                <a:ea typeface="Calibri" panose="020F0502020204030204" pitchFamily="34" charset="0"/>
              </a:rPr>
              <a:t>two</a:t>
            </a:r>
            <a:r>
              <a:rPr lang="en-GB" sz="4400" dirty="0">
                <a:effectLst/>
                <a:latin typeface="Calibri" panose="020F0502020204030204" pitchFamily="34" charset="0"/>
                <a:ea typeface="Calibri" panose="020F0502020204030204" pitchFamily="34" charset="0"/>
              </a:rPr>
              <a:t> features of...... [4]</a:t>
            </a:r>
            <a:endParaRPr lang="en-GB" sz="4400" dirty="0"/>
          </a:p>
        </p:txBody>
      </p:sp>
      <p:graphicFrame>
        <p:nvGraphicFramePr>
          <p:cNvPr id="9" name="Content Placeholder 3">
            <a:extLst>
              <a:ext uri="{FF2B5EF4-FFF2-40B4-BE49-F238E27FC236}">
                <a16:creationId xmlns:a16="http://schemas.microsoft.com/office/drawing/2014/main" id="{D989F2AF-81C6-47D8-91B7-A88C4B1A8A2A}"/>
              </a:ext>
            </a:extLst>
          </p:cNvPr>
          <p:cNvGraphicFramePr>
            <a:graphicFrameLocks/>
          </p:cNvGraphicFramePr>
          <p:nvPr>
            <p:extLst>
              <p:ext uri="{D42A27DB-BD31-4B8C-83A1-F6EECF244321}">
                <p14:modId xmlns:p14="http://schemas.microsoft.com/office/powerpoint/2010/main" val="806506048"/>
              </p:ext>
            </p:extLst>
          </p:nvPr>
        </p:nvGraphicFramePr>
        <p:xfrm>
          <a:off x="228601" y="4191000"/>
          <a:ext cx="7609030" cy="1942846"/>
        </p:xfrm>
        <a:graphic>
          <a:graphicData uri="http://schemas.openxmlformats.org/drawingml/2006/table">
            <a:tbl>
              <a:tblPr bandRow="1">
                <a:tableStyleId>{5C22544A-7EE6-4342-B048-85BDC9FD1C3A}</a:tableStyleId>
              </a:tblPr>
              <a:tblGrid>
                <a:gridCol w="845447">
                  <a:extLst>
                    <a:ext uri="{9D8B030D-6E8A-4147-A177-3AD203B41FA5}">
                      <a16:colId xmlns:a16="http://schemas.microsoft.com/office/drawing/2014/main" val="2109812947"/>
                    </a:ext>
                  </a:extLst>
                </a:gridCol>
                <a:gridCol w="739767">
                  <a:extLst>
                    <a:ext uri="{9D8B030D-6E8A-4147-A177-3AD203B41FA5}">
                      <a16:colId xmlns:a16="http://schemas.microsoft.com/office/drawing/2014/main" val="2422116736"/>
                    </a:ext>
                  </a:extLst>
                </a:gridCol>
                <a:gridCol w="6023816">
                  <a:extLst>
                    <a:ext uri="{9D8B030D-6E8A-4147-A177-3AD203B41FA5}">
                      <a16:colId xmlns:a16="http://schemas.microsoft.com/office/drawing/2014/main" val="724802934"/>
                    </a:ext>
                  </a:extLst>
                </a:gridCol>
              </a:tblGrid>
              <a:tr h="135762">
                <a:tc>
                  <a:txBody>
                    <a:bodyPr/>
                    <a:lstStyle/>
                    <a:p>
                      <a:pPr>
                        <a:lnSpc>
                          <a:spcPct val="115000"/>
                        </a:lnSpc>
                        <a:spcAft>
                          <a:spcPts val="0"/>
                        </a:spcAft>
                      </a:pPr>
                      <a:r>
                        <a:rPr lang="en-GB" sz="1800">
                          <a:effectLst/>
                        </a:rPr>
                        <a:t>Level</a:t>
                      </a:r>
                      <a:endPar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rPr>
                        <a:t>Mark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rPr>
                        <a:t>Descriptor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043645"/>
                  </a:ext>
                </a:extLst>
              </a:tr>
              <a:tr h="402275">
                <a:tc>
                  <a:txBody>
                    <a:bodyPr/>
                    <a:lstStyle/>
                    <a:p>
                      <a:pPr>
                        <a:lnSpc>
                          <a:spcPct val="115000"/>
                        </a:lnSpc>
                        <a:spcAft>
                          <a:spcPts val="0"/>
                        </a:spcAft>
                      </a:pPr>
                      <a:r>
                        <a:rPr lang="en-GB" sz="1800" dirty="0">
                          <a:effectLst/>
                        </a:rPr>
                        <a:t>Level 1</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a:effectLst/>
                        </a:rPr>
                        <a:t>1-2</a:t>
                      </a:r>
                    </a:p>
                    <a:p>
                      <a:pPr>
                        <a:lnSpc>
                          <a:spcPct val="115000"/>
                        </a:lnSpc>
                        <a:spcAft>
                          <a:spcPts val="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800" kern="1200" dirty="0">
                          <a:solidFill>
                            <a:schemeClr val="dk1"/>
                          </a:solidFill>
                          <a:effectLst/>
                          <a:latin typeface="+mn-lt"/>
                          <a:ea typeface="+mn-ea"/>
                          <a:cs typeface="+mn-cs"/>
                        </a:rPr>
                        <a:t>Identify (point)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Describe (example) </a:t>
                      </a:r>
                      <a:r>
                        <a:rPr lang="en-GB" sz="1800" b="1" kern="1200" dirty="0">
                          <a:solidFill>
                            <a:schemeClr val="dk1"/>
                          </a:solidFill>
                          <a:effectLst/>
                          <a:latin typeface="+mn-lt"/>
                          <a:ea typeface="+mn-ea"/>
                          <a:cs typeface="+mn-cs"/>
                        </a:rPr>
                        <a:t>two</a:t>
                      </a:r>
                      <a:r>
                        <a:rPr lang="en-GB" sz="1800" kern="1200" dirty="0">
                          <a:solidFill>
                            <a:schemeClr val="dk1"/>
                          </a:solidFill>
                          <a:effectLst/>
                          <a:latin typeface="+mn-lt"/>
                          <a:ea typeface="+mn-ea"/>
                          <a:cs typeface="+mn-cs"/>
                        </a:rPr>
                        <a:t> features.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1 mark for identifying each feature and 1 for the supporting detail for each. </a:t>
                      </a:r>
                    </a:p>
                    <a:p>
                      <a:pPr marL="0" indent="0">
                        <a:buFont typeface="Arial" panose="020B0604020202020204" pitchFamily="34" charset="0"/>
                        <a:buNone/>
                      </a:pPr>
                      <a:r>
                        <a:rPr lang="en-GB" sz="1800" b="1" kern="1200" dirty="0">
                          <a:solidFill>
                            <a:schemeClr val="dk1"/>
                          </a:solidFill>
                          <a:effectLst/>
                          <a:latin typeface="+mn-lt"/>
                          <a:ea typeface="+mn-ea"/>
                          <a:cs typeface="+mn-cs"/>
                        </a:rPr>
                        <a:t>e.g. </a:t>
                      </a:r>
                      <a:r>
                        <a:rPr lang="en-GB" sz="1800" i="1" kern="1200" dirty="0">
                          <a:solidFill>
                            <a:schemeClr val="dk1"/>
                          </a:solidFill>
                          <a:effectLst/>
                          <a:latin typeface="+mn-lt"/>
                          <a:ea typeface="+mn-ea"/>
                          <a:cs typeface="+mn-cs"/>
                        </a:rPr>
                        <a:t>Chlorine gas affected the victim’s breathing </a:t>
                      </a:r>
                      <a:r>
                        <a:rPr lang="en-GB" sz="1800" b="1" i="1" kern="1200" dirty="0">
                          <a:solidFill>
                            <a:schemeClr val="dk1"/>
                          </a:solidFill>
                          <a:effectLst/>
                          <a:latin typeface="+mn-lt"/>
                          <a:ea typeface="+mn-ea"/>
                          <a:cs typeface="+mn-cs"/>
                        </a:rPr>
                        <a:t>(1)</a:t>
                      </a:r>
                      <a:r>
                        <a:rPr lang="en-GB" sz="1800" i="1" kern="1200" dirty="0">
                          <a:solidFill>
                            <a:schemeClr val="dk1"/>
                          </a:solidFill>
                          <a:effectLst/>
                          <a:latin typeface="+mn-lt"/>
                          <a:ea typeface="+mn-ea"/>
                          <a:cs typeface="+mn-cs"/>
                        </a:rPr>
                        <a:t>. The victim died quickly from suffocation </a:t>
                      </a:r>
                      <a:r>
                        <a:rPr lang="en-GB" sz="1800" b="1" i="1" kern="1200" dirty="0">
                          <a:solidFill>
                            <a:schemeClr val="dk1"/>
                          </a:solidFill>
                          <a:effectLst/>
                          <a:latin typeface="+mn-lt"/>
                          <a:ea typeface="+mn-ea"/>
                          <a:cs typeface="+mn-cs"/>
                        </a:rPr>
                        <a:t>(1).</a:t>
                      </a:r>
                      <a:endParaRPr lang="en-GB" sz="18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48688"/>
                  </a:ext>
                </a:extLst>
              </a:tr>
            </a:tbl>
          </a:graphicData>
        </a:graphic>
      </p:graphicFrame>
      <p:sp>
        <p:nvSpPr>
          <p:cNvPr id="10" name="Rectangle 9">
            <a:extLst>
              <a:ext uri="{FF2B5EF4-FFF2-40B4-BE49-F238E27FC236}">
                <a16:creationId xmlns:a16="http://schemas.microsoft.com/office/drawing/2014/main" id="{2FA8DC5D-BC9C-4189-A59C-540E0820F8CF}"/>
              </a:ext>
            </a:extLst>
          </p:cNvPr>
          <p:cNvSpPr/>
          <p:nvPr/>
        </p:nvSpPr>
        <p:spPr>
          <a:xfrm>
            <a:off x="1752600" y="4495800"/>
            <a:ext cx="2089150" cy="2503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3A777A10-B35C-4FC4-8E36-7893B69C061A}"/>
              </a:ext>
            </a:extLst>
          </p:cNvPr>
          <p:cNvSpPr txBox="1">
            <a:spLocks/>
          </p:cNvSpPr>
          <p:nvPr/>
        </p:nvSpPr>
        <p:spPr>
          <a:xfrm>
            <a:off x="-81684" y="586714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srgbClr val="C00000"/>
                </a:solidFill>
              </a:rPr>
              <a:t>How could you revise for this question?</a:t>
            </a:r>
          </a:p>
        </p:txBody>
      </p:sp>
    </p:spTree>
    <p:extLst>
      <p:ext uri="{BB962C8B-B14F-4D97-AF65-F5344CB8AC3E}">
        <p14:creationId xmlns:p14="http://schemas.microsoft.com/office/powerpoint/2010/main" val="40009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284C8D-6262-48EC-82A7-289F6C189BE6}"/>
              </a:ext>
            </a:extLst>
          </p:cNvPr>
          <p:cNvPicPr>
            <a:picLocks noChangeAspect="1"/>
          </p:cNvPicPr>
          <p:nvPr/>
        </p:nvPicPr>
        <p:blipFill rotWithShape="1">
          <a:blip r:embed="rId2"/>
          <a:srcRect l="19167" t="21838" r="20833" b="8498"/>
          <a:stretch/>
        </p:blipFill>
        <p:spPr>
          <a:xfrm>
            <a:off x="0" y="868363"/>
            <a:ext cx="8054500" cy="5257800"/>
          </a:xfrm>
          <a:prstGeom prst="rect">
            <a:avLst/>
          </a:prstGeom>
        </p:spPr>
      </p:pic>
    </p:spTree>
    <p:extLst>
      <p:ext uri="{BB962C8B-B14F-4D97-AF65-F5344CB8AC3E}">
        <p14:creationId xmlns:p14="http://schemas.microsoft.com/office/powerpoint/2010/main" val="134848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829FE-56D9-4DD9-A1B0-78909082437F}"/>
              </a:ext>
            </a:extLst>
          </p:cNvPr>
          <p:cNvPicPr/>
          <p:nvPr/>
        </p:nvPicPr>
        <p:blipFill rotWithShape="1">
          <a:blip r:embed="rId2">
            <a:extLst>
              <a:ext uri="{28A0092B-C50C-407E-A947-70E740481C1C}">
                <a14:useLocalDpi xmlns:a14="http://schemas.microsoft.com/office/drawing/2010/main" val="0"/>
              </a:ext>
            </a:extLst>
          </a:blip>
          <a:srcRect l="27035" t="18033" r="31922" b="10681"/>
          <a:stretch/>
        </p:blipFill>
        <p:spPr bwMode="auto">
          <a:xfrm>
            <a:off x="990599" y="533400"/>
            <a:ext cx="6477000" cy="6629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1E7154D-0725-4B0A-877D-1181230385A3}"/>
              </a:ext>
            </a:extLst>
          </p:cNvPr>
          <p:cNvSpPr txBox="1"/>
          <p:nvPr/>
        </p:nvSpPr>
        <p:spPr>
          <a:xfrm>
            <a:off x="1205345" y="685800"/>
            <a:ext cx="624839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effectLst/>
                <a:latin typeface="Calibri" panose="020F0502020204030204" pitchFamily="34" charset="0"/>
                <a:ea typeface="Calibri" panose="020F0502020204030204" pitchFamily="34" charset="0"/>
              </a:rPr>
              <a:t>Q1 Describe </a:t>
            </a:r>
            <a:r>
              <a:rPr lang="en-GB" sz="2800" b="1" dirty="0">
                <a:effectLst/>
                <a:latin typeface="Calibri" panose="020F0502020204030204" pitchFamily="34" charset="0"/>
                <a:ea typeface="Calibri" panose="020F0502020204030204" pitchFamily="34" charset="0"/>
              </a:rPr>
              <a:t>two</a:t>
            </a:r>
            <a:r>
              <a:rPr lang="en-GB" sz="2800" dirty="0">
                <a:effectLst/>
                <a:latin typeface="Calibri" panose="020F0502020204030204" pitchFamily="34" charset="0"/>
                <a:ea typeface="Calibri" panose="020F0502020204030204" pitchFamily="34" charset="0"/>
              </a:rPr>
              <a:t> features of the first blood depot at the Batt</a:t>
            </a:r>
            <a:r>
              <a:rPr lang="en-GB" sz="2800" dirty="0">
                <a:latin typeface="Calibri" panose="020F0502020204030204" pitchFamily="34" charset="0"/>
                <a:ea typeface="Calibri" panose="020F0502020204030204" pitchFamily="34" charset="0"/>
              </a:rPr>
              <a:t>le of Cambrai</a:t>
            </a:r>
            <a:r>
              <a:rPr lang="en-GB" sz="2800" dirty="0">
                <a:effectLst/>
                <a:latin typeface="Calibri" panose="020F0502020204030204" pitchFamily="34" charset="0"/>
                <a:ea typeface="Calibri" panose="020F0502020204030204" pitchFamily="34" charset="0"/>
              </a:rPr>
              <a:t> [4]</a:t>
            </a:r>
            <a:endParaRPr lang="en-GB" sz="2800" dirty="0"/>
          </a:p>
        </p:txBody>
      </p:sp>
      <p:sp>
        <p:nvSpPr>
          <p:cNvPr id="6" name="TextBox 5">
            <a:extLst>
              <a:ext uri="{FF2B5EF4-FFF2-40B4-BE49-F238E27FC236}">
                <a16:creationId xmlns:a16="http://schemas.microsoft.com/office/drawing/2014/main" id="{437B7EBA-490E-4842-AAC5-850E11E7F0F4}"/>
              </a:ext>
            </a:extLst>
          </p:cNvPr>
          <p:cNvSpPr txBox="1"/>
          <p:nvPr/>
        </p:nvSpPr>
        <p:spPr>
          <a:xfrm>
            <a:off x="1257299" y="2111577"/>
            <a:ext cx="5943600" cy="466153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One feature of the first blood depot at the Battle of Cambrai was the successful refrigeration and storage of blood.</a:t>
            </a: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units of blood were stored in..... and could be used for....... </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24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Another feature was the use of Type O blood. </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This meant that….</a:t>
            </a:r>
            <a:endParaRPr lang="en-GB" sz="16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GB" sz="1200" b="1" i="1" u="sng" dirty="0">
                <a:solidFill>
                  <a:srgbClr val="C00000"/>
                </a:solidFill>
                <a:latin typeface="Calibri" panose="020F0502020204030204" pitchFamily="34" charset="0"/>
                <a:ea typeface="Calibri" panose="020F0502020204030204" pitchFamily="34" charset="0"/>
                <a:cs typeface="Calibri" panose="020F0502020204030204" pitchFamily="34" charset="0"/>
              </a:rPr>
              <a:t>OR</a:t>
            </a: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Another feature was The success of Robertson’s methods.</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Of the 20 Canadian soldiers treated ......</a:t>
            </a:r>
          </a:p>
          <a:p>
            <a:pPr>
              <a:lnSpc>
                <a:spcPct val="107000"/>
              </a:lnSpc>
              <a:spcAft>
                <a:spcPts val="800"/>
              </a:spcAft>
            </a:pP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79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829FE-56D9-4DD9-A1B0-78909082437F}"/>
              </a:ext>
            </a:extLst>
          </p:cNvPr>
          <p:cNvPicPr/>
          <p:nvPr/>
        </p:nvPicPr>
        <p:blipFill rotWithShape="1">
          <a:blip r:embed="rId2">
            <a:extLst>
              <a:ext uri="{28A0092B-C50C-407E-A947-70E740481C1C}">
                <a14:useLocalDpi xmlns:a14="http://schemas.microsoft.com/office/drawing/2010/main" val="0"/>
              </a:ext>
            </a:extLst>
          </a:blip>
          <a:srcRect l="27035" t="18033" r="31922" b="10681"/>
          <a:stretch/>
        </p:blipFill>
        <p:spPr bwMode="auto">
          <a:xfrm>
            <a:off x="990599" y="533400"/>
            <a:ext cx="6477000" cy="6629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1E7154D-0725-4B0A-877D-1181230385A3}"/>
              </a:ext>
            </a:extLst>
          </p:cNvPr>
          <p:cNvSpPr txBox="1"/>
          <p:nvPr/>
        </p:nvSpPr>
        <p:spPr>
          <a:xfrm>
            <a:off x="1205345" y="685800"/>
            <a:ext cx="624839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effectLst/>
                <a:latin typeface="Calibri" panose="020F0502020204030204" pitchFamily="34" charset="0"/>
                <a:ea typeface="Calibri" panose="020F0502020204030204" pitchFamily="34" charset="0"/>
              </a:rPr>
              <a:t>Q1 Describe </a:t>
            </a:r>
            <a:r>
              <a:rPr lang="en-GB" sz="2800" b="1" dirty="0">
                <a:effectLst/>
                <a:latin typeface="Calibri" panose="020F0502020204030204" pitchFamily="34" charset="0"/>
                <a:ea typeface="Calibri" panose="020F0502020204030204" pitchFamily="34" charset="0"/>
              </a:rPr>
              <a:t>two</a:t>
            </a:r>
            <a:r>
              <a:rPr lang="en-GB" sz="2800" dirty="0">
                <a:effectLst/>
                <a:latin typeface="Calibri" panose="020F0502020204030204" pitchFamily="34" charset="0"/>
                <a:ea typeface="Calibri" panose="020F0502020204030204" pitchFamily="34" charset="0"/>
              </a:rPr>
              <a:t> features of the first blood depot at the Batt</a:t>
            </a:r>
            <a:r>
              <a:rPr lang="en-GB" sz="2800" dirty="0">
                <a:latin typeface="Calibri" panose="020F0502020204030204" pitchFamily="34" charset="0"/>
                <a:ea typeface="Calibri" panose="020F0502020204030204" pitchFamily="34" charset="0"/>
              </a:rPr>
              <a:t>le of Cambrai</a:t>
            </a:r>
            <a:r>
              <a:rPr lang="en-GB" sz="2800" dirty="0">
                <a:effectLst/>
                <a:latin typeface="Calibri" panose="020F0502020204030204" pitchFamily="34" charset="0"/>
                <a:ea typeface="Calibri" panose="020F0502020204030204" pitchFamily="34" charset="0"/>
              </a:rPr>
              <a:t> [4]</a:t>
            </a:r>
            <a:endParaRPr lang="en-GB" sz="2800" dirty="0"/>
          </a:p>
        </p:txBody>
      </p:sp>
      <p:sp>
        <p:nvSpPr>
          <p:cNvPr id="6" name="TextBox 5">
            <a:extLst>
              <a:ext uri="{FF2B5EF4-FFF2-40B4-BE49-F238E27FC236}">
                <a16:creationId xmlns:a16="http://schemas.microsoft.com/office/drawing/2014/main" id="{437B7EBA-490E-4842-AAC5-850E11E7F0F4}"/>
              </a:ext>
            </a:extLst>
          </p:cNvPr>
          <p:cNvSpPr txBox="1"/>
          <p:nvPr/>
        </p:nvSpPr>
        <p:spPr>
          <a:xfrm>
            <a:off x="1257299" y="2111577"/>
            <a:ext cx="5943600" cy="48514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One feature of the first blood depot at the Battle of Cambrai was the successful refrigeration and storage of blood.</a:t>
            </a:r>
          </a:p>
          <a:p>
            <a:pPr>
              <a:lnSpc>
                <a:spcPct val="107000"/>
              </a:lnSpc>
              <a:spcAft>
                <a:spcPts val="800"/>
              </a:spcAft>
            </a:pPr>
            <a:r>
              <a:rPr lang="en-GB" sz="1800" i="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22</a:t>
            </a: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units of blood were stored in </a:t>
            </a:r>
            <a:r>
              <a:rPr lang="en-GB" sz="1800" i="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glass bottles and packed with ice and sawdust,</a:t>
            </a: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and could be used for </a:t>
            </a:r>
            <a:r>
              <a:rPr lang="en-GB" sz="1800" i="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up to 28 days. </a:t>
            </a: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24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Another feature was the use of Type O blood. This meant that </a:t>
            </a:r>
            <a:r>
              <a:rPr lang="en-GB" sz="1800" i="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all patients could receive the blood because it is a universal blood type, as identified by Karl Landsteiner in 1901. </a:t>
            </a:r>
            <a:endParaRPr lang="en-GB" sz="16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Another feature was The success of Robertson’s methods.</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Of the 20 Canadian soldiers treated, </a:t>
            </a:r>
            <a:r>
              <a:rPr lang="en-GB" sz="1800" i="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11 survived. </a:t>
            </a:r>
          </a:p>
          <a:p>
            <a:pPr>
              <a:lnSpc>
                <a:spcPct val="107000"/>
              </a:lnSpc>
              <a:spcAft>
                <a:spcPts val="800"/>
              </a:spcAft>
            </a:pP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03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829FE-56D9-4DD9-A1B0-78909082437F}"/>
              </a:ext>
            </a:extLst>
          </p:cNvPr>
          <p:cNvPicPr/>
          <p:nvPr/>
        </p:nvPicPr>
        <p:blipFill rotWithShape="1">
          <a:blip r:embed="rId2">
            <a:extLst>
              <a:ext uri="{28A0092B-C50C-407E-A947-70E740481C1C}">
                <a14:useLocalDpi xmlns:a14="http://schemas.microsoft.com/office/drawing/2010/main" val="0"/>
              </a:ext>
            </a:extLst>
          </a:blip>
          <a:srcRect l="27035" t="18033" r="31922" b="10681"/>
          <a:stretch/>
        </p:blipFill>
        <p:spPr bwMode="auto">
          <a:xfrm>
            <a:off x="990599" y="533400"/>
            <a:ext cx="6477000" cy="6629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1E7154D-0725-4B0A-877D-1181230385A3}"/>
              </a:ext>
            </a:extLst>
          </p:cNvPr>
          <p:cNvSpPr txBox="1"/>
          <p:nvPr/>
        </p:nvSpPr>
        <p:spPr>
          <a:xfrm>
            <a:off x="1104899" y="904777"/>
            <a:ext cx="624839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effectLst/>
                <a:latin typeface="Calibri" panose="020F0502020204030204" pitchFamily="34" charset="0"/>
                <a:ea typeface="Calibri" panose="020F0502020204030204" pitchFamily="34" charset="0"/>
              </a:rPr>
              <a:t>Q1 Describe </a:t>
            </a:r>
            <a:r>
              <a:rPr lang="en-GB" sz="2800" b="1" dirty="0">
                <a:effectLst/>
                <a:latin typeface="Calibri" panose="020F0502020204030204" pitchFamily="34" charset="0"/>
                <a:ea typeface="Calibri" panose="020F0502020204030204" pitchFamily="34" charset="0"/>
              </a:rPr>
              <a:t>two</a:t>
            </a:r>
            <a:r>
              <a:rPr lang="en-GB" sz="2800" dirty="0">
                <a:effectLst/>
                <a:latin typeface="Calibri" panose="020F0502020204030204" pitchFamily="34" charset="0"/>
                <a:ea typeface="Calibri" panose="020F0502020204030204" pitchFamily="34" charset="0"/>
              </a:rPr>
              <a:t> features of </a:t>
            </a:r>
            <a:r>
              <a:rPr lang="en-GB" sz="2800" dirty="0">
                <a:solidFill>
                  <a:srgbClr val="0070C0"/>
                </a:solidFill>
                <a:effectLst/>
                <a:latin typeface="Calibri" panose="020F0502020204030204" pitchFamily="34" charset="0"/>
                <a:ea typeface="Calibri" panose="020F0502020204030204" pitchFamily="34" charset="0"/>
              </a:rPr>
              <a:t>gas attacks </a:t>
            </a:r>
            <a:r>
              <a:rPr lang="en-GB" sz="2800" dirty="0">
                <a:effectLst/>
                <a:latin typeface="Calibri" panose="020F0502020204030204" pitchFamily="34" charset="0"/>
                <a:ea typeface="Calibri" panose="020F0502020204030204" pitchFamily="34" charset="0"/>
              </a:rPr>
              <a:t>on the Western Front [4]</a:t>
            </a:r>
            <a:endParaRPr lang="en-GB" sz="2800" dirty="0"/>
          </a:p>
        </p:txBody>
      </p:sp>
      <p:sp>
        <p:nvSpPr>
          <p:cNvPr id="6" name="TextBox 5">
            <a:extLst>
              <a:ext uri="{FF2B5EF4-FFF2-40B4-BE49-F238E27FC236}">
                <a16:creationId xmlns:a16="http://schemas.microsoft.com/office/drawing/2014/main" id="{437B7EBA-490E-4842-AAC5-850E11E7F0F4}"/>
              </a:ext>
            </a:extLst>
          </p:cNvPr>
          <p:cNvSpPr txBox="1"/>
          <p:nvPr/>
        </p:nvSpPr>
        <p:spPr>
          <a:xfrm>
            <a:off x="1257299" y="2111577"/>
            <a:ext cx="5943600" cy="36660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One feature of ....was.....</a:t>
            </a:r>
          </a:p>
          <a:p>
            <a:pPr>
              <a:lnSpc>
                <a:spcPct val="107000"/>
              </a:lnSpc>
              <a:spcAft>
                <a:spcPts val="800"/>
              </a:spcAft>
            </a:pPr>
            <a:endParaRPr lang="en-GB" sz="12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i="1" dirty="0">
                <a:solidFill>
                  <a:srgbClr val="C00000"/>
                </a:solidFill>
                <a:latin typeface="Calibri" panose="020F0502020204030204" pitchFamily="34" charset="0"/>
                <a:ea typeface="Calibri" panose="020F0502020204030204" pitchFamily="34" charset="0"/>
                <a:cs typeface="Calibri" panose="020F0502020204030204" pitchFamily="34" charset="0"/>
              </a:rPr>
              <a:t>This led to....</a:t>
            </a:r>
          </a:p>
          <a:p>
            <a:pPr>
              <a:lnSpc>
                <a:spcPct val="107000"/>
              </a:lnSpc>
              <a:spcAft>
                <a:spcPts val="800"/>
              </a:spcAft>
            </a:pPr>
            <a:endParaRPr lang="en-GB" sz="24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24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Another feature was .....</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This caused.....</a:t>
            </a:r>
          </a:p>
          <a:p>
            <a:pPr>
              <a:lnSpc>
                <a:spcPct val="107000"/>
              </a:lnSpc>
              <a:spcAft>
                <a:spcPts val="800"/>
              </a:spcAft>
            </a:pP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53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D0E003-44DC-4756-8962-9FE8F28E2A7A}"/>
              </a:ext>
            </a:extLst>
          </p:cNvPr>
          <p:cNvSpPr txBox="1"/>
          <p:nvPr/>
        </p:nvSpPr>
        <p:spPr>
          <a:xfrm>
            <a:off x="228600" y="749980"/>
            <a:ext cx="7587760" cy="6001643"/>
          </a:xfrm>
          <a:prstGeom prst="rect">
            <a:avLst/>
          </a:prstGeom>
          <a:solidFill>
            <a:srgbClr val="FFFFE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Quick Start: Recap</a:t>
            </a:r>
          </a:p>
          <a:p>
            <a:pPr marL="514350" indent="-514350">
              <a:buAutoNum type="arabicPeriod"/>
            </a:pPr>
            <a:r>
              <a:rPr lang="en-GB" sz="2400" dirty="0"/>
              <a:t>Stick the WWI Knowledge Organiser </a:t>
            </a:r>
          </a:p>
          <a:p>
            <a:pPr marL="514350" indent="-514350">
              <a:buFontTx/>
              <a:buAutoNum type="arabicPeriod"/>
            </a:pPr>
            <a:r>
              <a:rPr lang="en-GB" sz="2400" dirty="0"/>
              <a:t>What was the ‘Western Front’?</a:t>
            </a:r>
          </a:p>
          <a:p>
            <a:pPr marL="514350" indent="-514350">
              <a:buFontTx/>
              <a:buAutoNum type="arabicPeriod"/>
            </a:pPr>
            <a:endParaRPr lang="en-GB" sz="2400" dirty="0"/>
          </a:p>
          <a:p>
            <a:pPr marL="514350" indent="-514350">
              <a:buAutoNum type="arabicPeriod"/>
            </a:pPr>
            <a:r>
              <a:rPr lang="en-GB" sz="2400" dirty="0"/>
              <a:t>Describe the shape / organisation of the trench system </a:t>
            </a:r>
          </a:p>
          <a:p>
            <a:pPr marL="514350" indent="-514350">
              <a:buAutoNum type="arabicPeriod"/>
            </a:pPr>
            <a:endParaRPr lang="en-GB" sz="2400" dirty="0"/>
          </a:p>
          <a:p>
            <a:pPr marL="514350" indent="-514350">
              <a:buAutoNum type="arabicPeriod"/>
            </a:pPr>
            <a:endParaRPr lang="en-GB" sz="2400" dirty="0"/>
          </a:p>
          <a:p>
            <a:pPr marL="514350" indent="-514350">
              <a:buAutoNum type="arabicPeriod"/>
            </a:pPr>
            <a:r>
              <a:rPr lang="en-GB" sz="2400" dirty="0"/>
              <a:t>Name three types of poisonous gas used during WWI</a:t>
            </a:r>
          </a:p>
          <a:p>
            <a:pPr marL="514350" indent="-514350">
              <a:buAutoNum type="arabicPeriod"/>
            </a:pPr>
            <a:endParaRPr lang="en-GB" sz="2400" dirty="0"/>
          </a:p>
          <a:p>
            <a:pPr marL="514350" indent="-514350">
              <a:buAutoNum type="arabicPeriod"/>
            </a:pPr>
            <a:endParaRPr lang="en-GB" sz="2400" dirty="0"/>
          </a:p>
          <a:p>
            <a:pPr marL="514350" indent="-514350">
              <a:buAutoNum type="arabicPeriod"/>
            </a:pPr>
            <a:endParaRPr lang="en-GB" sz="2400" dirty="0"/>
          </a:p>
          <a:p>
            <a:pPr marL="514350" indent="-514350">
              <a:buAutoNum type="arabicPeriod"/>
            </a:pPr>
            <a:r>
              <a:rPr lang="en-GB" sz="2400" dirty="0"/>
              <a:t>Describe:</a:t>
            </a:r>
          </a:p>
          <a:p>
            <a:pPr marL="971550" lvl="1" indent="-514350">
              <a:buAutoNum type="arabicPeriod"/>
            </a:pPr>
            <a:r>
              <a:rPr lang="en-GB" sz="2400" dirty="0"/>
              <a:t>One military development / tactic at the Battle of Cambrai</a:t>
            </a:r>
          </a:p>
          <a:p>
            <a:pPr marL="971550" lvl="1" indent="-514350">
              <a:buAutoNum type="arabicPeriod"/>
            </a:pPr>
            <a:r>
              <a:rPr lang="en-GB" sz="2400" dirty="0"/>
              <a:t>One medical development at the Battle of Cambrai</a:t>
            </a:r>
          </a:p>
          <a:p>
            <a:pPr marL="971550" lvl="1" indent="-514350">
              <a:buAutoNum type="arabicPeriod"/>
            </a:pPr>
            <a:endParaRPr lang="en-GB" sz="2400" dirty="0"/>
          </a:p>
        </p:txBody>
      </p:sp>
      <p:sp>
        <p:nvSpPr>
          <p:cNvPr id="5" name="TextBox 4">
            <a:extLst>
              <a:ext uri="{FF2B5EF4-FFF2-40B4-BE49-F238E27FC236}">
                <a16:creationId xmlns:a16="http://schemas.microsoft.com/office/drawing/2014/main" id="{18588248-314D-47DA-914B-12B4D229DD96}"/>
              </a:ext>
            </a:extLst>
          </p:cNvPr>
          <p:cNvSpPr txBox="1"/>
          <p:nvPr/>
        </p:nvSpPr>
        <p:spPr>
          <a:xfrm>
            <a:off x="3325919" y="702948"/>
            <a:ext cx="3110969" cy="461665"/>
          </a:xfrm>
          <a:prstGeom prst="rect">
            <a:avLst/>
          </a:prstGeom>
          <a:noFill/>
        </p:spPr>
        <p:txBody>
          <a:bodyPr wrap="square" rtlCol="0">
            <a:spAutoFit/>
          </a:bodyPr>
          <a:lstStyle/>
          <a:p>
            <a:pPr algn="r"/>
            <a:r>
              <a:rPr lang="en-US" sz="2400" b="1" dirty="0">
                <a:solidFill>
                  <a:srgbClr val="008000"/>
                </a:solidFill>
                <a:cs typeface="Arial"/>
              </a:rPr>
              <a:t>Correct in green pen</a:t>
            </a:r>
          </a:p>
        </p:txBody>
      </p:sp>
      <p:pic>
        <p:nvPicPr>
          <p:cNvPr id="6" name="Picture 5" descr="Hopstarter-Soft-Scraps-Pen-Green.ico">
            <a:extLst>
              <a:ext uri="{FF2B5EF4-FFF2-40B4-BE49-F238E27FC236}">
                <a16:creationId xmlns:a16="http://schemas.microsoft.com/office/drawing/2014/main" id="{0DA6288D-38F0-4CE0-8511-C29D77381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888" y="141817"/>
            <a:ext cx="954512" cy="954512"/>
          </a:xfrm>
          <a:prstGeom prst="rect">
            <a:avLst/>
          </a:prstGeom>
        </p:spPr>
      </p:pic>
      <p:sp>
        <p:nvSpPr>
          <p:cNvPr id="7" name="TextBox 6">
            <a:extLst>
              <a:ext uri="{FF2B5EF4-FFF2-40B4-BE49-F238E27FC236}">
                <a16:creationId xmlns:a16="http://schemas.microsoft.com/office/drawing/2014/main" id="{3574E112-1A25-4682-896C-BA3C03AC038F}"/>
              </a:ext>
            </a:extLst>
          </p:cNvPr>
          <p:cNvSpPr txBox="1"/>
          <p:nvPr/>
        </p:nvSpPr>
        <p:spPr>
          <a:xfrm>
            <a:off x="699708" y="1845948"/>
            <a:ext cx="7116652" cy="461665"/>
          </a:xfrm>
          <a:prstGeom prst="rect">
            <a:avLst/>
          </a:prstGeom>
          <a:noFill/>
        </p:spPr>
        <p:txBody>
          <a:bodyPr wrap="square" rtlCol="0">
            <a:spAutoFit/>
          </a:bodyPr>
          <a:lstStyle/>
          <a:p>
            <a:r>
              <a:rPr lang="en-GB" sz="2400" b="1" dirty="0">
                <a:solidFill>
                  <a:srgbClr val="008000"/>
                </a:solidFill>
                <a:latin typeface="Calibri" pitchFamily="34" charset="0"/>
              </a:rPr>
              <a:t>The line of trenches along France and Belgium in WWI</a:t>
            </a:r>
          </a:p>
        </p:txBody>
      </p:sp>
      <p:sp>
        <p:nvSpPr>
          <p:cNvPr id="8" name="TextBox 7">
            <a:extLst>
              <a:ext uri="{FF2B5EF4-FFF2-40B4-BE49-F238E27FC236}">
                <a16:creationId xmlns:a16="http://schemas.microsoft.com/office/drawing/2014/main" id="{244DE779-F00F-480E-8EF3-79957A706862}"/>
              </a:ext>
            </a:extLst>
          </p:cNvPr>
          <p:cNvSpPr txBox="1"/>
          <p:nvPr/>
        </p:nvSpPr>
        <p:spPr>
          <a:xfrm>
            <a:off x="721478" y="2564247"/>
            <a:ext cx="4688721" cy="830997"/>
          </a:xfrm>
          <a:prstGeom prst="rect">
            <a:avLst/>
          </a:prstGeom>
          <a:noFill/>
        </p:spPr>
        <p:txBody>
          <a:bodyPr wrap="square" rtlCol="0">
            <a:spAutoFit/>
          </a:bodyPr>
          <a:lstStyle/>
          <a:p>
            <a:r>
              <a:rPr lang="en-GB" sz="2400" b="1" dirty="0">
                <a:solidFill>
                  <a:srgbClr val="008000"/>
                </a:solidFill>
                <a:latin typeface="Calibri" pitchFamily="34" charset="0"/>
              </a:rPr>
              <a:t>Zig-Zag = Defensive </a:t>
            </a:r>
          </a:p>
          <a:p>
            <a:r>
              <a:rPr lang="en-GB" sz="2400" b="1" dirty="0">
                <a:solidFill>
                  <a:srgbClr val="008000"/>
                </a:solidFill>
                <a:latin typeface="Calibri" pitchFamily="34" charset="0"/>
              </a:rPr>
              <a:t>Support &amp; reserve trenches</a:t>
            </a:r>
          </a:p>
        </p:txBody>
      </p:sp>
      <p:sp>
        <p:nvSpPr>
          <p:cNvPr id="9" name="TextBox 8">
            <a:extLst>
              <a:ext uri="{FF2B5EF4-FFF2-40B4-BE49-F238E27FC236}">
                <a16:creationId xmlns:a16="http://schemas.microsoft.com/office/drawing/2014/main" id="{C1403D86-3DDF-49D1-8073-0D15669AF275}"/>
              </a:ext>
            </a:extLst>
          </p:cNvPr>
          <p:cNvSpPr txBox="1"/>
          <p:nvPr/>
        </p:nvSpPr>
        <p:spPr>
          <a:xfrm>
            <a:off x="410030" y="3662890"/>
            <a:ext cx="7406330" cy="1107996"/>
          </a:xfrm>
          <a:prstGeom prst="rect">
            <a:avLst/>
          </a:prstGeom>
          <a:noFill/>
        </p:spPr>
        <p:txBody>
          <a:bodyPr wrap="square" rtlCol="0">
            <a:spAutoFit/>
          </a:bodyPr>
          <a:lstStyle/>
          <a:p>
            <a:r>
              <a:rPr lang="en-GB" sz="2200" b="1" dirty="0">
                <a:solidFill>
                  <a:srgbClr val="008000"/>
                </a:solidFill>
                <a:latin typeface="Calibri" pitchFamily="34" charset="0"/>
              </a:rPr>
              <a:t>Chlorine, 1915 – death by suffocation; no gas masks yet</a:t>
            </a:r>
          </a:p>
          <a:p>
            <a:r>
              <a:rPr lang="en-GB" sz="2200" b="1" dirty="0">
                <a:solidFill>
                  <a:srgbClr val="008000"/>
                </a:solidFill>
                <a:latin typeface="Calibri" pitchFamily="34" charset="0"/>
              </a:rPr>
              <a:t>Phosgene, later 1915 – faster; killed in 2 days </a:t>
            </a:r>
          </a:p>
          <a:p>
            <a:r>
              <a:rPr lang="en-GB" sz="2200" b="1" dirty="0">
                <a:solidFill>
                  <a:srgbClr val="008000"/>
                </a:solidFill>
                <a:latin typeface="Calibri" pitchFamily="34" charset="0"/>
              </a:rPr>
              <a:t>Mustard, 1917 – 12 hours; external &amp; internal blisters; burns </a:t>
            </a:r>
          </a:p>
        </p:txBody>
      </p:sp>
      <p:sp>
        <p:nvSpPr>
          <p:cNvPr id="10" name="TextBox 9">
            <a:extLst>
              <a:ext uri="{FF2B5EF4-FFF2-40B4-BE49-F238E27FC236}">
                <a16:creationId xmlns:a16="http://schemas.microsoft.com/office/drawing/2014/main" id="{B818F86D-B879-46F0-97F2-D68F314DFF72}"/>
              </a:ext>
            </a:extLst>
          </p:cNvPr>
          <p:cNvSpPr txBox="1"/>
          <p:nvPr/>
        </p:nvSpPr>
        <p:spPr>
          <a:xfrm>
            <a:off x="2362200" y="5512630"/>
            <a:ext cx="7406330" cy="430887"/>
          </a:xfrm>
          <a:prstGeom prst="rect">
            <a:avLst/>
          </a:prstGeom>
          <a:noFill/>
        </p:spPr>
        <p:txBody>
          <a:bodyPr wrap="square" rtlCol="0">
            <a:spAutoFit/>
          </a:bodyPr>
          <a:lstStyle/>
          <a:p>
            <a:r>
              <a:rPr lang="en-GB" sz="2200" b="1" dirty="0">
                <a:solidFill>
                  <a:srgbClr val="008000"/>
                </a:solidFill>
                <a:latin typeface="Calibri" pitchFamily="34" charset="0"/>
              </a:rPr>
              <a:t>First large-scale use of tanks; 500 tanks </a:t>
            </a:r>
          </a:p>
        </p:txBody>
      </p:sp>
      <p:sp>
        <p:nvSpPr>
          <p:cNvPr id="11" name="TextBox 10">
            <a:extLst>
              <a:ext uri="{FF2B5EF4-FFF2-40B4-BE49-F238E27FC236}">
                <a16:creationId xmlns:a16="http://schemas.microsoft.com/office/drawing/2014/main" id="{42429DA5-F548-46D1-BB86-2D869603CB96}"/>
              </a:ext>
            </a:extLst>
          </p:cNvPr>
          <p:cNvSpPr txBox="1"/>
          <p:nvPr/>
        </p:nvSpPr>
        <p:spPr>
          <a:xfrm>
            <a:off x="1178238" y="6220043"/>
            <a:ext cx="7406330" cy="430887"/>
          </a:xfrm>
          <a:prstGeom prst="rect">
            <a:avLst/>
          </a:prstGeom>
          <a:noFill/>
        </p:spPr>
        <p:txBody>
          <a:bodyPr wrap="square" rtlCol="0">
            <a:spAutoFit/>
          </a:bodyPr>
          <a:lstStyle/>
          <a:p>
            <a:r>
              <a:rPr lang="en-GB" sz="2200" b="1" dirty="0">
                <a:solidFill>
                  <a:srgbClr val="008000"/>
                </a:solidFill>
                <a:latin typeface="Calibri" pitchFamily="34" charset="0"/>
              </a:rPr>
              <a:t>First blood depot (bank) – Robertson – Type 0; 26-8 days</a:t>
            </a:r>
          </a:p>
        </p:txBody>
      </p:sp>
      <p:sp>
        <p:nvSpPr>
          <p:cNvPr id="12" name="Oval 11">
            <a:extLst>
              <a:ext uri="{FF2B5EF4-FFF2-40B4-BE49-F238E27FC236}">
                <a16:creationId xmlns:a16="http://schemas.microsoft.com/office/drawing/2014/main" id="{0D15A281-BA94-4FBD-B689-640B9581998E}"/>
              </a:ext>
            </a:extLst>
          </p:cNvPr>
          <p:cNvSpPr/>
          <p:nvPr/>
        </p:nvSpPr>
        <p:spPr>
          <a:xfrm>
            <a:off x="6640525" y="823965"/>
            <a:ext cx="1129648" cy="9990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379D646-A417-4AC4-B0C0-4E335EB555FE}"/>
              </a:ext>
            </a:extLst>
          </p:cNvPr>
          <p:cNvSpPr txBox="1"/>
          <p:nvPr/>
        </p:nvSpPr>
        <p:spPr>
          <a:xfrm>
            <a:off x="6575549" y="1041908"/>
            <a:ext cx="991010" cy="584775"/>
          </a:xfrm>
          <a:prstGeom prst="rect">
            <a:avLst/>
          </a:prstGeom>
          <a:noFill/>
        </p:spPr>
        <p:txBody>
          <a:bodyPr wrap="square" rtlCol="0">
            <a:spAutoFit/>
          </a:bodyPr>
          <a:lstStyle/>
          <a:p>
            <a:pPr algn="r"/>
            <a:r>
              <a:rPr lang="en-US" sz="3200" b="1" dirty="0">
                <a:solidFill>
                  <a:srgbClr val="008000"/>
                </a:solidFill>
                <a:cs typeface="Arial"/>
              </a:rPr>
              <a:t>/ 5</a:t>
            </a:r>
          </a:p>
        </p:txBody>
      </p:sp>
    </p:spTree>
    <p:extLst>
      <p:ext uri="{BB962C8B-B14F-4D97-AF65-F5344CB8AC3E}">
        <p14:creationId xmlns:p14="http://schemas.microsoft.com/office/powerpoint/2010/main" val="22693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829FE-56D9-4DD9-A1B0-78909082437F}"/>
              </a:ext>
            </a:extLst>
          </p:cNvPr>
          <p:cNvPicPr/>
          <p:nvPr/>
        </p:nvPicPr>
        <p:blipFill rotWithShape="1">
          <a:blip r:embed="rId2">
            <a:extLst>
              <a:ext uri="{28A0092B-C50C-407E-A947-70E740481C1C}">
                <a14:useLocalDpi xmlns:a14="http://schemas.microsoft.com/office/drawing/2010/main" val="0"/>
              </a:ext>
            </a:extLst>
          </a:blip>
          <a:srcRect l="27035" t="18033" r="31922" b="10681"/>
          <a:stretch/>
        </p:blipFill>
        <p:spPr bwMode="auto">
          <a:xfrm>
            <a:off x="990599" y="533400"/>
            <a:ext cx="6477000" cy="6629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1E7154D-0725-4B0A-877D-1181230385A3}"/>
              </a:ext>
            </a:extLst>
          </p:cNvPr>
          <p:cNvSpPr txBox="1"/>
          <p:nvPr/>
        </p:nvSpPr>
        <p:spPr>
          <a:xfrm>
            <a:off x="1104899" y="904777"/>
            <a:ext cx="624839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effectLst/>
                <a:latin typeface="Calibri" panose="020F0502020204030204" pitchFamily="34" charset="0"/>
                <a:ea typeface="Calibri" panose="020F0502020204030204" pitchFamily="34" charset="0"/>
              </a:rPr>
              <a:t>Q1 Describe </a:t>
            </a:r>
            <a:r>
              <a:rPr lang="en-GB" sz="2800" b="1" dirty="0">
                <a:effectLst/>
                <a:latin typeface="Calibri" panose="020F0502020204030204" pitchFamily="34" charset="0"/>
                <a:ea typeface="Calibri" panose="020F0502020204030204" pitchFamily="34" charset="0"/>
              </a:rPr>
              <a:t>two</a:t>
            </a:r>
            <a:r>
              <a:rPr lang="en-GB" sz="2800" dirty="0">
                <a:effectLst/>
                <a:latin typeface="Calibri" panose="020F0502020204030204" pitchFamily="34" charset="0"/>
                <a:ea typeface="Calibri" panose="020F0502020204030204" pitchFamily="34" charset="0"/>
              </a:rPr>
              <a:t> features of </a:t>
            </a:r>
            <a:r>
              <a:rPr lang="en-GB" sz="2800" dirty="0">
                <a:solidFill>
                  <a:srgbClr val="0070C0"/>
                </a:solidFill>
                <a:effectLst/>
                <a:latin typeface="Calibri" panose="020F0502020204030204" pitchFamily="34" charset="0"/>
                <a:ea typeface="Calibri" panose="020F0502020204030204" pitchFamily="34" charset="0"/>
              </a:rPr>
              <a:t>gas attacks </a:t>
            </a:r>
            <a:r>
              <a:rPr lang="en-GB" sz="2800" dirty="0">
                <a:effectLst/>
                <a:latin typeface="Calibri" panose="020F0502020204030204" pitchFamily="34" charset="0"/>
                <a:ea typeface="Calibri" panose="020F0502020204030204" pitchFamily="34" charset="0"/>
              </a:rPr>
              <a:t>on the Western Front [4]</a:t>
            </a:r>
            <a:endParaRPr lang="en-GB" sz="2800" dirty="0"/>
          </a:p>
        </p:txBody>
      </p:sp>
      <p:sp>
        <p:nvSpPr>
          <p:cNvPr id="6" name="TextBox 5">
            <a:extLst>
              <a:ext uri="{FF2B5EF4-FFF2-40B4-BE49-F238E27FC236}">
                <a16:creationId xmlns:a16="http://schemas.microsoft.com/office/drawing/2014/main" id="{437B7EBA-490E-4842-AAC5-850E11E7F0F4}"/>
              </a:ext>
            </a:extLst>
          </p:cNvPr>
          <p:cNvSpPr txBox="1"/>
          <p:nvPr/>
        </p:nvSpPr>
        <p:spPr>
          <a:xfrm>
            <a:off x="1257299" y="2111577"/>
            <a:ext cx="5943600" cy="44069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One feature of </a:t>
            </a:r>
            <a:r>
              <a:rPr lang="en-GB" sz="1800" i="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gas attacks on the Western Front wa</a:t>
            </a:r>
            <a:r>
              <a:rPr lang="en-GB" i="1" dirty="0">
                <a:solidFill>
                  <a:srgbClr val="008000"/>
                </a:solidFill>
                <a:latin typeface="Calibri" panose="020F0502020204030204" pitchFamily="34" charset="0"/>
                <a:ea typeface="Calibri" panose="020F0502020204030204" pitchFamily="34" charset="0"/>
                <a:cs typeface="Calibri" panose="020F0502020204030204" pitchFamily="34" charset="0"/>
              </a:rPr>
              <a:t>s the use of chlorine gas early in 1915. </a:t>
            </a:r>
            <a:endParaRPr lang="en-GB" sz="12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i="1" dirty="0">
                <a:solidFill>
                  <a:srgbClr val="C00000"/>
                </a:solidFill>
                <a:latin typeface="Calibri" panose="020F0502020204030204" pitchFamily="34" charset="0"/>
                <a:ea typeface="Calibri" panose="020F0502020204030204" pitchFamily="34" charset="0"/>
                <a:cs typeface="Calibri" panose="020F0502020204030204" pitchFamily="34" charset="0"/>
              </a:rPr>
              <a:t>This led to </a:t>
            </a:r>
            <a:r>
              <a:rPr lang="en-GB" i="1" dirty="0">
                <a:solidFill>
                  <a:srgbClr val="008000"/>
                </a:solidFill>
                <a:latin typeface="Calibri" panose="020F0502020204030204" pitchFamily="34" charset="0"/>
                <a:ea typeface="Calibri" panose="020F0502020204030204" pitchFamily="34" charset="0"/>
                <a:cs typeface="Calibri" panose="020F0502020204030204" pitchFamily="34" charset="0"/>
              </a:rPr>
              <a:t>death by suffocation, made worse by the lack of gas masks to begin with, and later the use of phosgene gas. </a:t>
            </a:r>
            <a:endParaRPr lang="en-GB"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5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5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1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Another feature was </a:t>
            </a:r>
            <a:r>
              <a:rPr lang="en-GB" i="1" dirty="0">
                <a:solidFill>
                  <a:srgbClr val="008000"/>
                </a:solidFill>
                <a:latin typeface="Calibri" panose="020F0502020204030204" pitchFamily="34" charset="0"/>
                <a:ea typeface="Calibri" panose="020F0502020204030204" pitchFamily="34" charset="0"/>
                <a:cs typeface="Calibri" panose="020F0502020204030204" pitchFamily="34" charset="0"/>
              </a:rPr>
              <a:t>the use of mustard gas in 1917, a much more deadly and painful odourless gas. </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This caused </a:t>
            </a:r>
            <a:r>
              <a:rPr lang="en-GB" i="1" dirty="0">
                <a:solidFill>
                  <a:srgbClr val="008000"/>
                </a:solidFill>
                <a:latin typeface="Calibri" panose="020F0502020204030204" pitchFamily="34" charset="0"/>
                <a:ea typeface="Calibri" panose="020F0502020204030204" pitchFamily="34" charset="0"/>
                <a:cs typeface="Calibri" panose="020F0502020204030204" pitchFamily="34" charset="0"/>
              </a:rPr>
              <a:t>both internal and external blisters, could pass through clothing to burn the skin, and worked at speed </a:t>
            </a:r>
            <a:r>
              <a:rPr lang="en-GB" sz="1800" i="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within 12 hours.</a:t>
            </a:r>
            <a:endPar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17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829FE-56D9-4DD9-A1B0-78909082437F}"/>
              </a:ext>
            </a:extLst>
          </p:cNvPr>
          <p:cNvPicPr/>
          <p:nvPr/>
        </p:nvPicPr>
        <p:blipFill rotWithShape="1">
          <a:blip r:embed="rId2">
            <a:extLst>
              <a:ext uri="{28A0092B-C50C-407E-A947-70E740481C1C}">
                <a14:useLocalDpi xmlns:a14="http://schemas.microsoft.com/office/drawing/2010/main" val="0"/>
              </a:ext>
            </a:extLst>
          </a:blip>
          <a:srcRect l="27035" t="18033" r="31922" b="10681"/>
          <a:stretch/>
        </p:blipFill>
        <p:spPr bwMode="auto">
          <a:xfrm>
            <a:off x="990599" y="533400"/>
            <a:ext cx="6477000" cy="6629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1E7154D-0725-4B0A-877D-1181230385A3}"/>
              </a:ext>
            </a:extLst>
          </p:cNvPr>
          <p:cNvSpPr txBox="1"/>
          <p:nvPr/>
        </p:nvSpPr>
        <p:spPr>
          <a:xfrm>
            <a:off x="1104899" y="904777"/>
            <a:ext cx="624839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effectLst/>
                <a:latin typeface="Calibri" panose="020F0502020204030204" pitchFamily="34" charset="0"/>
                <a:ea typeface="Calibri" panose="020F0502020204030204" pitchFamily="34" charset="0"/>
              </a:rPr>
              <a:t>Q1 Describe </a:t>
            </a:r>
            <a:r>
              <a:rPr lang="en-GB" sz="2800" b="1" dirty="0">
                <a:effectLst/>
                <a:latin typeface="Calibri" panose="020F0502020204030204" pitchFamily="34" charset="0"/>
                <a:ea typeface="Calibri" panose="020F0502020204030204" pitchFamily="34" charset="0"/>
              </a:rPr>
              <a:t>two</a:t>
            </a:r>
            <a:r>
              <a:rPr lang="en-GB" sz="2800" dirty="0">
                <a:effectLst/>
                <a:latin typeface="Calibri" panose="020F0502020204030204" pitchFamily="34" charset="0"/>
                <a:ea typeface="Calibri" panose="020F0502020204030204" pitchFamily="34" charset="0"/>
              </a:rPr>
              <a:t> features of </a:t>
            </a:r>
            <a:r>
              <a:rPr lang="en-GB" sz="2800" dirty="0">
                <a:solidFill>
                  <a:srgbClr val="0070C0"/>
                </a:solidFill>
                <a:effectLst/>
                <a:latin typeface="Calibri" panose="020F0502020204030204" pitchFamily="34" charset="0"/>
                <a:ea typeface="Calibri" panose="020F0502020204030204" pitchFamily="34" charset="0"/>
              </a:rPr>
              <a:t>......  </a:t>
            </a:r>
            <a:r>
              <a:rPr lang="en-GB" sz="2800" dirty="0">
                <a:effectLst/>
                <a:latin typeface="Calibri" panose="020F0502020204030204" pitchFamily="34" charset="0"/>
                <a:ea typeface="Calibri" panose="020F0502020204030204" pitchFamily="34" charset="0"/>
              </a:rPr>
              <a:t>on the Western Front [4]</a:t>
            </a:r>
            <a:endParaRPr lang="en-GB" sz="2800" dirty="0"/>
          </a:p>
        </p:txBody>
      </p:sp>
      <p:sp>
        <p:nvSpPr>
          <p:cNvPr id="6" name="TextBox 5">
            <a:extLst>
              <a:ext uri="{FF2B5EF4-FFF2-40B4-BE49-F238E27FC236}">
                <a16:creationId xmlns:a16="http://schemas.microsoft.com/office/drawing/2014/main" id="{437B7EBA-490E-4842-AAC5-850E11E7F0F4}"/>
              </a:ext>
            </a:extLst>
          </p:cNvPr>
          <p:cNvSpPr txBox="1"/>
          <p:nvPr/>
        </p:nvSpPr>
        <p:spPr>
          <a:xfrm>
            <a:off x="1257299" y="2111577"/>
            <a:ext cx="5943600" cy="36660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One feature of ....was.....</a:t>
            </a:r>
          </a:p>
          <a:p>
            <a:pPr>
              <a:lnSpc>
                <a:spcPct val="107000"/>
              </a:lnSpc>
              <a:spcAft>
                <a:spcPts val="800"/>
              </a:spcAft>
            </a:pPr>
            <a:endParaRPr lang="en-GB" sz="12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i="1" dirty="0">
                <a:solidFill>
                  <a:srgbClr val="C00000"/>
                </a:solidFill>
                <a:latin typeface="Calibri" panose="020F0502020204030204" pitchFamily="34" charset="0"/>
                <a:ea typeface="Calibri" panose="020F0502020204030204" pitchFamily="34" charset="0"/>
                <a:cs typeface="Calibri" panose="020F0502020204030204" pitchFamily="34" charset="0"/>
              </a:rPr>
              <a:t>For example.... / This caused / affected / led to / meant that ...</a:t>
            </a:r>
          </a:p>
          <a:p>
            <a:pPr>
              <a:lnSpc>
                <a:spcPct val="107000"/>
              </a:lnSpc>
              <a:spcAft>
                <a:spcPts val="800"/>
              </a:spcAft>
            </a:pPr>
            <a:endParaRPr lang="en-GB" sz="24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24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i="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Another feature was .....</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solidFill>
                  <a:srgbClr val="C00000"/>
                </a:solidFill>
                <a:latin typeface="Calibri" panose="020F0502020204030204" pitchFamily="34" charset="0"/>
                <a:ea typeface="Calibri" panose="020F0502020204030204" pitchFamily="34" charset="0"/>
                <a:cs typeface="Calibri" panose="020F0502020204030204" pitchFamily="34" charset="0"/>
              </a:rPr>
              <a:t>For example.... / This caused / affected / led to / meant that ...</a:t>
            </a:r>
          </a:p>
          <a:p>
            <a:pPr>
              <a:lnSpc>
                <a:spcPct val="107000"/>
              </a:lnSpc>
              <a:spcAft>
                <a:spcPts val="800"/>
              </a:spcAft>
            </a:pP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75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in clipart post it notes, Pin post it notes Transparent ...">
            <a:extLst>
              <a:ext uri="{FF2B5EF4-FFF2-40B4-BE49-F238E27FC236}">
                <a16:creationId xmlns:a16="http://schemas.microsoft.com/office/drawing/2014/main" id="{D79CB5AB-BD51-44FE-AFF5-DC7E10B54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28208"/>
            <a:ext cx="6934200" cy="5547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C7E56C-45D8-4F53-9348-284240BA4FCA}"/>
              </a:ext>
            </a:extLst>
          </p:cNvPr>
          <p:cNvSpPr>
            <a:spLocks noGrp="1"/>
          </p:cNvSpPr>
          <p:nvPr>
            <p:ph type="title"/>
          </p:nvPr>
        </p:nvSpPr>
        <p:spPr>
          <a:xfrm>
            <a:off x="-381000" y="2256971"/>
            <a:ext cx="8229600" cy="1143000"/>
          </a:xfrm>
        </p:spPr>
        <p:txBody>
          <a:bodyPr>
            <a:normAutofit fontScale="90000"/>
          </a:bodyPr>
          <a:lstStyle/>
          <a:p>
            <a:r>
              <a:rPr lang="en-GB" dirty="0"/>
              <a:t>I need...</a:t>
            </a:r>
            <a:br>
              <a:rPr lang="en-GB" dirty="0"/>
            </a:br>
            <a:br>
              <a:rPr lang="en-GB" dirty="0"/>
            </a:br>
            <a:r>
              <a:rPr lang="en-GB" dirty="0"/>
              <a:t> </a:t>
            </a:r>
          </a:p>
        </p:txBody>
      </p:sp>
    </p:spTree>
    <p:extLst>
      <p:ext uri="{BB962C8B-B14F-4D97-AF65-F5344CB8AC3E}">
        <p14:creationId xmlns:p14="http://schemas.microsoft.com/office/powerpoint/2010/main" val="3197451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2729"/>
            <a:ext cx="9144000" cy="4102017"/>
          </a:xfrm>
          <a:prstGeom prst="rect">
            <a:avLst/>
          </a:prstGeom>
          <a:solidFill>
            <a:schemeClr val="tx1"/>
          </a:solidFill>
        </p:spPr>
      </p:pic>
      <p:cxnSp>
        <p:nvCxnSpPr>
          <p:cNvPr id="3" name="Straight Arrow Connector 2"/>
          <p:cNvCxnSpPr/>
          <p:nvPr/>
        </p:nvCxnSpPr>
        <p:spPr>
          <a:xfrm flipV="1">
            <a:off x="4885182" y="2638386"/>
            <a:ext cx="0" cy="5029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69789" y="2361873"/>
            <a:ext cx="132588" cy="205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06591" y="1854352"/>
            <a:ext cx="3228" cy="3816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49836" y="4169394"/>
            <a:ext cx="4572" cy="525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833565" y="3604436"/>
            <a:ext cx="4572" cy="525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845264" y="2772398"/>
            <a:ext cx="4572" cy="525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84933" y="2377603"/>
            <a:ext cx="531158" cy="119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34526" y="2624866"/>
            <a:ext cx="44805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387737" y="2613020"/>
            <a:ext cx="4615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035381" y="2613020"/>
            <a:ext cx="461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223980" y="2394514"/>
            <a:ext cx="5920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304788" y="2438205"/>
            <a:ext cx="557784" cy="2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927691" y="2423855"/>
            <a:ext cx="557784" cy="182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206907" y="1719780"/>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304788" y="2779319"/>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520017" y="2734898"/>
            <a:ext cx="539496" cy="102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971417" y="2638386"/>
            <a:ext cx="530755"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06590" y="1796241"/>
            <a:ext cx="432458" cy="854080"/>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North Stairs Down Only </a:t>
            </a:r>
          </a:p>
        </p:txBody>
      </p:sp>
      <p:sp>
        <p:nvSpPr>
          <p:cNvPr id="73" name="TextBox 72"/>
          <p:cNvSpPr txBox="1"/>
          <p:nvPr/>
        </p:nvSpPr>
        <p:spPr>
          <a:xfrm>
            <a:off x="594" y="1706570"/>
            <a:ext cx="448056" cy="600164"/>
          </a:xfrm>
          <a:prstGeom prst="rect">
            <a:avLst/>
          </a:prstGeom>
          <a:noFill/>
        </p:spPr>
        <p:txBody>
          <a:bodyPr wrap="square" rtlCol="0">
            <a:spAutoFit/>
          </a:bodyPr>
          <a:lstStyle/>
          <a:p>
            <a:pPr defTabSz="685800"/>
            <a:r>
              <a:rPr lang="en-GB" sz="825" b="1" dirty="0">
                <a:solidFill>
                  <a:prstClr val="black"/>
                </a:solidFill>
                <a:latin typeface="Calibri" panose="020F0502020204030204"/>
              </a:rPr>
              <a:t>West</a:t>
            </a:r>
          </a:p>
          <a:p>
            <a:pPr defTabSz="685800"/>
            <a:r>
              <a:rPr lang="en-GB" sz="825" b="1" dirty="0">
                <a:solidFill>
                  <a:prstClr val="black"/>
                </a:solidFill>
                <a:latin typeface="Calibri" panose="020F0502020204030204"/>
              </a:rPr>
              <a:t>Stairs</a:t>
            </a:r>
          </a:p>
          <a:p>
            <a:pPr defTabSz="685800"/>
            <a:r>
              <a:rPr lang="en-GB" sz="825" b="1" dirty="0">
                <a:solidFill>
                  <a:prstClr val="black"/>
                </a:solidFill>
                <a:latin typeface="Calibri" panose="020F0502020204030204"/>
              </a:rPr>
              <a:t>Up </a:t>
            </a:r>
          </a:p>
          <a:p>
            <a:pPr defTabSz="685800"/>
            <a:r>
              <a:rPr lang="en-GB" sz="825" b="1" dirty="0">
                <a:solidFill>
                  <a:prstClr val="black"/>
                </a:solidFill>
                <a:latin typeface="Calibri" panose="020F0502020204030204"/>
              </a:rPr>
              <a:t>Only </a:t>
            </a:r>
          </a:p>
        </p:txBody>
      </p:sp>
      <p:sp>
        <p:nvSpPr>
          <p:cNvPr id="74" name="TextBox 73"/>
          <p:cNvSpPr txBox="1"/>
          <p:nvPr/>
        </p:nvSpPr>
        <p:spPr>
          <a:xfrm>
            <a:off x="3623510" y="4618433"/>
            <a:ext cx="491624" cy="646331"/>
          </a:xfrm>
          <a:prstGeom prst="rect">
            <a:avLst/>
          </a:prstGeom>
          <a:noFill/>
        </p:spPr>
        <p:txBody>
          <a:bodyPr wrap="square" rtlCol="0">
            <a:spAutoFit/>
          </a:bodyPr>
          <a:lstStyle/>
          <a:p>
            <a:pPr defTabSz="685800"/>
            <a:r>
              <a:rPr lang="en-GB" sz="900" b="1" dirty="0">
                <a:solidFill>
                  <a:prstClr val="black"/>
                </a:solidFill>
                <a:latin typeface="Calibri" panose="020F0502020204030204"/>
              </a:rPr>
              <a:t>South </a:t>
            </a:r>
          </a:p>
          <a:p>
            <a:pPr defTabSz="685800"/>
            <a:r>
              <a:rPr lang="en-GB" sz="900" b="1" dirty="0">
                <a:solidFill>
                  <a:prstClr val="black"/>
                </a:solidFill>
                <a:latin typeface="Calibri" panose="020F0502020204030204"/>
              </a:rPr>
              <a:t>Stairs </a:t>
            </a:r>
          </a:p>
          <a:p>
            <a:pPr defTabSz="685800"/>
            <a:r>
              <a:rPr lang="en-GB" sz="900" b="1" dirty="0">
                <a:solidFill>
                  <a:prstClr val="black"/>
                </a:solidFill>
                <a:latin typeface="Calibri" panose="020F0502020204030204"/>
              </a:rPr>
              <a:t>Down  </a:t>
            </a:r>
          </a:p>
          <a:p>
            <a:pPr defTabSz="685800"/>
            <a:r>
              <a:rPr lang="en-GB" sz="900" b="1" dirty="0">
                <a:solidFill>
                  <a:prstClr val="black"/>
                </a:solidFill>
                <a:latin typeface="Calibri" panose="020F0502020204030204"/>
              </a:rPr>
              <a:t>Only </a:t>
            </a:r>
          </a:p>
        </p:txBody>
      </p:sp>
      <p:sp>
        <p:nvSpPr>
          <p:cNvPr id="75" name="TextBox 74"/>
          <p:cNvSpPr txBox="1"/>
          <p:nvPr/>
        </p:nvSpPr>
        <p:spPr>
          <a:xfrm>
            <a:off x="8744422" y="1683486"/>
            <a:ext cx="487790" cy="646331"/>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East Stairs </a:t>
            </a:r>
          </a:p>
          <a:p>
            <a:pPr algn="ctr" defTabSz="685800"/>
            <a:r>
              <a:rPr lang="en-GB" sz="900" b="1" dirty="0">
                <a:solidFill>
                  <a:prstClr val="black"/>
                </a:solidFill>
                <a:latin typeface="Calibri" panose="020F0502020204030204"/>
              </a:rPr>
              <a:t>Up Only </a:t>
            </a:r>
          </a:p>
        </p:txBody>
      </p:sp>
      <p:cxnSp>
        <p:nvCxnSpPr>
          <p:cNvPr id="28" name="Straight Arrow Connector 27"/>
          <p:cNvCxnSpPr/>
          <p:nvPr/>
        </p:nvCxnSpPr>
        <p:spPr>
          <a:xfrm>
            <a:off x="3935861" y="2389556"/>
            <a:ext cx="8050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16090" y="1975796"/>
            <a:ext cx="0" cy="2847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456561" y="3167732"/>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Front Entrance to Building A</a:t>
            </a:r>
          </a:p>
        </p:txBody>
      </p:sp>
      <p:sp>
        <p:nvSpPr>
          <p:cNvPr id="32" name="TextBox 31"/>
          <p:cNvSpPr txBox="1"/>
          <p:nvPr/>
        </p:nvSpPr>
        <p:spPr>
          <a:xfrm>
            <a:off x="2755688" y="1494960"/>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Back Entrance to Building B</a:t>
            </a:r>
          </a:p>
        </p:txBody>
      </p:sp>
      <p:cxnSp>
        <p:nvCxnSpPr>
          <p:cNvPr id="36" name="Straight Arrow Connector 35"/>
          <p:cNvCxnSpPr/>
          <p:nvPr/>
        </p:nvCxnSpPr>
        <p:spPr>
          <a:xfrm flipV="1">
            <a:off x="5466229" y="2505089"/>
            <a:ext cx="132588" cy="205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528505" y="2523093"/>
            <a:ext cx="256032" cy="819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210694" y="1615906"/>
            <a:ext cx="0" cy="4642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91665" y="1442780"/>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Back Entrance to Building A</a:t>
            </a:r>
          </a:p>
        </p:txBody>
      </p:sp>
      <p:cxnSp>
        <p:nvCxnSpPr>
          <p:cNvPr id="57" name="Straight Arrow Connector 56"/>
          <p:cNvCxnSpPr/>
          <p:nvPr/>
        </p:nvCxnSpPr>
        <p:spPr>
          <a:xfrm>
            <a:off x="2974538" y="2790817"/>
            <a:ext cx="6321" cy="5500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932470" y="3587808"/>
            <a:ext cx="4572" cy="559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056919" y="4228914"/>
            <a:ext cx="4572" cy="406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50699" y="2638386"/>
            <a:ext cx="44805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454145" y="2458393"/>
            <a:ext cx="240234" cy="1453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6" y="2624866"/>
            <a:ext cx="448056" cy="369332"/>
          </a:xfrm>
          <a:prstGeom prst="rect">
            <a:avLst/>
          </a:prstGeom>
          <a:noFill/>
        </p:spPr>
        <p:txBody>
          <a:bodyPr wrap="square" rtlCol="0">
            <a:spAutoFit/>
          </a:bodyPr>
          <a:lstStyle/>
          <a:p>
            <a:pPr defTabSz="685800"/>
            <a:r>
              <a:rPr lang="en-GB" sz="900" b="1" dirty="0">
                <a:solidFill>
                  <a:prstClr val="black"/>
                </a:solidFill>
                <a:latin typeface="Calibri" panose="020F0502020204030204"/>
              </a:rPr>
              <a:t>Exit Only</a:t>
            </a:r>
          </a:p>
        </p:txBody>
      </p:sp>
      <p:cxnSp>
        <p:nvCxnSpPr>
          <p:cNvPr id="77" name="Straight Arrow Connector 76"/>
          <p:cNvCxnSpPr/>
          <p:nvPr/>
        </p:nvCxnSpPr>
        <p:spPr>
          <a:xfrm flipV="1">
            <a:off x="222888" y="1026683"/>
            <a:ext cx="930871" cy="63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458998" y="1050397"/>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282582" y="1035896"/>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623511" y="1061488"/>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651875" y="1072879"/>
            <a:ext cx="946942" cy="11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615457" y="1118346"/>
            <a:ext cx="595237" cy="4762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41817" y="1067034"/>
            <a:ext cx="14661" cy="16110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3192676" y="5006391"/>
            <a:ext cx="411643" cy="89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2683500" y="5466129"/>
            <a:ext cx="959045" cy="3693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Front Entrance to Building B</a:t>
            </a:r>
          </a:p>
        </p:txBody>
      </p:sp>
      <p:cxnSp>
        <p:nvCxnSpPr>
          <p:cNvPr id="110" name="Straight Arrow Connector 109"/>
          <p:cNvCxnSpPr/>
          <p:nvPr/>
        </p:nvCxnSpPr>
        <p:spPr>
          <a:xfrm flipV="1">
            <a:off x="2932470" y="5150443"/>
            <a:ext cx="1" cy="3300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970170" y="2480612"/>
            <a:ext cx="0" cy="2542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2587466" y="2389557"/>
            <a:ext cx="262370" cy="1940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642545" y="2070430"/>
            <a:ext cx="0" cy="47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flipH="1">
            <a:off x="4990102" y="1512031"/>
            <a:ext cx="1003958" cy="230832"/>
          </a:xfrm>
          <a:prstGeom prst="rect">
            <a:avLst/>
          </a:prstGeom>
          <a:noFill/>
        </p:spPr>
        <p:txBody>
          <a:bodyPr wrap="square" rtlCol="0">
            <a:spAutoFit/>
          </a:bodyPr>
          <a:lstStyle/>
          <a:p>
            <a:pPr algn="ctr" defTabSz="685800"/>
            <a:r>
              <a:rPr lang="en-GB" sz="900" b="1" dirty="0">
                <a:solidFill>
                  <a:prstClr val="black"/>
                </a:solidFill>
                <a:latin typeface="Calibri" panose="020F0502020204030204"/>
              </a:rPr>
              <a:t>Exit to Building B</a:t>
            </a:r>
          </a:p>
        </p:txBody>
      </p:sp>
      <p:cxnSp>
        <p:nvCxnSpPr>
          <p:cNvPr id="131" name="Straight Arrow Connector 130"/>
          <p:cNvCxnSpPr/>
          <p:nvPr/>
        </p:nvCxnSpPr>
        <p:spPr>
          <a:xfrm flipH="1" flipV="1">
            <a:off x="5930119" y="1706569"/>
            <a:ext cx="196344" cy="4091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7164325" y="2792333"/>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4431227" y="1724298"/>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3675182" y="1736683"/>
            <a:ext cx="539496"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6116600" y="2313814"/>
            <a:ext cx="1104" cy="2697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6210694" y="2334021"/>
            <a:ext cx="0" cy="249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3398498" y="1719795"/>
            <a:ext cx="232048" cy="2212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Bent-Up Arrow 158"/>
          <p:cNvSpPr/>
          <p:nvPr/>
        </p:nvSpPr>
        <p:spPr>
          <a:xfrm>
            <a:off x="8701097" y="2361873"/>
            <a:ext cx="353451" cy="148665"/>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0" name="Bent-Up Arrow 159"/>
          <p:cNvSpPr/>
          <p:nvPr/>
        </p:nvSpPr>
        <p:spPr>
          <a:xfrm flipH="1">
            <a:off x="56479" y="2349559"/>
            <a:ext cx="272939" cy="137021"/>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162" name="Picture 2" descr="https://i.stack.imgur.com/eVpM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543001" y="2300376"/>
            <a:ext cx="184628" cy="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9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 y="1321327"/>
            <a:ext cx="9144000" cy="3992235"/>
          </a:xfrm>
          <a:prstGeom prst="rect">
            <a:avLst/>
          </a:prstGeom>
        </p:spPr>
      </p:pic>
      <p:cxnSp>
        <p:nvCxnSpPr>
          <p:cNvPr id="3" name="Straight Arrow Connector 2"/>
          <p:cNvCxnSpPr/>
          <p:nvPr/>
        </p:nvCxnSpPr>
        <p:spPr>
          <a:xfrm flipV="1">
            <a:off x="506148" y="1906121"/>
            <a:ext cx="453972" cy="41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1250577" y="1893580"/>
            <a:ext cx="629323" cy="33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44895" y="1885275"/>
            <a:ext cx="66737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1186" y="1944964"/>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54096" y="2731618"/>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54096" y="3648028"/>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708699" y="1893580"/>
            <a:ext cx="567466" cy="40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53935" y="1901885"/>
            <a:ext cx="53223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28217" y="1901885"/>
            <a:ext cx="53196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688567" y="1901885"/>
            <a:ext cx="580913" cy="6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66300" y="1893580"/>
            <a:ext cx="569482" cy="8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914018" y="1893580"/>
            <a:ext cx="5647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8668" y="1259524"/>
            <a:ext cx="502920" cy="600164"/>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North Stairs Down Only </a:t>
            </a:r>
          </a:p>
        </p:txBody>
      </p:sp>
      <p:sp>
        <p:nvSpPr>
          <p:cNvPr id="20" name="TextBox 19"/>
          <p:cNvSpPr txBox="1"/>
          <p:nvPr/>
        </p:nvSpPr>
        <p:spPr>
          <a:xfrm>
            <a:off x="-45720" y="2149580"/>
            <a:ext cx="448056" cy="600164"/>
          </a:xfrm>
          <a:prstGeom prst="rect">
            <a:avLst/>
          </a:prstGeom>
          <a:noFill/>
        </p:spPr>
        <p:txBody>
          <a:bodyPr wrap="square" rtlCol="0">
            <a:spAutoFit/>
          </a:bodyPr>
          <a:lstStyle/>
          <a:p>
            <a:pPr defTabSz="685800"/>
            <a:r>
              <a:rPr lang="en-GB" sz="825" b="1" dirty="0">
                <a:solidFill>
                  <a:prstClr val="black"/>
                </a:solidFill>
                <a:latin typeface="Calibri" panose="020F0502020204030204"/>
              </a:rPr>
              <a:t>West</a:t>
            </a:r>
          </a:p>
          <a:p>
            <a:pPr defTabSz="685800"/>
            <a:r>
              <a:rPr lang="en-GB" sz="825" b="1" dirty="0">
                <a:solidFill>
                  <a:prstClr val="black"/>
                </a:solidFill>
                <a:latin typeface="Calibri" panose="020F0502020204030204"/>
              </a:rPr>
              <a:t>Stairs</a:t>
            </a:r>
          </a:p>
          <a:p>
            <a:pPr defTabSz="685800"/>
            <a:r>
              <a:rPr lang="en-GB" sz="825" b="1" dirty="0">
                <a:solidFill>
                  <a:prstClr val="black"/>
                </a:solidFill>
                <a:latin typeface="Calibri" panose="020F0502020204030204"/>
              </a:rPr>
              <a:t>Up </a:t>
            </a:r>
          </a:p>
          <a:p>
            <a:pPr defTabSz="685800"/>
            <a:r>
              <a:rPr lang="en-GB" sz="825" b="1" dirty="0">
                <a:solidFill>
                  <a:prstClr val="black"/>
                </a:solidFill>
                <a:latin typeface="Calibri" panose="020F0502020204030204"/>
              </a:rPr>
              <a:t>Only </a:t>
            </a:r>
          </a:p>
        </p:txBody>
      </p:sp>
      <p:sp>
        <p:nvSpPr>
          <p:cNvPr id="21" name="TextBox 20"/>
          <p:cNvSpPr txBox="1"/>
          <p:nvPr/>
        </p:nvSpPr>
        <p:spPr>
          <a:xfrm>
            <a:off x="8567928" y="2239218"/>
            <a:ext cx="621792" cy="473206"/>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East Stairs Up Only </a:t>
            </a:r>
          </a:p>
        </p:txBody>
      </p:sp>
      <p:sp>
        <p:nvSpPr>
          <p:cNvPr id="22" name="TextBox 21"/>
          <p:cNvSpPr txBox="1"/>
          <p:nvPr/>
        </p:nvSpPr>
        <p:spPr>
          <a:xfrm>
            <a:off x="2976372" y="4813632"/>
            <a:ext cx="886968" cy="346249"/>
          </a:xfrm>
          <a:prstGeom prst="rect">
            <a:avLst/>
          </a:prstGeom>
          <a:noFill/>
        </p:spPr>
        <p:txBody>
          <a:bodyPr wrap="square" rtlCol="0">
            <a:spAutoFit/>
          </a:bodyPr>
          <a:lstStyle/>
          <a:p>
            <a:pPr defTabSz="685800"/>
            <a:r>
              <a:rPr lang="en-GB" sz="825" b="1" dirty="0">
                <a:solidFill>
                  <a:prstClr val="black"/>
                </a:solidFill>
                <a:latin typeface="Calibri" panose="020F0502020204030204"/>
              </a:rPr>
              <a:t>South Stairs Down  Only </a:t>
            </a:r>
          </a:p>
        </p:txBody>
      </p:sp>
      <p:cxnSp>
        <p:nvCxnSpPr>
          <p:cNvPr id="47" name="Straight Arrow Connector 46"/>
          <p:cNvCxnSpPr/>
          <p:nvPr/>
        </p:nvCxnSpPr>
        <p:spPr>
          <a:xfrm flipH="1">
            <a:off x="8030584" y="1885275"/>
            <a:ext cx="569482" cy="8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708699" y="1384506"/>
            <a:ext cx="1" cy="4035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581826" y="1788008"/>
            <a:ext cx="472" cy="214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Bent-Up Arrow 66"/>
          <p:cNvSpPr/>
          <p:nvPr/>
        </p:nvSpPr>
        <p:spPr>
          <a:xfrm flipV="1">
            <a:off x="3177237" y="4457541"/>
            <a:ext cx="384352" cy="139570"/>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68" name="Left-Up Arrow 67"/>
          <p:cNvSpPr/>
          <p:nvPr/>
        </p:nvSpPr>
        <p:spPr>
          <a:xfrm>
            <a:off x="8731529" y="1857686"/>
            <a:ext cx="303758" cy="124028"/>
          </a:xfrm>
          <a:prstGeom prst="lef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0" name="Left-Up Arrow 69"/>
          <p:cNvSpPr/>
          <p:nvPr/>
        </p:nvSpPr>
        <p:spPr>
          <a:xfrm flipH="1">
            <a:off x="-8603" y="1833050"/>
            <a:ext cx="307127" cy="169890"/>
          </a:xfrm>
          <a:prstGeom prst="lef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1" name="Picture 2" descr="https://i.stack.imgur.com/eVpM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489747" y="1793439"/>
            <a:ext cx="184628" cy="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49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2060"/>
            <a:ext cx="9144000" cy="3994484"/>
          </a:xfrm>
          <a:prstGeom prst="rect">
            <a:avLst/>
          </a:prstGeom>
        </p:spPr>
      </p:pic>
      <p:cxnSp>
        <p:nvCxnSpPr>
          <p:cNvPr id="3" name="Straight Arrow Connector 2"/>
          <p:cNvCxnSpPr/>
          <p:nvPr/>
        </p:nvCxnSpPr>
        <p:spPr>
          <a:xfrm flipV="1">
            <a:off x="413901" y="1997964"/>
            <a:ext cx="619372" cy="9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274781" y="1997964"/>
            <a:ext cx="710005" cy="114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08860" y="1997964"/>
            <a:ext cx="592074" cy="54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095244" y="2185416"/>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04388" y="3040619"/>
            <a:ext cx="9144" cy="5097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04388" y="3977640"/>
            <a:ext cx="9144" cy="4644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75090" y="1993005"/>
            <a:ext cx="54057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1988552"/>
            <a:ext cx="6051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94470" y="2003376"/>
            <a:ext cx="6051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75842" y="1997964"/>
            <a:ext cx="5809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903240" y="1985459"/>
            <a:ext cx="501038" cy="150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329935" y="2008856"/>
            <a:ext cx="582392" cy="45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4952" y="4832277"/>
            <a:ext cx="886968" cy="346249"/>
          </a:xfrm>
          <a:prstGeom prst="rect">
            <a:avLst/>
          </a:prstGeom>
          <a:noFill/>
        </p:spPr>
        <p:txBody>
          <a:bodyPr wrap="square" rtlCol="0">
            <a:spAutoFit/>
          </a:bodyPr>
          <a:lstStyle/>
          <a:p>
            <a:pPr defTabSz="685800"/>
            <a:r>
              <a:rPr lang="en-GB" sz="825" b="1" dirty="0">
                <a:solidFill>
                  <a:prstClr val="black"/>
                </a:solidFill>
                <a:latin typeface="Calibri" panose="020F0502020204030204"/>
              </a:rPr>
              <a:t>South Stairs Down  Only </a:t>
            </a:r>
          </a:p>
        </p:txBody>
      </p:sp>
      <p:sp>
        <p:nvSpPr>
          <p:cNvPr id="17" name="TextBox 16"/>
          <p:cNvSpPr txBox="1"/>
          <p:nvPr/>
        </p:nvSpPr>
        <p:spPr>
          <a:xfrm>
            <a:off x="3042263" y="1392425"/>
            <a:ext cx="566928" cy="600164"/>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North Stairs Down Only </a:t>
            </a:r>
          </a:p>
        </p:txBody>
      </p:sp>
      <p:sp>
        <p:nvSpPr>
          <p:cNvPr id="18" name="TextBox 17"/>
          <p:cNvSpPr txBox="1"/>
          <p:nvPr/>
        </p:nvSpPr>
        <p:spPr>
          <a:xfrm>
            <a:off x="-45720" y="2297365"/>
            <a:ext cx="448056" cy="600164"/>
          </a:xfrm>
          <a:prstGeom prst="rect">
            <a:avLst/>
          </a:prstGeom>
          <a:noFill/>
        </p:spPr>
        <p:txBody>
          <a:bodyPr wrap="square" rtlCol="0">
            <a:spAutoFit/>
          </a:bodyPr>
          <a:lstStyle/>
          <a:p>
            <a:pPr defTabSz="685800"/>
            <a:r>
              <a:rPr lang="en-GB" sz="825" b="1" dirty="0">
                <a:solidFill>
                  <a:prstClr val="black"/>
                </a:solidFill>
                <a:latin typeface="Calibri" panose="020F0502020204030204"/>
              </a:rPr>
              <a:t>West</a:t>
            </a:r>
          </a:p>
          <a:p>
            <a:pPr defTabSz="685800"/>
            <a:r>
              <a:rPr lang="en-GB" sz="825" b="1" dirty="0">
                <a:solidFill>
                  <a:prstClr val="black"/>
                </a:solidFill>
                <a:latin typeface="Calibri" panose="020F0502020204030204"/>
              </a:rPr>
              <a:t>Stairs</a:t>
            </a:r>
          </a:p>
          <a:p>
            <a:pPr defTabSz="685800"/>
            <a:r>
              <a:rPr lang="en-GB" sz="825" b="1" dirty="0">
                <a:solidFill>
                  <a:prstClr val="black"/>
                </a:solidFill>
                <a:latin typeface="Calibri" panose="020F0502020204030204"/>
              </a:rPr>
              <a:t>Up </a:t>
            </a:r>
          </a:p>
          <a:p>
            <a:pPr defTabSz="685800"/>
            <a:r>
              <a:rPr lang="en-GB" sz="825" b="1" dirty="0">
                <a:solidFill>
                  <a:prstClr val="black"/>
                </a:solidFill>
                <a:latin typeface="Calibri" panose="020F0502020204030204"/>
              </a:rPr>
              <a:t>Only </a:t>
            </a:r>
          </a:p>
        </p:txBody>
      </p:sp>
      <p:sp>
        <p:nvSpPr>
          <p:cNvPr id="19" name="TextBox 18"/>
          <p:cNvSpPr txBox="1"/>
          <p:nvPr/>
        </p:nvSpPr>
        <p:spPr>
          <a:xfrm>
            <a:off x="8567928" y="2239218"/>
            <a:ext cx="621792" cy="473206"/>
          </a:xfrm>
          <a:prstGeom prst="rect">
            <a:avLst/>
          </a:prstGeom>
          <a:noFill/>
        </p:spPr>
        <p:txBody>
          <a:bodyPr wrap="square" rtlCol="0">
            <a:spAutoFit/>
          </a:bodyPr>
          <a:lstStyle/>
          <a:p>
            <a:pPr algn="ctr" defTabSz="685800"/>
            <a:r>
              <a:rPr lang="en-GB" sz="825" b="1" dirty="0">
                <a:solidFill>
                  <a:prstClr val="black"/>
                </a:solidFill>
                <a:latin typeface="Calibri" panose="020F0502020204030204"/>
              </a:rPr>
              <a:t>East Stairs Up Only </a:t>
            </a:r>
          </a:p>
        </p:txBody>
      </p:sp>
      <p:cxnSp>
        <p:nvCxnSpPr>
          <p:cNvPr id="20" name="Straight Arrow Connector 19"/>
          <p:cNvCxnSpPr/>
          <p:nvPr/>
        </p:nvCxnSpPr>
        <p:spPr>
          <a:xfrm flipV="1">
            <a:off x="48140" y="2011680"/>
            <a:ext cx="290726" cy="9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735593" y="1431758"/>
            <a:ext cx="0" cy="4501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8721493" y="2049228"/>
            <a:ext cx="33079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125206" y="4108856"/>
            <a:ext cx="0" cy="28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Bent-Up Arrow 64"/>
          <p:cNvSpPr/>
          <p:nvPr/>
        </p:nvSpPr>
        <p:spPr>
          <a:xfrm flipV="1">
            <a:off x="3260035" y="4561475"/>
            <a:ext cx="349156" cy="152154"/>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1026" name="Picture 2" descr="https://i.stack.imgur.com/eVpM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502732" y="1934692"/>
            <a:ext cx="184628" cy="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2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2004588" y="3667690"/>
            <a:ext cx="3900407" cy="1489755"/>
          </a:xfrm>
          <a:prstGeom prst="cloud">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ea typeface="Calibri" panose="020F0502020204030204" pitchFamily="34" charset="0"/>
                <a:cs typeface="Verdana" panose="020B0604030504040204" pitchFamily="34" charset="0"/>
              </a:rPr>
              <a:t>Necessity / urgency</a:t>
            </a:r>
            <a:r>
              <a:rPr lang="en-GB" sz="1600" b="1" i="1" dirty="0">
                <a:solidFill>
                  <a:schemeClr val="tx1"/>
                </a:solidFill>
                <a:latin typeface="Calibri" panose="020F0502020204030204" pitchFamily="34" charset="0"/>
                <a:ea typeface="Calibri" panose="020F0502020204030204" pitchFamily="34" charset="0"/>
                <a:cs typeface="Verdana" panose="020B0604030504040204" pitchFamily="34" charset="0"/>
              </a:rPr>
              <a:t> </a:t>
            </a:r>
            <a:r>
              <a:rPr lang="en-GB" sz="1600" dirty="0">
                <a:solidFill>
                  <a:schemeClr val="tx1"/>
                </a:solidFill>
              </a:rPr>
              <a:t>Improvisation of new techniques = </a:t>
            </a:r>
            <a:r>
              <a:rPr lang="en-GB" sz="1600" b="1" dirty="0">
                <a:solidFill>
                  <a:schemeClr val="tx1"/>
                </a:solidFill>
              </a:rPr>
              <a:t>accelerated </a:t>
            </a:r>
            <a:r>
              <a:rPr lang="en-GB" sz="1600" dirty="0">
                <a:solidFill>
                  <a:schemeClr val="tx1"/>
                </a:solidFill>
              </a:rPr>
              <a:t>advancements</a:t>
            </a:r>
          </a:p>
        </p:txBody>
      </p:sp>
      <p:sp>
        <p:nvSpPr>
          <p:cNvPr id="10" name="Right Arrow 9"/>
          <p:cNvSpPr/>
          <p:nvPr/>
        </p:nvSpPr>
        <p:spPr>
          <a:xfrm rot="7751268">
            <a:off x="5615982" y="3241032"/>
            <a:ext cx="1152128" cy="504056"/>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5400000">
            <a:off x="3582531" y="3241032"/>
            <a:ext cx="736514" cy="504056"/>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rot="3139156">
            <a:off x="1367677" y="3221308"/>
            <a:ext cx="1152128" cy="504056"/>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loud 2"/>
          <p:cNvSpPr/>
          <p:nvPr/>
        </p:nvSpPr>
        <p:spPr>
          <a:xfrm>
            <a:off x="210376" y="1677363"/>
            <a:ext cx="2090930" cy="1619741"/>
          </a:xfrm>
          <a:prstGeom prst="cloud">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SCALE</a:t>
            </a:r>
            <a:r>
              <a:rPr lang="en-GB" dirty="0">
                <a:solidFill>
                  <a:schemeClr val="tx1"/>
                </a:solidFill>
              </a:rPr>
              <a:t>: </a:t>
            </a:r>
          </a:p>
          <a:p>
            <a:pPr algn="ctr"/>
            <a:r>
              <a:rPr lang="en-GB" dirty="0">
                <a:solidFill>
                  <a:schemeClr val="tx1"/>
                </a:solidFill>
              </a:rPr>
              <a:t>High number of injuries</a:t>
            </a:r>
          </a:p>
        </p:txBody>
      </p:sp>
      <p:sp>
        <p:nvSpPr>
          <p:cNvPr id="6" name="Cloud 5"/>
          <p:cNvSpPr/>
          <p:nvPr/>
        </p:nvSpPr>
        <p:spPr>
          <a:xfrm>
            <a:off x="5158348" y="1539548"/>
            <a:ext cx="2774443" cy="1716497"/>
          </a:xfrm>
          <a:prstGeom prst="cloud">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Technology</a:t>
            </a:r>
            <a:r>
              <a:rPr lang="en-GB" dirty="0">
                <a:solidFill>
                  <a:schemeClr val="tx1"/>
                </a:solidFill>
              </a:rPr>
              <a:t>: </a:t>
            </a:r>
          </a:p>
          <a:p>
            <a:pPr algn="ctr"/>
            <a:r>
              <a:rPr lang="en-GB" dirty="0">
                <a:solidFill>
                  <a:schemeClr val="tx1"/>
                </a:solidFill>
              </a:rPr>
              <a:t>Industrial weaponry; new injuries </a:t>
            </a:r>
          </a:p>
        </p:txBody>
      </p:sp>
      <p:sp>
        <p:nvSpPr>
          <p:cNvPr id="7" name="Cloud 6"/>
          <p:cNvSpPr/>
          <p:nvPr/>
        </p:nvSpPr>
        <p:spPr>
          <a:xfrm>
            <a:off x="2438400" y="1539562"/>
            <a:ext cx="2872317" cy="1716483"/>
          </a:xfrm>
          <a:prstGeom prst="cloud">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Conditions: </a:t>
            </a:r>
          </a:p>
          <a:p>
            <a:pPr algn="ctr"/>
            <a:r>
              <a:rPr lang="en-GB" dirty="0">
                <a:solidFill>
                  <a:schemeClr val="tx1"/>
                </a:solidFill>
              </a:rPr>
              <a:t>Infectious &amp; pressured environment</a:t>
            </a:r>
          </a:p>
        </p:txBody>
      </p:sp>
      <p:sp>
        <p:nvSpPr>
          <p:cNvPr id="2" name="TextBox 1"/>
          <p:cNvSpPr txBox="1"/>
          <p:nvPr/>
        </p:nvSpPr>
        <p:spPr>
          <a:xfrm>
            <a:off x="-27311" y="3766824"/>
            <a:ext cx="1373164" cy="1477328"/>
          </a:xfrm>
          <a:prstGeom prst="rect">
            <a:avLst/>
          </a:prstGeom>
          <a:noFill/>
        </p:spPr>
        <p:txBody>
          <a:bodyPr wrap="square" rtlCol="0">
            <a:spAutoFit/>
          </a:bodyPr>
          <a:lstStyle/>
          <a:p>
            <a:r>
              <a:rPr lang="en-GB" b="1" dirty="0">
                <a:solidFill>
                  <a:srgbClr val="C00000"/>
                </a:solidFill>
              </a:rPr>
              <a:t>Soaking tissue in saline (salt) solution</a:t>
            </a:r>
          </a:p>
          <a:p>
            <a:r>
              <a:rPr lang="en-GB" b="1" dirty="0">
                <a:solidFill>
                  <a:srgbClr val="C00000"/>
                </a:solidFill>
              </a:rPr>
              <a:t>[antiseptic]</a:t>
            </a:r>
          </a:p>
        </p:txBody>
      </p:sp>
      <p:sp>
        <p:nvSpPr>
          <p:cNvPr id="11" name="TextBox 10"/>
          <p:cNvSpPr txBox="1"/>
          <p:nvPr/>
        </p:nvSpPr>
        <p:spPr>
          <a:xfrm>
            <a:off x="1112552" y="4387174"/>
            <a:ext cx="1134269" cy="1200329"/>
          </a:xfrm>
          <a:prstGeom prst="rect">
            <a:avLst/>
          </a:prstGeom>
          <a:noFill/>
        </p:spPr>
        <p:txBody>
          <a:bodyPr wrap="square" rtlCol="0">
            <a:spAutoFit/>
          </a:bodyPr>
          <a:lstStyle/>
          <a:p>
            <a:r>
              <a:rPr lang="en-GB" b="1" dirty="0"/>
              <a:t>Brain surgery</a:t>
            </a:r>
          </a:p>
          <a:p>
            <a:r>
              <a:rPr lang="en-GB" b="1" dirty="0" err="1">
                <a:solidFill>
                  <a:srgbClr val="FF0000"/>
                </a:solidFill>
              </a:rPr>
              <a:t>Cushings</a:t>
            </a:r>
            <a:r>
              <a:rPr lang="en-GB" b="1" dirty="0">
                <a:solidFill>
                  <a:srgbClr val="FF0000"/>
                </a:solidFill>
              </a:rPr>
              <a:t> magnets </a:t>
            </a:r>
            <a:endParaRPr lang="en-GB" b="1" dirty="0"/>
          </a:p>
        </p:txBody>
      </p:sp>
      <p:sp>
        <p:nvSpPr>
          <p:cNvPr id="13" name="TextBox 12"/>
          <p:cNvSpPr txBox="1"/>
          <p:nvPr/>
        </p:nvSpPr>
        <p:spPr>
          <a:xfrm>
            <a:off x="2004588" y="5168377"/>
            <a:ext cx="2031327" cy="1477328"/>
          </a:xfrm>
          <a:prstGeom prst="rect">
            <a:avLst/>
          </a:prstGeom>
          <a:noFill/>
        </p:spPr>
        <p:txBody>
          <a:bodyPr wrap="square" rtlCol="0">
            <a:spAutoFit/>
          </a:bodyPr>
          <a:lstStyle/>
          <a:p>
            <a:r>
              <a:rPr lang="en-GB" b="1" dirty="0"/>
              <a:t>Blood storage (citrate glucose solution)</a:t>
            </a:r>
          </a:p>
          <a:p>
            <a:r>
              <a:rPr lang="en-GB" b="1" dirty="0">
                <a:solidFill>
                  <a:srgbClr val="FF0000"/>
                </a:solidFill>
              </a:rPr>
              <a:t>First Blood Depot 1917 Cambrai</a:t>
            </a:r>
          </a:p>
        </p:txBody>
      </p:sp>
      <p:sp>
        <p:nvSpPr>
          <p:cNvPr id="14" name="TextBox 13"/>
          <p:cNvSpPr txBox="1"/>
          <p:nvPr/>
        </p:nvSpPr>
        <p:spPr>
          <a:xfrm>
            <a:off x="4035915" y="5396274"/>
            <a:ext cx="1178509" cy="1200329"/>
          </a:xfrm>
          <a:prstGeom prst="rect">
            <a:avLst/>
          </a:prstGeom>
          <a:noFill/>
        </p:spPr>
        <p:txBody>
          <a:bodyPr wrap="square" rtlCol="0">
            <a:spAutoFit/>
          </a:bodyPr>
          <a:lstStyle/>
          <a:p>
            <a:r>
              <a:rPr lang="en-GB" b="1" dirty="0"/>
              <a:t>Broken limbs </a:t>
            </a:r>
          </a:p>
          <a:p>
            <a:r>
              <a:rPr lang="en-GB" b="1" dirty="0">
                <a:solidFill>
                  <a:srgbClr val="FF0000"/>
                </a:solidFill>
              </a:rPr>
              <a:t>Thomas Splint </a:t>
            </a:r>
          </a:p>
        </p:txBody>
      </p:sp>
      <p:sp>
        <p:nvSpPr>
          <p:cNvPr id="15" name="TextBox 14"/>
          <p:cNvSpPr txBox="1"/>
          <p:nvPr/>
        </p:nvSpPr>
        <p:spPr>
          <a:xfrm>
            <a:off x="5158348" y="4966636"/>
            <a:ext cx="1593034" cy="1477328"/>
          </a:xfrm>
          <a:prstGeom prst="rect">
            <a:avLst/>
          </a:prstGeom>
          <a:noFill/>
        </p:spPr>
        <p:txBody>
          <a:bodyPr wrap="square" rtlCol="0">
            <a:spAutoFit/>
          </a:bodyPr>
          <a:lstStyle/>
          <a:p>
            <a:r>
              <a:rPr lang="en-GB" b="1" dirty="0"/>
              <a:t>Government funded x-ray machines </a:t>
            </a:r>
          </a:p>
          <a:p>
            <a:r>
              <a:rPr lang="en-GB" b="1" dirty="0">
                <a:solidFill>
                  <a:srgbClr val="FF0000"/>
                </a:solidFill>
              </a:rPr>
              <a:t>Roentgen 1895 </a:t>
            </a:r>
          </a:p>
        </p:txBody>
      </p:sp>
      <p:sp>
        <p:nvSpPr>
          <p:cNvPr id="16" name="TextBox 15"/>
          <p:cNvSpPr txBox="1"/>
          <p:nvPr/>
        </p:nvSpPr>
        <p:spPr>
          <a:xfrm>
            <a:off x="6653281" y="4352926"/>
            <a:ext cx="1279510" cy="1477328"/>
          </a:xfrm>
          <a:prstGeom prst="rect">
            <a:avLst/>
          </a:prstGeom>
          <a:noFill/>
        </p:spPr>
        <p:txBody>
          <a:bodyPr wrap="square" rtlCol="0">
            <a:spAutoFit/>
          </a:bodyPr>
          <a:lstStyle/>
          <a:p>
            <a:r>
              <a:rPr lang="en-GB" b="1" dirty="0"/>
              <a:t>Plastic surgery unit </a:t>
            </a:r>
            <a:r>
              <a:rPr lang="en-GB" b="1" dirty="0">
                <a:solidFill>
                  <a:srgbClr val="FF0000"/>
                </a:solidFill>
              </a:rPr>
              <a:t>Harold Gillies </a:t>
            </a:r>
            <a:r>
              <a:rPr lang="en-GB" b="1" dirty="0"/>
              <a:t>- </a:t>
            </a:r>
            <a:r>
              <a:rPr lang="en-GB" b="1" dirty="0">
                <a:solidFill>
                  <a:srgbClr val="FF0000"/>
                </a:solidFill>
              </a:rPr>
              <a:t>Sidcup</a:t>
            </a:r>
            <a:endParaRPr lang="en-GB" b="1" dirty="0"/>
          </a:p>
        </p:txBody>
      </p:sp>
      <p:sp>
        <p:nvSpPr>
          <p:cNvPr id="17" name="Right Arrow 16"/>
          <p:cNvSpPr/>
          <p:nvPr/>
        </p:nvSpPr>
        <p:spPr>
          <a:xfrm rot="5400000">
            <a:off x="3753578" y="4839562"/>
            <a:ext cx="368257" cy="504056"/>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6FD4E7C-BE84-4E3D-B755-267A4B617B5F}"/>
              </a:ext>
            </a:extLst>
          </p:cNvPr>
          <p:cNvSpPr txBox="1"/>
          <p:nvPr/>
        </p:nvSpPr>
        <p:spPr>
          <a:xfrm>
            <a:off x="303016" y="600981"/>
            <a:ext cx="7597118" cy="830997"/>
          </a:xfrm>
          <a:prstGeom prst="rect">
            <a:avLst/>
          </a:prstGeom>
          <a:solidFill>
            <a:schemeClr val="accent4">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Challenges: </a:t>
            </a:r>
          </a:p>
          <a:p>
            <a:pPr marL="457200" indent="-457200">
              <a:buAutoNum type="arabicPeriod"/>
            </a:pPr>
            <a:r>
              <a:rPr lang="en-GB" sz="1600" dirty="0"/>
              <a:t>Explain why the First World War a catalyst for developments in medicine</a:t>
            </a:r>
          </a:p>
          <a:p>
            <a:pPr marL="457200" indent="-457200">
              <a:buAutoNum type="arabicPeriod"/>
            </a:pPr>
            <a:r>
              <a:rPr lang="en-GB" sz="1600" dirty="0"/>
              <a:t>List four advances / new techniques which were brought about during WWI</a:t>
            </a:r>
          </a:p>
        </p:txBody>
      </p:sp>
    </p:spTree>
    <p:extLst>
      <p:ext uri="{BB962C8B-B14F-4D97-AF65-F5344CB8AC3E}">
        <p14:creationId xmlns:p14="http://schemas.microsoft.com/office/powerpoint/2010/main" val="17507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5" grpId="0" animBg="1"/>
      <p:bldP spid="3" grpId="0" animBg="1"/>
      <p:bldP spid="6" grpId="0" animBg="1"/>
      <p:bldP spid="7" grpId="0" animBg="1"/>
      <p:bldP spid="2" grpId="0"/>
      <p:bldP spid="11" grpId="0"/>
      <p:bldP spid="13" grpId="0"/>
      <p:bldP spid="14" grpId="0"/>
      <p:bldP spid="15" grpId="0"/>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799" y="5223885"/>
            <a:ext cx="6986737" cy="839477"/>
          </a:xfrm>
          <a:prstGeom prst="rect">
            <a:avLst/>
          </a:pr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a:t>3. To model and practice Paper One Q1 ‘Describe two features of....’ [4]</a:t>
            </a:r>
          </a:p>
        </p:txBody>
      </p:sp>
      <p:sp>
        <p:nvSpPr>
          <p:cNvPr id="8" name="Content Placeholder 2"/>
          <p:cNvSpPr txBox="1">
            <a:spLocks/>
          </p:cNvSpPr>
          <p:nvPr/>
        </p:nvSpPr>
        <p:spPr>
          <a:xfrm>
            <a:off x="304800" y="4391890"/>
            <a:ext cx="6986737" cy="82646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2. To know where to find revision resources and support </a:t>
            </a:r>
          </a:p>
        </p:txBody>
      </p:sp>
      <p:sp>
        <p:nvSpPr>
          <p:cNvPr id="4" name="Title 1"/>
          <p:cNvSpPr txBox="1">
            <a:spLocks/>
          </p:cNvSpPr>
          <p:nvPr/>
        </p:nvSpPr>
        <p:spPr>
          <a:xfrm>
            <a:off x="1291221" y="1279108"/>
            <a:ext cx="5013891" cy="1055463"/>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u="sng" dirty="0"/>
              <a:t>Paper One Q1</a:t>
            </a:r>
          </a:p>
        </p:txBody>
      </p:sp>
      <p:sp>
        <p:nvSpPr>
          <p:cNvPr id="7" name="Content Placeholder 2"/>
          <p:cNvSpPr txBox="1">
            <a:spLocks/>
          </p:cNvSpPr>
          <p:nvPr/>
        </p:nvSpPr>
        <p:spPr>
          <a:xfrm>
            <a:off x="304800" y="3593131"/>
            <a:ext cx="6986737" cy="826469"/>
          </a:xfrm>
          <a:prstGeom prst="rect">
            <a:avLst/>
          </a:prstGeom>
          <a:solidFill>
            <a:schemeClr val="accent3">
              <a:lumMod val="40000"/>
              <a:lumOff val="6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a:t>1. To clarify and know what is being assessed in the final assessments</a:t>
            </a:r>
          </a:p>
        </p:txBody>
      </p:sp>
      <p:sp>
        <p:nvSpPr>
          <p:cNvPr id="6" name="Content Placeholder 2"/>
          <p:cNvSpPr txBox="1">
            <a:spLocks/>
          </p:cNvSpPr>
          <p:nvPr/>
        </p:nvSpPr>
        <p:spPr>
          <a:xfrm>
            <a:off x="3164754" y="3111058"/>
            <a:ext cx="1266824" cy="45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solidFill>
                  <a:schemeClr val="tx1"/>
                </a:solidFill>
              </a:rPr>
              <a:t>LOs:</a:t>
            </a:r>
          </a:p>
        </p:txBody>
      </p:sp>
      <p:pic>
        <p:nvPicPr>
          <p:cNvPr id="10" name="Picture 3" descr="C:\Users\User\AppData\Local\Microsoft\Windows\Temporary Internet Files\Content.IE5\6SN8KSO3\MC9003835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34337" y="4607894"/>
            <a:ext cx="914400" cy="1226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R\Local Settings\Temporary Internet Files\Content.IE5\RF3KTYH8\MC900383576[1].wmf"/>
          <p:cNvPicPr>
            <a:picLocks noChangeAspect="1" noChangeArrowheads="1"/>
          </p:cNvPicPr>
          <p:nvPr/>
        </p:nvPicPr>
        <p:blipFill>
          <a:blip r:embed="rId4" cstate="print"/>
          <a:srcRect/>
          <a:stretch>
            <a:fillRect/>
          </a:stretch>
        </p:blipFill>
        <p:spPr bwMode="auto">
          <a:xfrm rot="1864105">
            <a:off x="155866" y="664594"/>
            <a:ext cx="1041226" cy="1443284"/>
          </a:xfrm>
          <a:prstGeom prst="rect">
            <a:avLst/>
          </a:prstGeom>
          <a:noFill/>
        </p:spPr>
      </p:pic>
      <p:cxnSp>
        <p:nvCxnSpPr>
          <p:cNvPr id="3" name="Straight Arrow Connector 2">
            <a:extLst>
              <a:ext uri="{FF2B5EF4-FFF2-40B4-BE49-F238E27FC236}">
                <a16:creationId xmlns:a16="http://schemas.microsoft.com/office/drawing/2014/main" id="{F9C16225-3BC0-4A1C-9A56-4DFD620A620A}"/>
              </a:ext>
            </a:extLst>
          </p:cNvPr>
          <p:cNvCxnSpPr/>
          <p:nvPr/>
        </p:nvCxnSpPr>
        <p:spPr>
          <a:xfrm flipV="1">
            <a:off x="1012908" y="2337443"/>
            <a:ext cx="457200" cy="380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6B3462A-7BD4-4EBB-AE73-F513747637B5}"/>
              </a:ext>
            </a:extLst>
          </p:cNvPr>
          <p:cNvSpPr txBox="1"/>
          <p:nvPr/>
        </p:nvSpPr>
        <p:spPr>
          <a:xfrm>
            <a:off x="457200" y="2628901"/>
            <a:ext cx="2286000" cy="369332"/>
          </a:xfrm>
          <a:prstGeom prst="rect">
            <a:avLst/>
          </a:prstGeom>
          <a:noFill/>
        </p:spPr>
        <p:txBody>
          <a:bodyPr wrap="square" rtlCol="0">
            <a:spAutoFit/>
          </a:bodyPr>
          <a:lstStyle/>
          <a:p>
            <a:r>
              <a:rPr lang="en-GB" u="sng" dirty="0"/>
              <a:t>underlined</a:t>
            </a:r>
          </a:p>
        </p:txBody>
      </p:sp>
    </p:spTree>
    <p:extLst>
      <p:ext uri="{BB962C8B-B14F-4D97-AF65-F5344CB8AC3E}">
        <p14:creationId xmlns:p14="http://schemas.microsoft.com/office/powerpoint/2010/main" val="15411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animBg="1"/>
      <p:bldP spid="7" grpId="0" animBg="1"/>
      <p:bldP spid="6"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92ED-E294-4CF4-B440-ABC91F626B64}"/>
              </a:ext>
            </a:extLst>
          </p:cNvPr>
          <p:cNvSpPr>
            <a:spLocks noGrp="1"/>
          </p:cNvSpPr>
          <p:nvPr>
            <p:ph type="title"/>
          </p:nvPr>
        </p:nvSpPr>
        <p:spPr>
          <a:xfrm>
            <a:off x="0" y="457200"/>
            <a:ext cx="8229600" cy="1143000"/>
          </a:xfrm>
        </p:spPr>
        <p:txBody>
          <a:bodyPr>
            <a:noAutofit/>
          </a:bodyPr>
          <a:lstStyle/>
          <a:p>
            <a:r>
              <a:rPr lang="en-GB" sz="2800" dirty="0"/>
              <a:t>What is being assessed in the final assessments?</a:t>
            </a:r>
          </a:p>
        </p:txBody>
      </p:sp>
      <p:pic>
        <p:nvPicPr>
          <p:cNvPr id="6" name="Picture 5">
            <a:extLst>
              <a:ext uri="{FF2B5EF4-FFF2-40B4-BE49-F238E27FC236}">
                <a16:creationId xmlns:a16="http://schemas.microsoft.com/office/drawing/2014/main" id="{4B91E95B-31F0-4C2E-843C-4F8537880630}"/>
              </a:ext>
            </a:extLst>
          </p:cNvPr>
          <p:cNvPicPr>
            <a:picLocks noChangeAspect="1"/>
          </p:cNvPicPr>
          <p:nvPr/>
        </p:nvPicPr>
        <p:blipFill rotWithShape="1">
          <a:blip r:embed="rId2"/>
          <a:srcRect l="32500" t="17391" r="36667" b="7016"/>
          <a:stretch/>
        </p:blipFill>
        <p:spPr>
          <a:xfrm>
            <a:off x="3810000" y="1447800"/>
            <a:ext cx="3731559" cy="5143501"/>
          </a:xfrm>
          <a:prstGeom prst="rect">
            <a:avLst/>
          </a:prstGeom>
        </p:spPr>
      </p:pic>
      <p:sp>
        <p:nvSpPr>
          <p:cNvPr id="7" name="TextBox 6">
            <a:extLst>
              <a:ext uri="{FF2B5EF4-FFF2-40B4-BE49-F238E27FC236}">
                <a16:creationId xmlns:a16="http://schemas.microsoft.com/office/drawing/2014/main" id="{5D8F3B6C-5FDD-4CBA-A647-C836A7FB1593}"/>
              </a:ext>
            </a:extLst>
          </p:cNvPr>
          <p:cNvSpPr txBox="1"/>
          <p:nvPr/>
        </p:nvSpPr>
        <p:spPr>
          <a:xfrm>
            <a:off x="533400" y="1600200"/>
            <a:ext cx="2588559" cy="3046988"/>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b="1" u="sng" dirty="0">
                <a:solidFill>
                  <a:srgbClr val="C00000"/>
                </a:solidFill>
              </a:rPr>
              <a:t>Course Guide </a:t>
            </a:r>
            <a:endParaRPr lang="en-GB" sz="2400" b="1" dirty="0"/>
          </a:p>
          <a:p>
            <a:endParaRPr lang="en-GB" sz="2400" b="1" dirty="0"/>
          </a:p>
          <a:p>
            <a:r>
              <a:rPr lang="en-GB" sz="2400" dirty="0"/>
              <a:t>Find the overview grid of the original exams for GCSE History on </a:t>
            </a:r>
            <a:r>
              <a:rPr lang="en-GB" sz="2400" b="1" dirty="0"/>
              <a:t>page 5 </a:t>
            </a:r>
            <a:r>
              <a:rPr lang="en-GB" sz="2400" dirty="0"/>
              <a:t>of your course guide. </a:t>
            </a:r>
          </a:p>
        </p:txBody>
      </p:sp>
    </p:spTree>
    <p:extLst>
      <p:ext uri="{BB962C8B-B14F-4D97-AF65-F5344CB8AC3E}">
        <p14:creationId xmlns:p14="http://schemas.microsoft.com/office/powerpoint/2010/main" val="212023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56C4-91C9-4CE1-BECC-B06DC7CDC85F}"/>
              </a:ext>
            </a:extLst>
          </p:cNvPr>
          <p:cNvSpPr>
            <a:spLocks noGrp="1"/>
          </p:cNvSpPr>
          <p:nvPr>
            <p:ph type="title"/>
          </p:nvPr>
        </p:nvSpPr>
        <p:spPr>
          <a:xfrm>
            <a:off x="0" y="467041"/>
            <a:ext cx="8229600" cy="1143000"/>
          </a:xfrm>
        </p:spPr>
        <p:txBody>
          <a:bodyPr/>
          <a:lstStyle/>
          <a:p>
            <a:r>
              <a:rPr lang="en-GB" dirty="0"/>
              <a:t>Originally....</a:t>
            </a:r>
          </a:p>
        </p:txBody>
      </p:sp>
      <p:sp>
        <p:nvSpPr>
          <p:cNvPr id="3" name="Content Placeholder 2">
            <a:extLst>
              <a:ext uri="{FF2B5EF4-FFF2-40B4-BE49-F238E27FC236}">
                <a16:creationId xmlns:a16="http://schemas.microsoft.com/office/drawing/2014/main" id="{8EDC2F7C-D5C6-4D19-9698-2F5259295E4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79CD52C-1830-4961-82C2-DF4974E568E6}"/>
              </a:ext>
            </a:extLst>
          </p:cNvPr>
          <p:cNvPicPr>
            <a:picLocks noChangeAspect="1"/>
          </p:cNvPicPr>
          <p:nvPr/>
        </p:nvPicPr>
        <p:blipFill rotWithShape="1">
          <a:blip r:embed="rId2"/>
          <a:srcRect l="14166" t="17391" r="19167" b="5534"/>
          <a:stretch/>
        </p:blipFill>
        <p:spPr>
          <a:xfrm>
            <a:off x="0" y="1417638"/>
            <a:ext cx="7997371" cy="5198292"/>
          </a:xfrm>
          <a:prstGeom prst="rect">
            <a:avLst/>
          </a:prstGeom>
        </p:spPr>
      </p:pic>
    </p:spTree>
    <p:extLst>
      <p:ext uri="{BB962C8B-B14F-4D97-AF65-F5344CB8AC3E}">
        <p14:creationId xmlns:p14="http://schemas.microsoft.com/office/powerpoint/2010/main" val="58794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7F95-A526-41F4-BEAA-1A2785D33F2B}"/>
              </a:ext>
            </a:extLst>
          </p:cNvPr>
          <p:cNvSpPr>
            <a:spLocks noGrp="1"/>
          </p:cNvSpPr>
          <p:nvPr>
            <p:ph type="title"/>
          </p:nvPr>
        </p:nvSpPr>
        <p:spPr>
          <a:xfrm>
            <a:off x="0" y="457200"/>
            <a:ext cx="8229600" cy="1143000"/>
          </a:xfrm>
        </p:spPr>
        <p:txBody>
          <a:bodyPr/>
          <a:lstStyle/>
          <a:p>
            <a:r>
              <a:rPr lang="en-GB" dirty="0"/>
              <a:t>What’s changed:</a:t>
            </a:r>
          </a:p>
        </p:txBody>
      </p:sp>
      <p:sp>
        <p:nvSpPr>
          <p:cNvPr id="3" name="Content Placeholder 2">
            <a:extLst>
              <a:ext uri="{FF2B5EF4-FFF2-40B4-BE49-F238E27FC236}">
                <a16:creationId xmlns:a16="http://schemas.microsoft.com/office/drawing/2014/main" id="{51178BEF-EC06-427E-9D34-3E3B14099B44}"/>
              </a:ext>
            </a:extLst>
          </p:cNvPr>
          <p:cNvSpPr>
            <a:spLocks noGrp="1"/>
          </p:cNvSpPr>
          <p:nvPr>
            <p:ph idx="1"/>
          </p:nvPr>
        </p:nvSpPr>
        <p:spPr>
          <a:xfrm>
            <a:off x="457200" y="1600200"/>
            <a:ext cx="7391400" cy="4525963"/>
          </a:xfrm>
        </p:spPr>
        <p:txBody>
          <a:bodyPr>
            <a:normAutofit fontScale="62500" lnSpcReduction="20000"/>
          </a:bodyPr>
          <a:lstStyle/>
          <a:p>
            <a:pPr marL="0" indent="0" algn="l">
              <a:buNone/>
            </a:pPr>
            <a:r>
              <a:rPr lang="en-GB" b="0" i="1" dirty="0">
                <a:solidFill>
                  <a:srgbClr val="000000"/>
                </a:solidFill>
                <a:effectLst/>
                <a:latin typeface="+mj-lt"/>
              </a:rPr>
              <a:t>Paper 1 -</a:t>
            </a:r>
            <a:r>
              <a:rPr lang="en-GB" b="1" i="1" dirty="0">
                <a:solidFill>
                  <a:srgbClr val="000000"/>
                </a:solidFill>
                <a:effectLst/>
                <a:latin typeface="+mj-lt"/>
              </a:rPr>
              <a:t> </a:t>
            </a:r>
            <a:r>
              <a:rPr lang="en-GB" b="0" i="1" dirty="0">
                <a:solidFill>
                  <a:srgbClr val="000000"/>
                </a:solidFill>
                <a:effectLst/>
                <a:latin typeface="+mj-lt"/>
              </a:rPr>
              <a:t>Medicine in Britain, c1250 to present &amp; The British sector of the Western Front: injuries, treatment and the trenches</a:t>
            </a:r>
          </a:p>
          <a:p>
            <a:pPr marL="0" indent="0" algn="l">
              <a:buNone/>
            </a:pPr>
            <a:r>
              <a:rPr lang="en-GB" b="1" i="0" dirty="0">
                <a:solidFill>
                  <a:srgbClr val="000000"/>
                </a:solidFill>
                <a:effectLst/>
                <a:latin typeface="+mj-lt"/>
              </a:rPr>
              <a:t>All questions </a:t>
            </a:r>
          </a:p>
          <a:p>
            <a:pPr marL="0" indent="0" algn="l">
              <a:buNone/>
            </a:pPr>
            <a:r>
              <a:rPr lang="en-GB" b="1" dirty="0">
                <a:solidFill>
                  <a:srgbClr val="000000"/>
                </a:solidFill>
                <a:latin typeface="+mj-lt"/>
              </a:rPr>
              <a:t>All content</a:t>
            </a:r>
            <a:endParaRPr lang="en-GB" b="0" i="0" dirty="0">
              <a:solidFill>
                <a:srgbClr val="000000"/>
              </a:solidFill>
              <a:effectLst/>
              <a:latin typeface="+mj-lt"/>
            </a:endParaRPr>
          </a:p>
          <a:p>
            <a:pPr algn="l">
              <a:buFont typeface="Arial" panose="020B0604020202020204" pitchFamily="34" charset="0"/>
              <a:buChar char="•"/>
            </a:pPr>
            <a:endParaRPr lang="en-GB" b="0" i="0" dirty="0">
              <a:solidFill>
                <a:srgbClr val="000000"/>
              </a:solidFill>
              <a:effectLst/>
              <a:latin typeface="+mj-lt"/>
            </a:endParaRPr>
          </a:p>
          <a:p>
            <a:pPr marL="0" indent="0" algn="l">
              <a:buNone/>
            </a:pPr>
            <a:r>
              <a:rPr lang="en-GB" b="0" i="1" dirty="0">
                <a:solidFill>
                  <a:srgbClr val="000000"/>
                </a:solidFill>
                <a:effectLst/>
                <a:latin typeface="+mj-lt"/>
              </a:rPr>
              <a:t>Paper 2 - Superpower relations and the Cold War, 1941–58</a:t>
            </a:r>
            <a:endParaRPr lang="en-GB" b="1" i="1" dirty="0">
              <a:solidFill>
                <a:srgbClr val="000000"/>
              </a:solidFill>
              <a:latin typeface="+mj-lt"/>
            </a:endParaRPr>
          </a:p>
          <a:p>
            <a:pPr marL="0" indent="0" algn="l">
              <a:buNone/>
            </a:pPr>
            <a:r>
              <a:rPr lang="en-GB" b="1" i="0" dirty="0">
                <a:solidFill>
                  <a:srgbClr val="000000"/>
                </a:solidFill>
                <a:effectLst/>
                <a:latin typeface="+mj-lt"/>
              </a:rPr>
              <a:t>Question 1 and Question 2 ONLY</a:t>
            </a:r>
          </a:p>
          <a:p>
            <a:pPr marL="0" indent="0" algn="l">
              <a:buNone/>
            </a:pPr>
            <a:r>
              <a:rPr lang="en-GB" b="1" i="0" dirty="0">
                <a:solidFill>
                  <a:srgbClr val="000000"/>
                </a:solidFill>
                <a:effectLst/>
                <a:latin typeface="+mj-lt"/>
              </a:rPr>
              <a:t>Unit 1</a:t>
            </a:r>
            <a:r>
              <a:rPr lang="en-GB" b="0" i="0" dirty="0">
                <a:solidFill>
                  <a:srgbClr val="000000"/>
                </a:solidFill>
                <a:effectLst/>
                <a:latin typeface="+mj-lt"/>
              </a:rPr>
              <a:t> </a:t>
            </a:r>
            <a:r>
              <a:rPr lang="en-GB" i="0" dirty="0">
                <a:solidFill>
                  <a:srgbClr val="000000"/>
                </a:solidFill>
                <a:effectLst/>
                <a:latin typeface="+mj-lt"/>
              </a:rPr>
              <a:t>(Origins of the Cold War) 1941-58.  </a:t>
            </a:r>
          </a:p>
          <a:p>
            <a:pPr algn="l">
              <a:buFont typeface="Arial" panose="020B0604020202020204" pitchFamily="34" charset="0"/>
              <a:buChar char="•"/>
            </a:pPr>
            <a:endParaRPr lang="en-GB" b="0" i="0" dirty="0">
              <a:solidFill>
                <a:srgbClr val="000000"/>
              </a:solidFill>
              <a:effectLst/>
              <a:latin typeface="+mj-lt"/>
            </a:endParaRPr>
          </a:p>
          <a:p>
            <a:pPr marL="0" indent="0" algn="l">
              <a:buNone/>
            </a:pPr>
            <a:r>
              <a:rPr lang="en-GB" b="0" i="1" dirty="0">
                <a:solidFill>
                  <a:srgbClr val="000000"/>
                </a:solidFill>
                <a:effectLst/>
                <a:latin typeface="+mj-lt"/>
              </a:rPr>
              <a:t>Paper 3 - Weimar and Nazi Germany, 1918–39​</a:t>
            </a:r>
            <a:r>
              <a:rPr lang="en-GB" b="0" i="0" dirty="0">
                <a:solidFill>
                  <a:srgbClr val="000000"/>
                </a:solidFill>
                <a:effectLst/>
                <a:latin typeface="+mj-lt"/>
              </a:rPr>
              <a:t> </a:t>
            </a:r>
          </a:p>
          <a:p>
            <a:pPr marL="0" indent="0" algn="l">
              <a:buNone/>
            </a:pPr>
            <a:r>
              <a:rPr lang="en-GB" b="1" i="0" dirty="0">
                <a:solidFill>
                  <a:srgbClr val="000000"/>
                </a:solidFill>
                <a:effectLst/>
                <a:latin typeface="+mj-lt"/>
              </a:rPr>
              <a:t>Questions 1, 2, 3a &amp; 3b ONLY</a:t>
            </a:r>
          </a:p>
          <a:p>
            <a:pPr marL="0" indent="0" algn="l">
              <a:buNone/>
            </a:pPr>
            <a:r>
              <a:rPr lang="en-GB" b="1" i="0" dirty="0">
                <a:solidFill>
                  <a:srgbClr val="000000"/>
                </a:solidFill>
                <a:effectLst/>
                <a:latin typeface="+mj-lt"/>
              </a:rPr>
              <a:t>Unit 1 </a:t>
            </a:r>
            <a:r>
              <a:rPr lang="en-GB" b="0" i="0" dirty="0">
                <a:solidFill>
                  <a:srgbClr val="000000"/>
                </a:solidFill>
                <a:effectLst/>
                <a:latin typeface="+mj-lt"/>
              </a:rPr>
              <a:t>(Weimar Republic 1918-29) </a:t>
            </a:r>
          </a:p>
          <a:p>
            <a:pPr marL="0" indent="0">
              <a:buNone/>
            </a:pPr>
            <a:r>
              <a:rPr lang="en-GB" b="1" i="0" dirty="0">
                <a:solidFill>
                  <a:srgbClr val="000000"/>
                </a:solidFill>
                <a:effectLst/>
                <a:latin typeface="+mj-lt"/>
              </a:rPr>
              <a:t>Unit 2 </a:t>
            </a:r>
            <a:r>
              <a:rPr lang="en-GB" b="0" i="0" dirty="0">
                <a:solidFill>
                  <a:srgbClr val="000000"/>
                </a:solidFill>
                <a:effectLst/>
                <a:latin typeface="+mj-lt"/>
              </a:rPr>
              <a:t>(Hitler’s Rise to Power 1919-33) </a:t>
            </a:r>
          </a:p>
          <a:p>
            <a:endParaRPr lang="en-GB" dirty="0">
              <a:latin typeface="+mj-lt"/>
            </a:endParaRPr>
          </a:p>
        </p:txBody>
      </p:sp>
      <p:sp>
        <p:nvSpPr>
          <p:cNvPr id="6" name="Title 1">
            <a:extLst>
              <a:ext uri="{FF2B5EF4-FFF2-40B4-BE49-F238E27FC236}">
                <a16:creationId xmlns:a16="http://schemas.microsoft.com/office/drawing/2014/main" id="{04AC102B-8396-4F61-9531-09365124379B}"/>
              </a:ext>
            </a:extLst>
          </p:cNvPr>
          <p:cNvSpPr txBox="1">
            <a:spLocks/>
          </p:cNvSpPr>
          <p:nvPr/>
        </p:nvSpPr>
        <p:spPr>
          <a:xfrm>
            <a:off x="-32657" y="5410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srgbClr val="C00000"/>
                </a:solidFill>
              </a:rPr>
              <a:t>Where would you find this information?</a:t>
            </a:r>
          </a:p>
        </p:txBody>
      </p:sp>
    </p:spTree>
    <p:extLst>
      <p:ext uri="{BB962C8B-B14F-4D97-AF65-F5344CB8AC3E}">
        <p14:creationId xmlns:p14="http://schemas.microsoft.com/office/powerpoint/2010/main" val="32705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7F95-A526-41F4-BEAA-1A2785D33F2B}"/>
              </a:ext>
            </a:extLst>
          </p:cNvPr>
          <p:cNvSpPr>
            <a:spLocks noGrp="1"/>
          </p:cNvSpPr>
          <p:nvPr>
            <p:ph type="title"/>
          </p:nvPr>
        </p:nvSpPr>
        <p:spPr>
          <a:xfrm>
            <a:off x="0" y="457200"/>
            <a:ext cx="8229600" cy="1143000"/>
          </a:xfrm>
        </p:spPr>
        <p:txBody>
          <a:bodyPr/>
          <a:lstStyle/>
          <a:p>
            <a:r>
              <a:rPr lang="en-GB" dirty="0"/>
              <a:t>What’s changed:</a:t>
            </a:r>
          </a:p>
        </p:txBody>
      </p:sp>
      <p:pic>
        <p:nvPicPr>
          <p:cNvPr id="5" name="Picture 4">
            <a:extLst>
              <a:ext uri="{FF2B5EF4-FFF2-40B4-BE49-F238E27FC236}">
                <a16:creationId xmlns:a16="http://schemas.microsoft.com/office/drawing/2014/main" id="{CA8BA67D-4916-49D2-BB5C-70BDAAF42044}"/>
              </a:ext>
            </a:extLst>
          </p:cNvPr>
          <p:cNvPicPr>
            <a:picLocks noChangeAspect="1"/>
          </p:cNvPicPr>
          <p:nvPr/>
        </p:nvPicPr>
        <p:blipFill rotWithShape="1">
          <a:blip r:embed="rId2"/>
          <a:srcRect l="12103" t="17391" r="17064" b="7016"/>
          <a:stretch/>
        </p:blipFill>
        <p:spPr>
          <a:xfrm>
            <a:off x="-7257" y="1604552"/>
            <a:ext cx="8077200" cy="4846321"/>
          </a:xfrm>
          <a:prstGeom prst="rect">
            <a:avLst/>
          </a:prstGeom>
        </p:spPr>
      </p:pic>
      <p:sp>
        <p:nvSpPr>
          <p:cNvPr id="7" name="Rectangle 6">
            <a:extLst>
              <a:ext uri="{FF2B5EF4-FFF2-40B4-BE49-F238E27FC236}">
                <a16:creationId xmlns:a16="http://schemas.microsoft.com/office/drawing/2014/main" id="{DE60B76B-DC3A-490E-B840-052A33385B76}"/>
              </a:ext>
            </a:extLst>
          </p:cNvPr>
          <p:cNvSpPr/>
          <p:nvPr/>
        </p:nvSpPr>
        <p:spPr>
          <a:xfrm>
            <a:off x="1245141" y="5973763"/>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1A1F86-ACC6-4FE3-9789-45BD442B3733}"/>
              </a:ext>
            </a:extLst>
          </p:cNvPr>
          <p:cNvSpPr txBox="1"/>
          <p:nvPr/>
        </p:nvSpPr>
        <p:spPr>
          <a:xfrm>
            <a:off x="335643" y="701041"/>
            <a:ext cx="7391400" cy="707886"/>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000" b="1" u="sng" dirty="0">
                <a:solidFill>
                  <a:srgbClr val="C00000"/>
                </a:solidFill>
              </a:rPr>
              <a:t>Course Guide </a:t>
            </a:r>
            <a:endParaRPr lang="en-GB" sz="2000" b="1" dirty="0"/>
          </a:p>
          <a:p>
            <a:r>
              <a:rPr lang="en-GB" sz="2000" dirty="0"/>
              <a:t>Annotate your table on page 5 of your course guide. </a:t>
            </a:r>
          </a:p>
        </p:txBody>
      </p:sp>
      <p:sp>
        <p:nvSpPr>
          <p:cNvPr id="9" name="Rectangle 8">
            <a:extLst>
              <a:ext uri="{FF2B5EF4-FFF2-40B4-BE49-F238E27FC236}">
                <a16:creationId xmlns:a16="http://schemas.microsoft.com/office/drawing/2014/main" id="{7F0DFABC-F0A2-47A7-B642-CAF4054D9C23}"/>
              </a:ext>
            </a:extLst>
          </p:cNvPr>
          <p:cNvSpPr/>
          <p:nvPr/>
        </p:nvSpPr>
        <p:spPr>
          <a:xfrm>
            <a:off x="1275945" y="2667000"/>
            <a:ext cx="165736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24C2C42-5DF7-48B5-9D7E-634F95CFA15D}"/>
              </a:ext>
            </a:extLst>
          </p:cNvPr>
          <p:cNvSpPr/>
          <p:nvPr/>
        </p:nvSpPr>
        <p:spPr>
          <a:xfrm>
            <a:off x="1245141" y="2321924"/>
            <a:ext cx="165736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79A84DF-2B39-4D11-BD2F-E8DA39D4C0F5}"/>
              </a:ext>
            </a:extLst>
          </p:cNvPr>
          <p:cNvSpPr/>
          <p:nvPr/>
        </p:nvSpPr>
        <p:spPr>
          <a:xfrm>
            <a:off x="5334000" y="3571351"/>
            <a:ext cx="378742" cy="23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D672E01-8488-4746-917D-EB98274AA7BC}"/>
              </a:ext>
            </a:extLst>
          </p:cNvPr>
          <p:cNvSpPr/>
          <p:nvPr/>
        </p:nvSpPr>
        <p:spPr>
          <a:xfrm>
            <a:off x="3200400" y="4191000"/>
            <a:ext cx="2512342" cy="23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7B015B8-56DF-4EDB-874A-5CC7373ABBFF}"/>
              </a:ext>
            </a:extLst>
          </p:cNvPr>
          <p:cNvSpPr/>
          <p:nvPr/>
        </p:nvSpPr>
        <p:spPr>
          <a:xfrm>
            <a:off x="3315829" y="2647947"/>
            <a:ext cx="2512342" cy="23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2DEB0A4-78DD-4A2B-BFD9-5CEF8EB73652}"/>
              </a:ext>
            </a:extLst>
          </p:cNvPr>
          <p:cNvSpPr/>
          <p:nvPr/>
        </p:nvSpPr>
        <p:spPr>
          <a:xfrm>
            <a:off x="3371831" y="2293559"/>
            <a:ext cx="2512342" cy="23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3F730DC-1CF3-4CCB-86FD-CA83FB72060A}"/>
              </a:ext>
            </a:extLst>
          </p:cNvPr>
          <p:cNvSpPr/>
          <p:nvPr/>
        </p:nvSpPr>
        <p:spPr>
          <a:xfrm>
            <a:off x="3371831" y="3054098"/>
            <a:ext cx="2512342" cy="23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6B0648C-C344-42C6-ABC6-F72E50AF1959}"/>
              </a:ext>
            </a:extLst>
          </p:cNvPr>
          <p:cNvSpPr/>
          <p:nvPr/>
        </p:nvSpPr>
        <p:spPr>
          <a:xfrm>
            <a:off x="7386420" y="3641716"/>
            <a:ext cx="459922" cy="16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5066AB7-0C35-4104-91D0-8374594BD9A1}"/>
              </a:ext>
            </a:extLst>
          </p:cNvPr>
          <p:cNvSpPr/>
          <p:nvPr/>
        </p:nvSpPr>
        <p:spPr>
          <a:xfrm>
            <a:off x="6019800" y="5334000"/>
            <a:ext cx="190500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A305F6A-4C7F-434C-A28C-864A7839FB23}"/>
              </a:ext>
            </a:extLst>
          </p:cNvPr>
          <p:cNvSpPr/>
          <p:nvPr/>
        </p:nvSpPr>
        <p:spPr>
          <a:xfrm>
            <a:off x="6438900" y="2702061"/>
            <a:ext cx="1066800" cy="15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9D20206-586F-43ED-BFBD-E7F3FB358DA5}"/>
              </a:ext>
            </a:extLst>
          </p:cNvPr>
          <p:cNvSpPr/>
          <p:nvPr/>
        </p:nvSpPr>
        <p:spPr>
          <a:xfrm>
            <a:off x="6474462" y="2342161"/>
            <a:ext cx="1066800" cy="15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4D43214-669D-4EBB-B341-F7997C1935D1}"/>
              </a:ext>
            </a:extLst>
          </p:cNvPr>
          <p:cNvSpPr/>
          <p:nvPr/>
        </p:nvSpPr>
        <p:spPr>
          <a:xfrm>
            <a:off x="6319619" y="3079770"/>
            <a:ext cx="1407423" cy="20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52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13F6-2595-4EC1-B16B-8C0C59C6328C}"/>
              </a:ext>
            </a:extLst>
          </p:cNvPr>
          <p:cNvSpPr>
            <a:spLocks noGrp="1"/>
          </p:cNvSpPr>
          <p:nvPr>
            <p:ph type="title"/>
          </p:nvPr>
        </p:nvSpPr>
        <p:spPr>
          <a:xfrm>
            <a:off x="748144" y="1143000"/>
            <a:ext cx="6629401" cy="1143000"/>
          </a:xfrm>
        </p:spPr>
        <p:txBody>
          <a:bodyPr>
            <a:noAutofit/>
          </a:bodyPr>
          <a:lstStyle/>
          <a:p>
            <a:r>
              <a:rPr lang="en-GB" sz="3600" dirty="0"/>
              <a:t>Where to find revision resources and support</a:t>
            </a:r>
          </a:p>
        </p:txBody>
      </p:sp>
      <p:sp>
        <p:nvSpPr>
          <p:cNvPr id="3" name="Content Placeholder 2">
            <a:extLst>
              <a:ext uri="{FF2B5EF4-FFF2-40B4-BE49-F238E27FC236}">
                <a16:creationId xmlns:a16="http://schemas.microsoft.com/office/drawing/2014/main" id="{A8AB024D-B39B-4E36-B49F-A2333CE69476}"/>
              </a:ext>
            </a:extLst>
          </p:cNvPr>
          <p:cNvSpPr>
            <a:spLocks noGrp="1"/>
          </p:cNvSpPr>
          <p:nvPr>
            <p:ph idx="1"/>
          </p:nvPr>
        </p:nvSpPr>
        <p:spPr>
          <a:xfrm>
            <a:off x="762000" y="3048000"/>
            <a:ext cx="6629400" cy="2316163"/>
          </a:xfrm>
        </p:spPr>
        <p:txBody>
          <a:bodyPr/>
          <a:lstStyle/>
          <a:p>
            <a:pPr marL="0" indent="0" algn="ctr">
              <a:buNone/>
            </a:pPr>
            <a:r>
              <a:rPr lang="en-GB" dirty="0">
                <a:hlinkClick r:id="rId2"/>
              </a:rPr>
              <a:t>https://www.klshistory.co.uk/</a:t>
            </a:r>
            <a:r>
              <a:rPr lang="en-GB" dirty="0"/>
              <a:t> </a:t>
            </a:r>
          </a:p>
        </p:txBody>
      </p:sp>
    </p:spTree>
    <p:extLst>
      <p:ext uri="{BB962C8B-B14F-4D97-AF65-F5344CB8AC3E}">
        <p14:creationId xmlns:p14="http://schemas.microsoft.com/office/powerpoint/2010/main" val="128751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1680</Words>
  <Application>Microsoft Office PowerPoint</Application>
  <PresentationFormat>On-screen Show (4:3)</PresentationFormat>
  <Paragraphs>250</Paragraphs>
  <Slides>25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What is being assessed in the final assessments?</vt:lpstr>
      <vt:lpstr>Originally....</vt:lpstr>
      <vt:lpstr>What’s changed:</vt:lpstr>
      <vt:lpstr>What’s changed:</vt:lpstr>
      <vt:lpstr>Where to find revision resources and support</vt:lpstr>
      <vt:lpstr>Paper 1 Section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need...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dc:title>
  <dc:creator>User</dc:creator>
  <cp:lastModifiedBy>Caroline Hardingham</cp:lastModifiedBy>
  <cp:revision>131</cp:revision>
  <cp:lastPrinted>2021-03-22T06:12:57Z</cp:lastPrinted>
  <dcterms:created xsi:type="dcterms:W3CDTF">2006-08-16T00:00:00Z</dcterms:created>
  <dcterms:modified xsi:type="dcterms:W3CDTF">2021-03-23T02:39:24Z</dcterms:modified>
</cp:coreProperties>
</file>