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7" r:id="rId3"/>
    <p:sldId id="308" r:id="rId4"/>
    <p:sldId id="309" r:id="rId5"/>
    <p:sldId id="267" r:id="rId6"/>
    <p:sldId id="298" r:id="rId7"/>
    <p:sldId id="299" r:id="rId8"/>
    <p:sldId id="311" r:id="rId9"/>
    <p:sldId id="310" r:id="rId10"/>
    <p:sldId id="312" r:id="rId11"/>
    <p:sldId id="29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FF6161"/>
    <a:srgbClr val="FF9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195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910AA-CA45-438C-BCE3-802B81E93C1A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7A0A1-55E5-4DB8-A6ED-430F3BF244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7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p64-65</a:t>
            </a:r>
            <a:r>
              <a:rPr lang="en-GB" baseline="0" dirty="0"/>
              <a:t> of Access to History.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8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p64-65</a:t>
            </a:r>
            <a:r>
              <a:rPr lang="en-GB" baseline="0" dirty="0"/>
              <a:t> of Access to History.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7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p64-65</a:t>
            </a:r>
            <a:r>
              <a:rPr lang="en-GB" baseline="0" dirty="0"/>
              <a:t> of Access to History.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7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8059881" y="457200"/>
            <a:ext cx="1084119" cy="912813"/>
          </a:xfrm>
          <a:prstGeom prst="rect">
            <a:avLst/>
          </a:prstGeom>
          <a:solidFill>
            <a:srgbClr val="92D050">
              <a:alpha val="44000"/>
            </a:srgb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200" dirty="0"/>
              <a:t>1. To recall immigration patterns 1917-1945 </a:t>
            </a:r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8059878" y="1390650"/>
            <a:ext cx="1084119" cy="2127250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200" dirty="0"/>
              <a:t>2. To support and explain the impact of changing attitudes, WWII, the Cold War and economic needs on the nature of immigration. 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927" y="-1"/>
            <a:ext cx="8052953" cy="457201"/>
          </a:xfrm>
          <a:prstGeom prst="rect">
            <a:avLst/>
          </a:prstGeom>
          <a:solidFill>
            <a:schemeClr val="tx2">
              <a:lumMod val="20000"/>
              <a:lumOff val="80000"/>
              <a:alpha val="71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5000" lnSpcReduction="20000"/>
          </a:bodyPr>
          <a:lstStyle/>
          <a:p>
            <a:pPr algn="ctr"/>
            <a:r>
              <a:rPr lang="en-GB" sz="2800" u="sng" dirty="0"/>
              <a:t>What was the nature of changing immigration patterns after WWII?  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8059881" y="0"/>
            <a:ext cx="1097975" cy="4572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8059877" y="3517900"/>
            <a:ext cx="1084119" cy="1447800"/>
          </a:xfrm>
          <a:prstGeom prst="rect">
            <a:avLst/>
          </a:prstGeom>
          <a:solidFill>
            <a:srgbClr val="C00000">
              <a:alpha val="33000"/>
            </a:srgb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200" dirty="0"/>
              <a:t>3. To assess the degree to which shifts in attitudes affected the changes in the nature of immigration </a:t>
            </a:r>
          </a:p>
        </p:txBody>
      </p:sp>
      <p:pic>
        <p:nvPicPr>
          <p:cNvPr id="12" name="Picture 3" descr="C:\Users\User\AppData\Local\Microsoft\Windows\Temporary Internet Files\Content.IE5\6SN8KSO3\MC900383586[1]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9091" y="41355"/>
            <a:ext cx="509737" cy="6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MR\Local Settings\Temporary Internet Files\Content.IE5\RF3KTYH8\MC900383576[1].wm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864105">
            <a:off x="94778" y="52574"/>
            <a:ext cx="331458" cy="459447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8059877" y="4965700"/>
            <a:ext cx="1097979" cy="1892300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b="1" u="sng" dirty="0"/>
              <a:t>Keywords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b="1" u="none" dirty="0"/>
              <a:t>The McCarran Walter Act of 1952</a:t>
            </a:r>
            <a:endParaRPr lang="en-GB" sz="1800" b="1" u="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5428548"/>
            <a:ext cx="6986737" cy="981238"/>
          </a:xfrm>
          <a:prstGeom prst="rect">
            <a:avLst/>
          </a:prstGeom>
          <a:solidFill>
            <a:srgbClr val="FF4B4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/>
              <a:t>3. To assess the degree to which shifts in attitudes affected the changes in the nature of immigration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4294910"/>
            <a:ext cx="6986737" cy="1105928"/>
          </a:xfrm>
          <a:prstGeom prst="rect">
            <a:avLst/>
          </a:prstGeom>
          <a:solidFill>
            <a:srgbClr val="FF995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/>
              <a:t>2. To support and explain the impact of changing attitudes, WWII, the Cold War and economic needs on the nature of immigration.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95537" y="884948"/>
            <a:ext cx="6096000" cy="2163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u="sng" dirty="0"/>
              <a:t>What was the nature of changing immigration patterns after WWII?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3810000"/>
            <a:ext cx="6986737" cy="457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/>
              <a:t>1. To recall immigration patterns 1917-1945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0" y="3352800"/>
            <a:ext cx="126682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LOs:</a:t>
            </a:r>
          </a:p>
        </p:txBody>
      </p:sp>
      <p:pic>
        <p:nvPicPr>
          <p:cNvPr id="10" name="Picture 3" descr="C:\Users\User\AppData\Local\Microsoft\Windows\Temporary Internet Files\Content.IE5\6SN8KSO3\MC9003835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4337" y="3991138"/>
            <a:ext cx="914400" cy="122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MR\Local Settings\Temporary Internet Files\Content.IE5\RF3KTYH8\MC9003835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4105">
            <a:off x="171008" y="859497"/>
            <a:ext cx="1041226" cy="1443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18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0EBE-9BA7-4CBD-9A7D-5990C43C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55374-5FAA-439A-8BFA-7E2890555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DC005C-D338-42E4-A060-F8E389377002}"/>
              </a:ext>
            </a:extLst>
          </p:cNvPr>
          <p:cNvSpPr txBox="1">
            <a:spLocks/>
          </p:cNvSpPr>
          <p:nvPr/>
        </p:nvSpPr>
        <p:spPr>
          <a:xfrm>
            <a:off x="251154" y="624503"/>
            <a:ext cx="7543800" cy="46672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/>
              <a:t>Task: Factors for change</a:t>
            </a:r>
          </a:p>
          <a:p>
            <a:pPr algn="l"/>
            <a:endParaRPr lang="en-GB" sz="2400" dirty="0"/>
          </a:p>
          <a:p>
            <a:pPr algn="l"/>
            <a:r>
              <a:rPr lang="en-GB" sz="2400" dirty="0"/>
              <a:t>Divide a page into four and write the following heading for each box. </a:t>
            </a:r>
          </a:p>
          <a:p>
            <a:pPr marL="514350" indent="-514350" algn="l">
              <a:buAutoNum type="arabicPeriod"/>
            </a:pPr>
            <a:r>
              <a:rPr lang="en-GB" sz="2400" dirty="0"/>
              <a:t>WWII</a:t>
            </a:r>
          </a:p>
          <a:p>
            <a:pPr marL="514350" indent="-514350" algn="l">
              <a:buAutoNum type="arabicPeriod"/>
            </a:pPr>
            <a:r>
              <a:rPr lang="en-GB" sz="2400" dirty="0"/>
              <a:t>The Cold War</a:t>
            </a:r>
          </a:p>
          <a:p>
            <a:pPr marL="514350" indent="-514350" algn="l">
              <a:buAutoNum type="arabicPeriod"/>
            </a:pPr>
            <a:r>
              <a:rPr lang="en-GB" sz="2400" dirty="0"/>
              <a:t>Agribusiness </a:t>
            </a:r>
          </a:p>
          <a:p>
            <a:pPr marL="514350" indent="-514350" algn="l">
              <a:buAutoNum type="arabicPeriod"/>
            </a:pPr>
            <a:r>
              <a:rPr lang="en-GB" sz="2400" dirty="0"/>
              <a:t>Results = Impact on immigration figures. </a:t>
            </a:r>
          </a:p>
          <a:p>
            <a:pPr algn="l"/>
            <a:endParaRPr lang="en-GB" sz="2400" dirty="0"/>
          </a:p>
          <a:p>
            <a:pPr marL="457200" indent="-457200" algn="l">
              <a:buAutoNum type="arabicParenR"/>
            </a:pPr>
            <a:r>
              <a:rPr lang="en-GB" sz="2400" b="1" dirty="0"/>
              <a:t>Complete your allocated factor</a:t>
            </a:r>
          </a:p>
          <a:p>
            <a:pPr marL="457200" indent="-457200" algn="l">
              <a:buAutoNum type="arabicParenR"/>
            </a:pPr>
            <a:r>
              <a:rPr lang="en-GB" sz="2400" b="1" dirty="0"/>
              <a:t>Teach each other and share factors to complete 1-3. </a:t>
            </a:r>
          </a:p>
          <a:p>
            <a:pPr marL="457200" indent="-457200" algn="l">
              <a:buAutoNum type="arabicParenR"/>
            </a:pPr>
            <a:r>
              <a:rPr lang="en-GB" sz="2400" b="1" dirty="0"/>
              <a:t>Identify at least three examples that demonstrate the impact of these factors in the fourth box.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AEB3C-8275-4F70-9FDE-FBAB28037A20}"/>
              </a:ext>
            </a:extLst>
          </p:cNvPr>
          <p:cNvSpPr/>
          <p:nvPr/>
        </p:nvSpPr>
        <p:spPr>
          <a:xfrm>
            <a:off x="289254" y="5383033"/>
            <a:ext cx="7644911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“Shifting attitudes were the main reason for the changing nature of the post-war immigration”. </a:t>
            </a:r>
          </a:p>
          <a:p>
            <a:pPr algn="ctr"/>
            <a:r>
              <a:rPr lang="en-GB" sz="2400" dirty="0"/>
              <a:t>How far do you agree with this statement?</a:t>
            </a:r>
          </a:p>
        </p:txBody>
      </p:sp>
    </p:spTree>
    <p:extLst>
      <p:ext uri="{BB962C8B-B14F-4D97-AF65-F5344CB8AC3E}">
        <p14:creationId xmlns:p14="http://schemas.microsoft.com/office/powerpoint/2010/main" val="259056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794" y="2181255"/>
            <a:ext cx="2393123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Agree</a:t>
            </a:r>
          </a:p>
        </p:txBody>
      </p:sp>
      <p:pic>
        <p:nvPicPr>
          <p:cNvPr id="10242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9897"/>
            <a:ext cx="2190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769897"/>
            <a:ext cx="2190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769897"/>
            <a:ext cx="2190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7"/>
          <a:stretch/>
        </p:blipFill>
        <p:spPr bwMode="auto">
          <a:xfrm>
            <a:off x="6572250" y="3757197"/>
            <a:ext cx="15049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324805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You cannot sit on the fence!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9530" y="5321300"/>
            <a:ext cx="2379492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Disagree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06719" y="5334000"/>
            <a:ext cx="2379492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Strongly Disagree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55919" y="2181255"/>
            <a:ext cx="2379492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Strongly Agree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143" y="609600"/>
            <a:ext cx="7644911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“Shifting attitudes were the main reason for the changing nature of the post-war immigration”. </a:t>
            </a:r>
          </a:p>
          <a:p>
            <a:pPr algn="ctr"/>
            <a:r>
              <a:rPr lang="en-GB" sz="2400" dirty="0"/>
              <a:t>How far do you agree with this statement?</a:t>
            </a:r>
          </a:p>
        </p:txBody>
      </p:sp>
    </p:spTree>
    <p:extLst>
      <p:ext uri="{BB962C8B-B14F-4D97-AF65-F5344CB8AC3E}">
        <p14:creationId xmlns:p14="http://schemas.microsoft.com/office/powerpoint/2010/main" val="187899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A1C5-DC8A-4E92-AF14-B870C2FC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149" y="609600"/>
            <a:ext cx="3522355" cy="1143000"/>
          </a:xfrm>
        </p:spPr>
        <p:txBody>
          <a:bodyPr>
            <a:noAutofit/>
          </a:bodyPr>
          <a:lstStyle/>
          <a:p>
            <a:r>
              <a:rPr lang="en-GB" sz="2800" b="1" dirty="0"/>
              <a:t>American Immigration up to 1917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B16C2-8E3A-47A6-AC89-4ABBDDDF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922" y="2001982"/>
            <a:ext cx="3522355" cy="48768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Since 1880, America had absorbed 23 million immigrants. </a:t>
            </a:r>
          </a:p>
          <a:p>
            <a:endParaRPr lang="en-GB" dirty="0"/>
          </a:p>
          <a:p>
            <a:r>
              <a:rPr lang="en-GB" dirty="0"/>
              <a:t>Americans were (and still are) described as a ‘melting pot’.</a:t>
            </a:r>
          </a:p>
          <a:p>
            <a:endParaRPr lang="en-GB" dirty="0"/>
          </a:p>
          <a:p>
            <a:r>
              <a:rPr lang="en-GB" dirty="0"/>
              <a:t>Many were Roman Catholics or Jews from Southern and Eastern Europe.</a:t>
            </a:r>
          </a:p>
        </p:txBody>
      </p:sp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3603A57C-8AEC-4657-9982-0EC51DF3C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8" y="457200"/>
            <a:ext cx="419428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0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B16C2-8E3A-47A6-AC89-4ABBDDDF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1600200"/>
            <a:ext cx="2674034" cy="4715877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/>
              <a:t>WASPs began to resent new cultures, languages and standards (xenophobia) and ‘nativism’ developed, valuing those only born in the USA. </a:t>
            </a:r>
          </a:p>
          <a:p>
            <a:pPr marL="0" indent="0">
              <a:buNone/>
            </a:pPr>
            <a:r>
              <a:rPr lang="en-GB" dirty="0"/>
              <a:t>= Immigration quotas</a:t>
            </a:r>
          </a:p>
          <a:p>
            <a:endParaRPr lang="en-GB" dirty="0"/>
          </a:p>
        </p:txBody>
      </p:sp>
      <p:pic>
        <p:nvPicPr>
          <p:cNvPr id="2052" name="Picture 4" descr="Image result for 1920s xenophobia in usa">
            <a:extLst>
              <a:ext uri="{FF2B5EF4-FFF2-40B4-BE49-F238E27FC236}">
                <a16:creationId xmlns:a16="http://schemas.microsoft.com/office/drawing/2014/main" id="{81090700-1206-49CF-AEBF-87F4BC8F0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923"/>
            <a:ext cx="4781550" cy="61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E16FBDF-D264-4EED-AA2B-F8B4F390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41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B347-76BE-4364-8BBE-31D3C12A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829" y="178189"/>
            <a:ext cx="3733800" cy="1143000"/>
          </a:xfrm>
        </p:spPr>
        <p:txBody>
          <a:bodyPr>
            <a:normAutofit/>
          </a:bodyPr>
          <a:lstStyle/>
          <a:p>
            <a:r>
              <a:rPr lang="en-GB" sz="2400" dirty="0"/>
              <a:t>Similarity and differences?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DF4E1-82F5-4E3B-B840-5B49AE5FA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5377CED6-C9F5-4BF2-B81A-746A7013D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114800" cy="61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ump on immigration">
            <a:extLst>
              <a:ext uri="{FF2B5EF4-FFF2-40B4-BE49-F238E27FC236}">
                <a16:creationId xmlns:a16="http://schemas.microsoft.com/office/drawing/2014/main" id="{A5ABA50C-9636-478E-B07D-04A980C04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-695" r="29681" b="20888"/>
          <a:stretch/>
        </p:blipFill>
        <p:spPr bwMode="auto">
          <a:xfrm>
            <a:off x="4310329" y="1122219"/>
            <a:ext cx="3543300" cy="238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AF3FE4D2-E226-47C6-A55D-7B8707958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79" y="3848164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2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625" y="2029242"/>
            <a:ext cx="6962775" cy="4447757"/>
          </a:xfrm>
          <a:ln w="38100">
            <a:noFill/>
          </a:ln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800" dirty="0"/>
              <a:t>Large immigrant communities influenced voting.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800" dirty="0"/>
              <a:t>Immigrant communities typically voted Democrat = Roosevelt.</a:t>
            </a:r>
            <a:br>
              <a:rPr lang="en-GB" sz="1800" dirty="0"/>
            </a:br>
            <a:endParaRPr lang="en-GB" sz="1800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1800" u="sng" dirty="0"/>
              <a:t>BUT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800" dirty="0"/>
              <a:t>Immigrants were not well provided for under the New Deal (esp. Mexicans). 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800" dirty="0"/>
              <a:t>Shortage of jobs = resentment of immigrants. “American jobs for real Americans”.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800" dirty="0"/>
              <a:t>Mexicans faced forced deportation. This started under Hoover (“American jobs for real Americans”) but continued under Roosevelt. About half were actually citizens.</a:t>
            </a:r>
          </a:p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GB" sz="1800" dirty="0"/>
              <a:t>Jews fleeing Germany also faced persecution –  60% disapproval rate. Assistant Secretary of State, Wilbur Car: “filthy, Un-American and often dangerous in their habits.”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20FD10-1CF6-4C22-ACFD-0163F206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62097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How were immigrants affected by the Great Depression?</a:t>
            </a:r>
          </a:p>
        </p:txBody>
      </p:sp>
    </p:spTree>
    <p:extLst>
      <p:ext uri="{BB962C8B-B14F-4D97-AF65-F5344CB8AC3E}">
        <p14:creationId xmlns:p14="http://schemas.microsoft.com/office/powerpoint/2010/main" val="42204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2794" y="2133600"/>
            <a:ext cx="4208585" cy="4328149"/>
          </a:xfrm>
          <a:ln w="38100">
            <a:noFill/>
          </a:ln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GB" sz="1800" dirty="0"/>
              <a:t>There was a general cohesiveness, especially in the army, as many were forced to assimilate and learn English.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GB" sz="1800" dirty="0"/>
              <a:t>Italians and Germans experienced some discrimination and social isolation.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GB" sz="1800" dirty="0"/>
              <a:t>Japanese faced the worst discrimination.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GB" sz="1800" dirty="0"/>
              <a:t>For the Chinese, instances of immigration and the granting of citizenship increased as a result of anti-Japanese sentiment and subsequent sympathy for the Chinese.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399"/>
            <a:ext cx="2770442" cy="3718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F0FD71-1111-46AE-AE74-FF860B52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How did WWII bond and divide society?</a:t>
            </a:r>
          </a:p>
        </p:txBody>
      </p:sp>
    </p:spTree>
    <p:extLst>
      <p:ext uri="{BB962C8B-B14F-4D97-AF65-F5344CB8AC3E}">
        <p14:creationId xmlns:p14="http://schemas.microsoft.com/office/powerpoint/2010/main" val="371730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7592" y="2060874"/>
            <a:ext cx="5440025" cy="3808490"/>
          </a:xfrm>
          <a:ln w="38100">
            <a:noFill/>
          </a:ln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350"/>
              </a:spcAft>
              <a:buNone/>
            </a:pPr>
            <a:r>
              <a:rPr lang="en-GB" sz="1800" dirty="0"/>
              <a:t>Japanese in particular faced discrimination as a result of the Japanese attacks on the US naval base in Pearl Harbour. Much of the discrimination was racial.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350"/>
              </a:spcAft>
              <a:buNone/>
            </a:pPr>
            <a:r>
              <a:rPr lang="en-GB" sz="1800" dirty="0"/>
              <a:t>Internment camps were set up for over 100,000 Japanese who lived on the United States West-Coast who were deemed ‘enemy aliens’ and a security threat.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350"/>
              </a:spcAft>
              <a:buNone/>
            </a:pPr>
            <a:r>
              <a:rPr lang="en-GB" sz="1800" dirty="0"/>
              <a:t>This was done under the</a:t>
            </a:r>
            <a:br>
              <a:rPr lang="en-GB" sz="1800" dirty="0"/>
            </a:br>
            <a:r>
              <a:rPr lang="en-GB" sz="1800" dirty="0"/>
              <a:t>Executive Order 9066 by</a:t>
            </a:r>
            <a:br>
              <a:rPr lang="en-GB" sz="1800" dirty="0"/>
            </a:br>
            <a:r>
              <a:rPr lang="en-GB" sz="1800" dirty="0"/>
              <a:t>President Roosevelt in </a:t>
            </a:r>
            <a:br>
              <a:rPr lang="en-GB" sz="1800" dirty="0"/>
            </a:br>
            <a:r>
              <a:rPr lang="en-GB" sz="1800" dirty="0"/>
              <a:t>February 1942.</a:t>
            </a:r>
          </a:p>
        </p:txBody>
      </p:sp>
      <p:pic>
        <p:nvPicPr>
          <p:cNvPr id="3076" name="Picture 4" descr="Image result for japanese intern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57" y="2257672"/>
            <a:ext cx="1916674" cy="1456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questgarden.com/68/47/0/080717102215/images/0002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52" y="4438839"/>
            <a:ext cx="2283660" cy="1245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japanese intern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06" y="4449871"/>
            <a:ext cx="2266171" cy="1246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C9D7E6-E4B9-47CF-AFD5-13EAFDA1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5908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How were Japanese immigrants treated?</a:t>
            </a:r>
          </a:p>
        </p:txBody>
      </p:sp>
    </p:spTree>
    <p:extLst>
      <p:ext uri="{BB962C8B-B14F-4D97-AF65-F5344CB8AC3E}">
        <p14:creationId xmlns:p14="http://schemas.microsoft.com/office/powerpoint/2010/main" val="157110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A5B2-BE25-4EB9-88B0-EF5A1178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2976C-1006-49F2-86C0-76D9E9F1B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33427-2A5D-4DEA-816B-26CB1F15A2EF}"/>
              </a:ext>
            </a:extLst>
          </p:cNvPr>
          <p:cNvPicPr/>
          <p:nvPr/>
        </p:nvPicPr>
        <p:blipFill rotWithShape="1">
          <a:blip r:embed="rId2"/>
          <a:srcRect l="18536" t="54385" r="31206" b="16383"/>
          <a:stretch/>
        </p:blipFill>
        <p:spPr bwMode="auto">
          <a:xfrm>
            <a:off x="0" y="1153466"/>
            <a:ext cx="7970202" cy="2940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81E3CD81-1BFD-4D28-A053-5E5451FED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0" r="4040"/>
          <a:stretch/>
        </p:blipFill>
        <p:spPr bwMode="auto">
          <a:xfrm>
            <a:off x="-2345" y="4093516"/>
            <a:ext cx="7970202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1C7366-69DF-4346-92DB-E424AF434066}"/>
              </a:ext>
            </a:extLst>
          </p:cNvPr>
          <p:cNvSpPr/>
          <p:nvPr/>
        </p:nvSpPr>
        <p:spPr>
          <a:xfrm>
            <a:off x="515656" y="507135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Look at the Immigration legislation passed and the data. What post-war changes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369054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BF3C-BC54-4F5F-A5C0-AF4ECD51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3208-B973-418D-A7ED-488AEE713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24550-19B5-43EB-BFF2-833C562E1783}"/>
              </a:ext>
            </a:extLst>
          </p:cNvPr>
          <p:cNvPicPr/>
          <p:nvPr/>
        </p:nvPicPr>
        <p:blipFill rotWithShape="1">
          <a:blip r:embed="rId2"/>
          <a:srcRect l="19076" t="9869" r="30980" b="10556"/>
          <a:stretch/>
        </p:blipFill>
        <p:spPr bwMode="auto">
          <a:xfrm>
            <a:off x="685800" y="533400"/>
            <a:ext cx="6861175" cy="614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5848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467</Words>
  <Application>Microsoft Office PowerPoint</Application>
  <PresentationFormat>On-screen Show (4:3)</PresentationFormat>
  <Paragraphs>59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American Immigration up to 1917</vt:lpstr>
      <vt:lpstr>PowerPoint Presentation</vt:lpstr>
      <vt:lpstr>Similarity and differences?</vt:lpstr>
      <vt:lpstr>How were immigrants affected by the Great Depression?</vt:lpstr>
      <vt:lpstr>How did WWII bond and divide society?</vt:lpstr>
      <vt:lpstr>How were Japanese immigrants treated?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</dc:title>
  <dc:creator>User</dc:creator>
  <cp:lastModifiedBy>Michael Ingram</cp:lastModifiedBy>
  <cp:revision>47</cp:revision>
  <dcterms:created xsi:type="dcterms:W3CDTF">2006-08-16T00:00:00Z</dcterms:created>
  <dcterms:modified xsi:type="dcterms:W3CDTF">2018-12-18T08:28:56Z</dcterms:modified>
</cp:coreProperties>
</file>