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2"/>
  </p:notesMasterIdLst>
  <p:sldIdLst>
    <p:sldId id="295" r:id="rId3"/>
    <p:sldId id="762" r:id="rId4"/>
    <p:sldId id="256" r:id="rId5"/>
    <p:sldId id="763" r:id="rId6"/>
    <p:sldId id="765" r:id="rId7"/>
    <p:sldId id="779" r:id="rId8"/>
    <p:sldId id="764" r:id="rId9"/>
    <p:sldId id="460" r:id="rId10"/>
    <p:sldId id="461" r:id="rId11"/>
    <p:sldId id="483" r:id="rId12"/>
    <p:sldId id="768" r:id="rId13"/>
    <p:sldId id="321" r:id="rId14"/>
    <p:sldId id="492" r:id="rId15"/>
    <p:sldId id="497" r:id="rId16"/>
    <p:sldId id="470" r:id="rId17"/>
    <p:sldId id="769" r:id="rId18"/>
    <p:sldId id="761" r:id="rId19"/>
    <p:sldId id="493" r:id="rId20"/>
    <p:sldId id="495" r:id="rId21"/>
    <p:sldId id="494" r:id="rId22"/>
    <p:sldId id="491" r:id="rId23"/>
    <p:sldId id="372" r:id="rId24"/>
    <p:sldId id="367" r:id="rId25"/>
    <p:sldId id="369" r:id="rId26"/>
    <p:sldId id="373" r:id="rId27"/>
    <p:sldId id="501" r:id="rId28"/>
    <p:sldId id="502" r:id="rId29"/>
    <p:sldId id="348" r:id="rId30"/>
    <p:sldId id="774" r:id="rId31"/>
    <p:sldId id="430" r:id="rId32"/>
    <p:sldId id="505" r:id="rId33"/>
    <p:sldId id="507" r:id="rId34"/>
    <p:sldId id="776" r:id="rId35"/>
    <p:sldId id="775" r:id="rId36"/>
    <p:sldId id="503" r:id="rId37"/>
    <p:sldId id="496" r:id="rId38"/>
    <p:sldId id="431" r:id="rId39"/>
    <p:sldId id="504" r:id="rId40"/>
    <p:sldId id="509" r:id="rId41"/>
    <p:sldId id="508" r:id="rId42"/>
    <p:sldId id="770" r:id="rId43"/>
    <p:sldId id="421" r:id="rId44"/>
    <p:sldId id="413" r:id="rId45"/>
    <p:sldId id="777" r:id="rId46"/>
    <p:sldId id="778" r:id="rId47"/>
    <p:sldId id="264" r:id="rId48"/>
    <p:sldId id="760" r:id="rId49"/>
    <p:sldId id="257" r:id="rId50"/>
    <p:sldId id="258"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7FB"/>
    <a:srgbClr val="FFFFF7"/>
    <a:srgbClr val="F7E9E9"/>
    <a:srgbClr val="EDF3E1"/>
    <a:srgbClr val="FFFFEF"/>
    <a:srgbClr val="FFFF99"/>
    <a:srgbClr val="FF4B4B"/>
    <a:srgbClr val="FF6161"/>
    <a:srgbClr val="FF99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837" autoAdjust="0"/>
  </p:normalViewPr>
  <p:slideViewPr>
    <p:cSldViewPr>
      <p:cViewPr varScale="1">
        <p:scale>
          <a:sx n="79" d="100"/>
          <a:sy n="79" d="100"/>
        </p:scale>
        <p:origin x="133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6910AA-CA45-438C-BCE3-802B81E93C1A}" type="datetimeFigureOut">
              <a:rPr lang="en-GB" smtClean="0"/>
              <a:pPr/>
              <a:t>16/03/2021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77A0A1-55E5-4DB8-A6ED-430F3BF24496}" type="slidenum">
              <a:rPr lang="en-GB" smtClean="0"/>
              <a:pPr/>
              <a:t>‹#›</a:t>
            </a:fld>
            <a:endParaRPr lang="en-GB"/>
          </a:p>
        </p:txBody>
      </p:sp>
    </p:spTree>
    <p:extLst>
      <p:ext uri="{BB962C8B-B14F-4D97-AF65-F5344CB8AC3E}">
        <p14:creationId xmlns:p14="http://schemas.microsoft.com/office/powerpoint/2010/main" val="2264676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1. Quick Start (PI: 1, 10)</a:t>
            </a:r>
            <a:endParaRPr lang="en-GB"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“We ensure students have a quick and focused start to lessons, and we use this time for recap and retrieval practice”</a:t>
            </a:r>
          </a:p>
          <a:p>
            <a:endParaRPr lang="en-US" sz="1200"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Teacher stands on the threshold to monitor the corridor.</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Teacher greets students at the door with a smile, and a positive comment.</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Once student steps inside classroom, they are focused and in silence.</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Teacher has an instantaneous 5 step activity for students to do. In most cases these will be 5 questions of spaced practice in style to recap and recall learning.</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Students work silently and do not ask questions whilst the teacher completes the register.</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teacher goes through answers quickly so the quick start lasts no more than 5 minutes using effective questioning techniques and checking for understanding or misconceptions.</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Odd one out / T or F / 5 Qs / KW match up / fact match up / definitions / timeline match up </a:t>
            </a:r>
            <a:endParaRPr lang="en-GB" sz="1200" b="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177A0A1-55E5-4DB8-A6ED-430F3BF24496}" type="slidenum">
              <a:rPr lang="en-GB" smtClean="0"/>
              <a:pPr/>
              <a:t>1</a:t>
            </a:fld>
            <a:endParaRPr lang="en-GB"/>
          </a:p>
        </p:txBody>
      </p:sp>
    </p:spTree>
    <p:extLst>
      <p:ext uri="{BB962C8B-B14F-4D97-AF65-F5344CB8AC3E}">
        <p14:creationId xmlns:p14="http://schemas.microsoft.com/office/powerpoint/2010/main" val="900350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2. Lesson Intentions (PI: 2)</a:t>
            </a:r>
            <a:endParaRPr lang="en-GB"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“We ensure students are clear about what they are learning within each lesson”</a:t>
            </a:r>
            <a:endParaRPr lang="en-GB"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What do I want students to know?</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What do I want students to understand?</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What do I want students to be able to do?</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177A0A1-55E5-4DB8-A6ED-430F3BF24496}" type="slidenum">
              <a:rPr lang="en-GB" smtClean="0"/>
              <a:pPr/>
              <a:t>3</a:t>
            </a:fld>
            <a:endParaRPr lang="en-GB"/>
          </a:p>
        </p:txBody>
      </p:sp>
    </p:spTree>
    <p:extLst>
      <p:ext uri="{BB962C8B-B14F-4D97-AF65-F5344CB8AC3E}">
        <p14:creationId xmlns:p14="http://schemas.microsoft.com/office/powerpoint/2010/main" val="3371901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4. Student Activity (PI: 5, 6, 8, 9)</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Students must be given time for independent practice and this should be challenging, though scaffolding should be given if required</a:t>
            </a:r>
            <a:endParaRPr lang="en-GB" sz="1200" kern="1200" dirty="0">
              <a:solidFill>
                <a:schemeClr val="tx1"/>
              </a:solidFill>
              <a:effectLst/>
              <a:latin typeface="+mn-lt"/>
              <a:ea typeface="+mn-ea"/>
              <a:cs typeface="+mn-cs"/>
            </a:endParaRPr>
          </a:p>
          <a:p>
            <a:endParaRPr lang="en-GB" dirty="0"/>
          </a:p>
          <a:p>
            <a:r>
              <a:rPr lang="en-US" sz="1200" b="1" kern="1200" dirty="0">
                <a:solidFill>
                  <a:schemeClr val="tx1"/>
                </a:solidFill>
                <a:effectLst/>
                <a:latin typeface="+mn-lt"/>
                <a:ea typeface="+mn-ea"/>
                <a:cs typeface="+mn-cs"/>
              </a:rPr>
              <a:t>4a. Scaffolding and Challenge (PI: 4, 8)</a:t>
            </a:r>
            <a:endParaRPr lang="en-GB"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“We have a deep understanding of our subject knowledge and are able to challenge all students’ thinking, whilst scaffolding the learning for students that require it to reach the best outcome”</a:t>
            </a:r>
            <a:endParaRPr lang="en-GB" sz="1200" kern="1200" dirty="0">
              <a:solidFill>
                <a:schemeClr val="tx1"/>
              </a:solidFill>
              <a:effectLst/>
              <a:latin typeface="+mn-lt"/>
              <a:ea typeface="+mn-ea"/>
              <a:cs typeface="+mn-cs"/>
            </a:endParaRPr>
          </a:p>
          <a:p>
            <a:endParaRPr lang="en-GB" dirty="0"/>
          </a:p>
          <a:p>
            <a:r>
              <a:rPr lang="en-US" sz="1200" b="1" kern="1200" dirty="0">
                <a:solidFill>
                  <a:schemeClr val="tx1"/>
                </a:solidFill>
                <a:effectLst/>
                <a:latin typeface="+mn-lt"/>
                <a:ea typeface="+mn-ea"/>
                <a:cs typeface="+mn-cs"/>
              </a:rPr>
              <a:t>4b.</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Guided Independent Practice (PI: 5, 9)</a:t>
            </a:r>
            <a:endParaRPr lang="en-GB"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“We provide significant time for students to independently practice, guiding them and supporting them as they make progress”</a:t>
            </a:r>
            <a:endParaRPr lang="en-GB" dirty="0"/>
          </a:p>
        </p:txBody>
      </p:sp>
      <p:sp>
        <p:nvSpPr>
          <p:cNvPr id="4" name="Slide Number Placeholder 3"/>
          <p:cNvSpPr>
            <a:spLocks noGrp="1"/>
          </p:cNvSpPr>
          <p:nvPr>
            <p:ph type="sldNum" sz="quarter" idx="5"/>
          </p:nvPr>
        </p:nvSpPr>
        <p:spPr/>
        <p:txBody>
          <a:bodyPr/>
          <a:lstStyle/>
          <a:p>
            <a:fld id="{3177A0A1-55E5-4DB8-A6ED-430F3BF24496}" type="slidenum">
              <a:rPr lang="en-GB" smtClean="0"/>
              <a:pPr/>
              <a:t>7</a:t>
            </a:fld>
            <a:endParaRPr lang="en-GB"/>
          </a:p>
        </p:txBody>
      </p:sp>
    </p:spTree>
    <p:extLst>
      <p:ext uri="{BB962C8B-B14F-4D97-AF65-F5344CB8AC3E}">
        <p14:creationId xmlns:p14="http://schemas.microsoft.com/office/powerpoint/2010/main" val="2854615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4. Student Activity (PI: 5, 6, 8, 9)</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Students must be given time for independent practice and this should be challenging, though scaffolding should be given if required</a:t>
            </a:r>
            <a:endParaRPr lang="en-GB" sz="1200" kern="1200" dirty="0">
              <a:solidFill>
                <a:schemeClr val="tx1"/>
              </a:solidFill>
              <a:effectLst/>
              <a:latin typeface="+mn-lt"/>
              <a:ea typeface="+mn-ea"/>
              <a:cs typeface="+mn-cs"/>
            </a:endParaRPr>
          </a:p>
          <a:p>
            <a:endParaRPr lang="en-GB" dirty="0"/>
          </a:p>
          <a:p>
            <a:r>
              <a:rPr lang="en-US" sz="1200" b="1" kern="1200" dirty="0">
                <a:solidFill>
                  <a:schemeClr val="tx1"/>
                </a:solidFill>
                <a:effectLst/>
                <a:latin typeface="+mn-lt"/>
                <a:ea typeface="+mn-ea"/>
                <a:cs typeface="+mn-cs"/>
              </a:rPr>
              <a:t>4a. Scaffolding and Challenge (PI: 4, 8)</a:t>
            </a:r>
            <a:endParaRPr lang="en-GB"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“We have a deep understanding of our subject knowledge and are able to challenge all students’ thinking, whilst scaffolding the learning for students that require it to reach the best outcome”</a:t>
            </a:r>
            <a:endParaRPr lang="en-GB" sz="1200" kern="1200" dirty="0">
              <a:solidFill>
                <a:schemeClr val="tx1"/>
              </a:solidFill>
              <a:effectLst/>
              <a:latin typeface="+mn-lt"/>
              <a:ea typeface="+mn-ea"/>
              <a:cs typeface="+mn-cs"/>
            </a:endParaRPr>
          </a:p>
          <a:p>
            <a:endParaRPr lang="en-GB" dirty="0"/>
          </a:p>
          <a:p>
            <a:r>
              <a:rPr lang="en-US" sz="1200" b="1" kern="1200" dirty="0">
                <a:solidFill>
                  <a:schemeClr val="tx1"/>
                </a:solidFill>
                <a:effectLst/>
                <a:latin typeface="+mn-lt"/>
                <a:ea typeface="+mn-ea"/>
                <a:cs typeface="+mn-cs"/>
              </a:rPr>
              <a:t>4b.</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Guided Independent Practice (PI: 5, 9)</a:t>
            </a:r>
            <a:endParaRPr lang="en-GB"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“We provide significant time for students to independently practice, guiding them and supporting them as they make progress”</a:t>
            </a:r>
            <a:endParaRPr lang="en-GB" dirty="0"/>
          </a:p>
        </p:txBody>
      </p:sp>
      <p:sp>
        <p:nvSpPr>
          <p:cNvPr id="4" name="Slide Number Placeholder 3"/>
          <p:cNvSpPr>
            <a:spLocks noGrp="1"/>
          </p:cNvSpPr>
          <p:nvPr>
            <p:ph type="sldNum" sz="quarter" idx="5"/>
          </p:nvPr>
        </p:nvSpPr>
        <p:spPr/>
        <p:txBody>
          <a:bodyPr/>
          <a:lstStyle/>
          <a:p>
            <a:fld id="{3177A0A1-55E5-4DB8-A6ED-430F3BF24496}" type="slidenum">
              <a:rPr lang="en-GB" smtClean="0"/>
              <a:pPr/>
              <a:t>17</a:t>
            </a:fld>
            <a:endParaRPr lang="en-GB"/>
          </a:p>
        </p:txBody>
      </p:sp>
    </p:spTree>
    <p:extLst>
      <p:ext uri="{BB962C8B-B14F-4D97-AF65-F5344CB8AC3E}">
        <p14:creationId xmlns:p14="http://schemas.microsoft.com/office/powerpoint/2010/main" val="2285048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177A0A1-55E5-4DB8-A6ED-430F3BF24496}" type="slidenum">
              <a:rPr lang="en-GB" smtClean="0"/>
              <a:pPr/>
              <a:t>21</a:t>
            </a:fld>
            <a:endParaRPr lang="en-GB"/>
          </a:p>
        </p:txBody>
      </p:sp>
    </p:spTree>
    <p:extLst>
      <p:ext uri="{BB962C8B-B14F-4D97-AF65-F5344CB8AC3E}">
        <p14:creationId xmlns:p14="http://schemas.microsoft.com/office/powerpoint/2010/main" val="4220031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4. Student Activity (PI: 5, 6, 8, 9)</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Students must be given time for independent practice and this should be challenging, though scaffolding should be given if required</a:t>
            </a:r>
            <a:endParaRPr lang="en-GB" sz="1200" kern="1200" dirty="0">
              <a:solidFill>
                <a:schemeClr val="tx1"/>
              </a:solidFill>
              <a:effectLst/>
              <a:latin typeface="+mn-lt"/>
              <a:ea typeface="+mn-ea"/>
              <a:cs typeface="+mn-cs"/>
            </a:endParaRPr>
          </a:p>
          <a:p>
            <a:endParaRPr lang="en-GB" dirty="0"/>
          </a:p>
          <a:p>
            <a:r>
              <a:rPr lang="en-US" sz="1200" b="1" kern="1200" dirty="0">
                <a:solidFill>
                  <a:schemeClr val="tx1"/>
                </a:solidFill>
                <a:effectLst/>
                <a:latin typeface="+mn-lt"/>
                <a:ea typeface="+mn-ea"/>
                <a:cs typeface="+mn-cs"/>
              </a:rPr>
              <a:t>4a. Scaffolding and Challenge (PI: 4, 8)</a:t>
            </a:r>
            <a:endParaRPr lang="en-GB"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“We have a deep understanding of our subject knowledge and are able to challenge all students’ thinking, whilst scaffolding the learning for students that require it to reach the best outcome”</a:t>
            </a:r>
            <a:endParaRPr lang="en-GB" sz="1200" kern="1200" dirty="0">
              <a:solidFill>
                <a:schemeClr val="tx1"/>
              </a:solidFill>
              <a:effectLst/>
              <a:latin typeface="+mn-lt"/>
              <a:ea typeface="+mn-ea"/>
              <a:cs typeface="+mn-cs"/>
            </a:endParaRPr>
          </a:p>
          <a:p>
            <a:endParaRPr lang="en-GB" dirty="0"/>
          </a:p>
          <a:p>
            <a:r>
              <a:rPr lang="en-US" sz="1200" b="1" kern="1200" dirty="0">
                <a:solidFill>
                  <a:schemeClr val="tx1"/>
                </a:solidFill>
                <a:effectLst/>
                <a:latin typeface="+mn-lt"/>
                <a:ea typeface="+mn-ea"/>
                <a:cs typeface="+mn-cs"/>
              </a:rPr>
              <a:t>4b.</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Guided Independent Practice (PI: 5, 9)</a:t>
            </a:r>
            <a:endParaRPr lang="en-GB"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“We provide significant time for students to independently practice, guiding them and supporting them as they make progress”</a:t>
            </a:r>
            <a:endParaRPr lang="en-GB" dirty="0"/>
          </a:p>
        </p:txBody>
      </p:sp>
      <p:sp>
        <p:nvSpPr>
          <p:cNvPr id="4" name="Slide Number Placeholder 3"/>
          <p:cNvSpPr>
            <a:spLocks noGrp="1"/>
          </p:cNvSpPr>
          <p:nvPr>
            <p:ph type="sldNum" sz="quarter" idx="5"/>
          </p:nvPr>
        </p:nvSpPr>
        <p:spPr/>
        <p:txBody>
          <a:bodyPr/>
          <a:lstStyle/>
          <a:p>
            <a:fld id="{3177A0A1-55E5-4DB8-A6ED-430F3BF24496}" type="slidenum">
              <a:rPr lang="en-GB" smtClean="0"/>
              <a:pPr/>
              <a:t>23</a:t>
            </a:fld>
            <a:endParaRPr lang="en-GB"/>
          </a:p>
        </p:txBody>
      </p:sp>
    </p:spTree>
    <p:extLst>
      <p:ext uri="{BB962C8B-B14F-4D97-AF65-F5344CB8AC3E}">
        <p14:creationId xmlns:p14="http://schemas.microsoft.com/office/powerpoint/2010/main" val="2488298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177A0A1-55E5-4DB8-A6ED-430F3BF24496}" type="slidenum">
              <a:rPr lang="en-GB" smtClean="0"/>
              <a:pPr/>
              <a:t>34</a:t>
            </a:fld>
            <a:endParaRPr lang="en-GB"/>
          </a:p>
        </p:txBody>
      </p:sp>
    </p:spTree>
    <p:extLst>
      <p:ext uri="{BB962C8B-B14F-4D97-AF65-F5344CB8AC3E}">
        <p14:creationId xmlns:p14="http://schemas.microsoft.com/office/powerpoint/2010/main" val="111497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177A0A1-55E5-4DB8-A6ED-430F3BF24496}" type="slidenum">
              <a:rPr lang="en-GB" smtClean="0"/>
              <a:pPr/>
              <a:t>43</a:t>
            </a:fld>
            <a:endParaRPr lang="en-GB"/>
          </a:p>
        </p:txBody>
      </p:sp>
    </p:spTree>
    <p:extLst>
      <p:ext uri="{BB962C8B-B14F-4D97-AF65-F5344CB8AC3E}">
        <p14:creationId xmlns:p14="http://schemas.microsoft.com/office/powerpoint/2010/main" val="539338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C7D2CC8-16CA-4607-8B1E-6FF5C47EABFF}" type="datetimeFigureOut">
              <a:rPr lang="en-GB" smtClean="0"/>
              <a:t>16/03/2021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79DE3A-CAB8-4EBD-A31A-D0281FDFB308}" type="slidenum">
              <a:rPr lang="en-GB" smtClean="0"/>
              <a:t>‹#›</a:t>
            </a:fld>
            <a:endParaRPr lang="en-GB"/>
          </a:p>
        </p:txBody>
      </p:sp>
    </p:spTree>
    <p:extLst>
      <p:ext uri="{BB962C8B-B14F-4D97-AF65-F5344CB8AC3E}">
        <p14:creationId xmlns:p14="http://schemas.microsoft.com/office/powerpoint/2010/main" val="2543800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7D2CC8-16CA-4607-8B1E-6FF5C47EABFF}" type="datetimeFigureOut">
              <a:rPr lang="en-GB" smtClean="0"/>
              <a:t>16/03/2021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79DE3A-CAB8-4EBD-A31A-D0281FDFB308}" type="slidenum">
              <a:rPr lang="en-GB" smtClean="0"/>
              <a:t>‹#›</a:t>
            </a:fld>
            <a:endParaRPr lang="en-GB"/>
          </a:p>
        </p:txBody>
      </p:sp>
    </p:spTree>
    <p:extLst>
      <p:ext uri="{BB962C8B-B14F-4D97-AF65-F5344CB8AC3E}">
        <p14:creationId xmlns:p14="http://schemas.microsoft.com/office/powerpoint/2010/main" val="1177539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7D2CC8-16CA-4607-8B1E-6FF5C47EABFF}" type="datetimeFigureOut">
              <a:rPr lang="en-GB" smtClean="0"/>
              <a:t>16/03/2021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79DE3A-CAB8-4EBD-A31A-D0281FDFB308}" type="slidenum">
              <a:rPr lang="en-GB" smtClean="0"/>
              <a:t>‹#›</a:t>
            </a:fld>
            <a:endParaRPr lang="en-GB"/>
          </a:p>
        </p:txBody>
      </p:sp>
    </p:spTree>
    <p:extLst>
      <p:ext uri="{BB962C8B-B14F-4D97-AF65-F5344CB8AC3E}">
        <p14:creationId xmlns:p14="http://schemas.microsoft.com/office/powerpoint/2010/main" val="1571086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C7D2CC8-16CA-4607-8B1E-6FF5C47EABFF}" type="datetimeFigureOut">
              <a:rPr lang="en-GB" smtClean="0"/>
              <a:t>16/03/2021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79DE3A-CAB8-4EBD-A31A-D0281FDFB308}" type="slidenum">
              <a:rPr lang="en-GB" smtClean="0"/>
              <a:t>‹#›</a:t>
            </a:fld>
            <a:endParaRPr lang="en-GB"/>
          </a:p>
        </p:txBody>
      </p:sp>
    </p:spTree>
    <p:extLst>
      <p:ext uri="{BB962C8B-B14F-4D97-AF65-F5344CB8AC3E}">
        <p14:creationId xmlns:p14="http://schemas.microsoft.com/office/powerpoint/2010/main" val="1345603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C7D2CC8-16CA-4607-8B1E-6FF5C47EABFF}" type="datetimeFigureOut">
              <a:rPr lang="en-GB" smtClean="0"/>
              <a:t>16/03/2021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A79DE3A-CAB8-4EBD-A31A-D0281FDFB308}" type="slidenum">
              <a:rPr lang="en-GB" smtClean="0"/>
              <a:t>‹#›</a:t>
            </a:fld>
            <a:endParaRPr lang="en-GB"/>
          </a:p>
        </p:txBody>
      </p:sp>
    </p:spTree>
    <p:extLst>
      <p:ext uri="{BB962C8B-B14F-4D97-AF65-F5344CB8AC3E}">
        <p14:creationId xmlns:p14="http://schemas.microsoft.com/office/powerpoint/2010/main" val="738392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C7D2CC8-16CA-4607-8B1E-6FF5C47EABFF}" type="datetimeFigureOut">
              <a:rPr lang="en-GB" smtClean="0"/>
              <a:t>16/03/2021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A79DE3A-CAB8-4EBD-A31A-D0281FDFB308}" type="slidenum">
              <a:rPr lang="en-GB" smtClean="0"/>
              <a:t>‹#›</a:t>
            </a:fld>
            <a:endParaRPr lang="en-GB"/>
          </a:p>
        </p:txBody>
      </p:sp>
    </p:spTree>
    <p:extLst>
      <p:ext uri="{BB962C8B-B14F-4D97-AF65-F5344CB8AC3E}">
        <p14:creationId xmlns:p14="http://schemas.microsoft.com/office/powerpoint/2010/main" val="3451944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7D2CC8-16CA-4607-8B1E-6FF5C47EABFF}" type="datetimeFigureOut">
              <a:rPr lang="en-GB" smtClean="0"/>
              <a:t>16/03/2021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A79DE3A-CAB8-4EBD-A31A-D0281FDFB308}" type="slidenum">
              <a:rPr lang="en-GB" smtClean="0"/>
              <a:t>‹#›</a:t>
            </a:fld>
            <a:endParaRPr lang="en-GB"/>
          </a:p>
        </p:txBody>
      </p:sp>
    </p:spTree>
    <p:extLst>
      <p:ext uri="{BB962C8B-B14F-4D97-AF65-F5344CB8AC3E}">
        <p14:creationId xmlns:p14="http://schemas.microsoft.com/office/powerpoint/2010/main" val="31987609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C7D2CC8-16CA-4607-8B1E-6FF5C47EABFF}" type="datetimeFigureOut">
              <a:rPr lang="en-GB" smtClean="0"/>
              <a:t>16/03/2021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79DE3A-CAB8-4EBD-A31A-D0281FDFB308}" type="slidenum">
              <a:rPr lang="en-GB" smtClean="0"/>
              <a:t>‹#›</a:t>
            </a:fld>
            <a:endParaRPr lang="en-GB"/>
          </a:p>
        </p:txBody>
      </p:sp>
    </p:spTree>
    <p:extLst>
      <p:ext uri="{BB962C8B-B14F-4D97-AF65-F5344CB8AC3E}">
        <p14:creationId xmlns:p14="http://schemas.microsoft.com/office/powerpoint/2010/main" val="523508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C7D2CC8-16CA-4607-8B1E-6FF5C47EABFF}" type="datetimeFigureOut">
              <a:rPr lang="en-GB" smtClean="0"/>
              <a:t>16/03/2021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79DE3A-CAB8-4EBD-A31A-D0281FDFB308}" type="slidenum">
              <a:rPr lang="en-GB" smtClean="0"/>
              <a:t>‹#›</a:t>
            </a:fld>
            <a:endParaRPr lang="en-GB"/>
          </a:p>
        </p:txBody>
      </p:sp>
    </p:spTree>
    <p:extLst>
      <p:ext uri="{BB962C8B-B14F-4D97-AF65-F5344CB8AC3E}">
        <p14:creationId xmlns:p14="http://schemas.microsoft.com/office/powerpoint/2010/main" val="2132155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7D2CC8-16CA-4607-8B1E-6FF5C47EABFF}" type="datetimeFigureOut">
              <a:rPr lang="en-GB" smtClean="0"/>
              <a:t>16/03/2021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79DE3A-CAB8-4EBD-A31A-D0281FDFB308}" type="slidenum">
              <a:rPr lang="en-GB" smtClean="0"/>
              <a:t>‹#›</a:t>
            </a:fld>
            <a:endParaRPr lang="en-GB"/>
          </a:p>
        </p:txBody>
      </p:sp>
    </p:spTree>
    <p:extLst>
      <p:ext uri="{BB962C8B-B14F-4D97-AF65-F5344CB8AC3E}">
        <p14:creationId xmlns:p14="http://schemas.microsoft.com/office/powerpoint/2010/main" val="36727818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7D2CC8-16CA-4607-8B1E-6FF5C47EABFF}" type="datetimeFigureOut">
              <a:rPr lang="en-GB" smtClean="0"/>
              <a:t>16/03/2021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79DE3A-CAB8-4EBD-A31A-D0281FDFB308}" type="slidenum">
              <a:rPr lang="en-GB" smtClean="0"/>
              <a:t>‹#›</a:t>
            </a:fld>
            <a:endParaRPr lang="en-GB"/>
          </a:p>
        </p:txBody>
      </p:sp>
    </p:spTree>
    <p:extLst>
      <p:ext uri="{BB962C8B-B14F-4D97-AF65-F5344CB8AC3E}">
        <p14:creationId xmlns:p14="http://schemas.microsoft.com/office/powerpoint/2010/main" val="1313772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alpha val="18000"/>
          </a:srgbClr>
        </a:solidFill>
        <a:effectLst/>
      </p:bgPr>
    </p:bg>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1D45E4B8-4322-403B-98DB-4D96D502146A}"/>
              </a:ext>
            </a:extLst>
          </p:cNvPr>
          <p:cNvSpPr txBox="1">
            <a:spLocks/>
          </p:cNvSpPr>
          <p:nvPr userDrawn="1"/>
        </p:nvSpPr>
        <p:spPr>
          <a:xfrm>
            <a:off x="8059881" y="457200"/>
            <a:ext cx="1084119" cy="1447800"/>
          </a:xfrm>
          <a:prstGeom prst="rect">
            <a:avLst/>
          </a:prstGeom>
          <a:solidFill>
            <a:schemeClr val="accent3">
              <a:lumMod val="40000"/>
              <a:lumOff val="60000"/>
              <a:alpha val="44000"/>
            </a:schemeClr>
          </a:solidFill>
          <a:ln>
            <a:solidFill>
              <a:schemeClr val="tx1"/>
            </a:solidFill>
          </a:ln>
          <a:effectLst>
            <a:outerShdw blurRad="50800" dist="38100" dir="10800000" algn="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400"/>
              <a:t>1. To know how to plan for these essay questions in revision</a:t>
            </a:r>
            <a:endParaRPr lang="en-GB" sz="1400" dirty="0"/>
          </a:p>
        </p:txBody>
      </p:sp>
      <p:sp>
        <p:nvSpPr>
          <p:cNvPr id="16" name="Content Placeholder 2">
            <a:extLst>
              <a:ext uri="{FF2B5EF4-FFF2-40B4-BE49-F238E27FC236}">
                <a16:creationId xmlns:a16="http://schemas.microsoft.com/office/drawing/2014/main" id="{17753503-AD99-47B3-9B14-692911020BB9}"/>
              </a:ext>
            </a:extLst>
          </p:cNvPr>
          <p:cNvSpPr txBox="1">
            <a:spLocks/>
          </p:cNvSpPr>
          <p:nvPr userDrawn="1"/>
        </p:nvSpPr>
        <p:spPr>
          <a:xfrm>
            <a:off x="8059878" y="1917700"/>
            <a:ext cx="1084119" cy="1112838"/>
          </a:xfrm>
          <a:prstGeom prst="rect">
            <a:avLst/>
          </a:prstGeom>
          <a:solidFill>
            <a:schemeClr val="accent6">
              <a:lumMod val="40000"/>
              <a:lumOff val="60000"/>
              <a:alpha val="25000"/>
            </a:schemeClr>
          </a:solidFill>
          <a:ln>
            <a:solidFill>
              <a:schemeClr val="tx1"/>
            </a:solidFill>
          </a:ln>
          <a:effectLst>
            <a:outerShdw blurRad="50800" dist="38100" dir="10800000" algn="r" rotWithShape="0">
              <a:prstClr val="black">
                <a:alpha val="40000"/>
              </a:prstClr>
            </a:outerShdw>
          </a:effectLst>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400" dirty="0"/>
              <a:t>2. To practice L4 judgements of relative importance </a:t>
            </a:r>
          </a:p>
        </p:txBody>
      </p:sp>
      <p:sp>
        <p:nvSpPr>
          <p:cNvPr id="17" name="Title 1">
            <a:extLst>
              <a:ext uri="{FF2B5EF4-FFF2-40B4-BE49-F238E27FC236}">
                <a16:creationId xmlns:a16="http://schemas.microsoft.com/office/drawing/2014/main" id="{6534595B-660F-4372-B027-43E306C8C098}"/>
              </a:ext>
            </a:extLst>
          </p:cNvPr>
          <p:cNvSpPr txBox="1">
            <a:spLocks/>
          </p:cNvSpPr>
          <p:nvPr userDrawn="1"/>
        </p:nvSpPr>
        <p:spPr>
          <a:xfrm>
            <a:off x="6927" y="-1"/>
            <a:ext cx="8052953" cy="457201"/>
          </a:xfrm>
          <a:prstGeom prst="rect">
            <a:avLst/>
          </a:prstGeom>
          <a:solidFill>
            <a:schemeClr val="accent1">
              <a:lumMod val="20000"/>
              <a:lumOff val="80000"/>
              <a:alpha val="42000"/>
            </a:schemeClr>
          </a:solidFill>
          <a:ln>
            <a:solidFill>
              <a:schemeClr val="tx1"/>
            </a:solidFill>
          </a:ln>
          <a:effectLst>
            <a:outerShdw blurRad="50800" dist="38100" dir="2700000" algn="tl" rotWithShape="0">
              <a:prstClr val="black">
                <a:alpha val="40000"/>
              </a:prstClr>
            </a:outerShdw>
          </a:effectLst>
        </p:spPr>
        <p:txBody>
          <a:bodyPr>
            <a:normAutofit fontScale="90000" lnSpcReduction="10000"/>
          </a:bodyPr>
          <a:lstStyle/>
          <a:p>
            <a:pPr algn="ctr"/>
            <a:r>
              <a:rPr lang="en-GB" sz="2800" u="sng" dirty="0"/>
              <a:t>Paper 1 Essay Questions  </a:t>
            </a:r>
          </a:p>
        </p:txBody>
      </p:sp>
      <p:sp>
        <p:nvSpPr>
          <p:cNvPr id="18" name="Content Placeholder 2">
            <a:extLst>
              <a:ext uri="{FF2B5EF4-FFF2-40B4-BE49-F238E27FC236}">
                <a16:creationId xmlns:a16="http://schemas.microsoft.com/office/drawing/2014/main" id="{C2309737-0F89-4CD0-8184-8894312C74AE}"/>
              </a:ext>
            </a:extLst>
          </p:cNvPr>
          <p:cNvSpPr txBox="1">
            <a:spLocks/>
          </p:cNvSpPr>
          <p:nvPr userDrawn="1"/>
        </p:nvSpPr>
        <p:spPr>
          <a:xfrm>
            <a:off x="8059881" y="0"/>
            <a:ext cx="1097975" cy="457200"/>
          </a:xfrm>
          <a:prstGeom prst="rect">
            <a:avLst/>
          </a:prstGeom>
          <a:solidFill>
            <a:schemeClr val="bg1">
              <a:alpha val="42000"/>
            </a:schemeClr>
          </a:solidFill>
          <a:ln>
            <a:solidFill>
              <a:schemeClr val="tx1"/>
            </a:solidFill>
          </a:ln>
          <a:effectLst>
            <a:outerShdw blurRad="50800" dist="38100" dir="2700000" algn="tl" rotWithShape="0">
              <a:prstClr val="black">
                <a:alpha val="40000"/>
              </a:prstClr>
            </a:outerShdw>
          </a:effectLst>
        </p:spPr>
        <p:txBody>
          <a:bodyPr>
            <a:normAutofit fontScale="850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0" i="0" u="none" strike="noStrike" kern="1200" cap="none" spc="0" normalizeH="0" baseline="0" noProof="0" dirty="0" err="1">
                <a:ln>
                  <a:noFill/>
                </a:ln>
                <a:solidFill>
                  <a:schemeClr val="tx1"/>
                </a:solidFill>
                <a:effectLst/>
                <a:uLnTx/>
                <a:uFillTx/>
                <a:latin typeface="+mn-lt"/>
                <a:ea typeface="+mn-ea"/>
                <a:cs typeface="+mn-cs"/>
              </a:rPr>
              <a:t>LOs</a:t>
            </a:r>
            <a:r>
              <a:rPr kumimoji="0" lang="en-GB" sz="3200" b="0" i="0" u="none" strike="noStrike" kern="1200" cap="none" spc="0" normalizeH="0" baseline="0" noProof="0" dirty="0">
                <a:ln>
                  <a:noFill/>
                </a:ln>
                <a:solidFill>
                  <a:schemeClr val="tx1"/>
                </a:solidFill>
                <a:effectLst/>
                <a:uLnTx/>
                <a:uFillTx/>
                <a:latin typeface="+mn-lt"/>
                <a:ea typeface="+mn-ea"/>
                <a:cs typeface="+mn-cs"/>
              </a:rPr>
              <a:t>:</a:t>
            </a:r>
          </a:p>
        </p:txBody>
      </p:sp>
      <p:sp>
        <p:nvSpPr>
          <p:cNvPr id="19" name="Content Placeholder 2">
            <a:extLst>
              <a:ext uri="{FF2B5EF4-FFF2-40B4-BE49-F238E27FC236}">
                <a16:creationId xmlns:a16="http://schemas.microsoft.com/office/drawing/2014/main" id="{0F784207-7AC9-47A7-A6BC-D6ECB4B09CFB}"/>
              </a:ext>
            </a:extLst>
          </p:cNvPr>
          <p:cNvSpPr txBox="1">
            <a:spLocks/>
          </p:cNvSpPr>
          <p:nvPr userDrawn="1"/>
        </p:nvSpPr>
        <p:spPr>
          <a:xfrm>
            <a:off x="8059877" y="3030538"/>
            <a:ext cx="1084119" cy="1112838"/>
          </a:xfrm>
          <a:prstGeom prst="rect">
            <a:avLst/>
          </a:prstGeom>
          <a:solidFill>
            <a:schemeClr val="accent2">
              <a:lumMod val="60000"/>
              <a:lumOff val="40000"/>
              <a:alpha val="33000"/>
            </a:schemeClr>
          </a:solidFill>
          <a:ln>
            <a:solidFill>
              <a:schemeClr val="tx1"/>
            </a:solidFill>
          </a:ln>
          <a:effectLst>
            <a:outerShdw blurRad="50800" dist="38100" dir="10800000" algn="r" rotWithShape="0">
              <a:prstClr val="black">
                <a:alpha val="40000"/>
              </a:prstClr>
            </a:outerShdw>
          </a:effectLst>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400" dirty="0"/>
              <a:t>3. To practice developing examples fully </a:t>
            </a:r>
          </a:p>
        </p:txBody>
      </p:sp>
      <p:sp>
        <p:nvSpPr>
          <p:cNvPr id="20" name="Content Placeholder 2">
            <a:extLst>
              <a:ext uri="{FF2B5EF4-FFF2-40B4-BE49-F238E27FC236}">
                <a16:creationId xmlns:a16="http://schemas.microsoft.com/office/drawing/2014/main" id="{48FEB0BB-1A5C-4653-9CE4-36A70A9BD23E}"/>
              </a:ext>
            </a:extLst>
          </p:cNvPr>
          <p:cNvSpPr txBox="1">
            <a:spLocks/>
          </p:cNvSpPr>
          <p:nvPr userDrawn="1"/>
        </p:nvSpPr>
        <p:spPr>
          <a:xfrm>
            <a:off x="8059876" y="4143376"/>
            <a:ext cx="1084119" cy="2714624"/>
          </a:xfrm>
          <a:prstGeom prst="rect">
            <a:avLst/>
          </a:prstGeom>
          <a:solidFill>
            <a:schemeClr val="accent4">
              <a:lumMod val="60000"/>
              <a:lumOff val="40000"/>
              <a:alpha val="31000"/>
            </a:schemeClr>
          </a:solidFill>
          <a:ln>
            <a:solidFill>
              <a:schemeClr val="tx1"/>
            </a:solidFill>
          </a:ln>
          <a:effectLst>
            <a:outerShdw blurRad="50800" dist="38100" dir="10800000" algn="r" rotWithShape="0">
              <a:prstClr val="black">
                <a:alpha val="40000"/>
              </a:prstClr>
            </a:outerShdw>
          </a:effectLst>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600" b="1" u="sng" dirty="0"/>
              <a:t>Factors</a:t>
            </a:r>
          </a:p>
          <a:p>
            <a:pPr marL="0" indent="0">
              <a:buFont typeface="Arial" pitchFamily="34" charset="0"/>
              <a:buNone/>
            </a:pPr>
            <a:r>
              <a:rPr lang="en-GB" sz="1600" b="1" u="none" dirty="0"/>
              <a:t>Individuals</a:t>
            </a:r>
          </a:p>
          <a:p>
            <a:pPr marL="0" indent="0">
              <a:buFont typeface="Arial" pitchFamily="34" charset="0"/>
              <a:buNone/>
            </a:pPr>
            <a:r>
              <a:rPr lang="en-GB" sz="1400" b="1" u="none" dirty="0"/>
              <a:t>Government</a:t>
            </a:r>
          </a:p>
          <a:p>
            <a:pPr marL="0" indent="0">
              <a:buFont typeface="Arial" pitchFamily="34" charset="0"/>
              <a:buNone/>
            </a:pPr>
            <a:r>
              <a:rPr lang="en-GB" sz="1600" b="1" u="none" dirty="0"/>
              <a:t>The Church</a:t>
            </a:r>
          </a:p>
          <a:p>
            <a:pPr marL="0" indent="0">
              <a:buFont typeface="Arial" pitchFamily="34" charset="0"/>
              <a:buNone/>
            </a:pPr>
            <a:r>
              <a:rPr lang="en-GB" sz="1600" b="1" u="none" dirty="0"/>
              <a:t>Religion</a:t>
            </a:r>
          </a:p>
          <a:p>
            <a:pPr marL="0" indent="0">
              <a:buFont typeface="Arial" pitchFamily="34" charset="0"/>
              <a:buNone/>
            </a:pPr>
            <a:r>
              <a:rPr lang="en-GB" sz="1600" b="1" u="none" dirty="0"/>
              <a:t>Chance</a:t>
            </a:r>
          </a:p>
          <a:p>
            <a:pPr marL="0" indent="0">
              <a:buFont typeface="Arial" pitchFamily="34" charset="0"/>
              <a:buNone/>
            </a:pPr>
            <a:r>
              <a:rPr lang="en-GB" sz="1600" b="1" u="none" dirty="0"/>
              <a:t>Science and Technology</a:t>
            </a:r>
          </a:p>
          <a:p>
            <a:pPr marL="0" indent="0">
              <a:buFont typeface="Arial" pitchFamily="34" charset="0"/>
              <a:buNone/>
            </a:pPr>
            <a:r>
              <a:rPr lang="en-GB" sz="1600" b="1" u="none" dirty="0"/>
              <a:t>Communication  </a:t>
            </a:r>
          </a:p>
          <a:p>
            <a:pPr marL="0" indent="0">
              <a:buFont typeface="Arial" pitchFamily="34" charset="0"/>
              <a:buNone/>
            </a:pPr>
            <a:r>
              <a:rPr lang="en-GB" sz="1600" b="1" u="none" dirty="0"/>
              <a:t>War</a:t>
            </a:r>
            <a:endParaRPr lang="en-GB" sz="1800" b="1" u="none" dirty="0"/>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pic>
        <p:nvPicPr>
          <p:cNvPr id="12" name="Picture 3" descr="C:\Users\User\AppData\Local\Microsoft\Windows\Temporary Internet Files\Content.IE5\6SN8KSO3\MC900383586[1].wmf"/>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flipH="1">
            <a:off x="8659091" y="41355"/>
            <a:ext cx="509737" cy="68369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Documents and Settings\MR\Local Settings\Temporary Internet Files\Content.IE5\RF3KTYH8\MC900383576[1].wmf"/>
          <p:cNvPicPr>
            <a:picLocks noChangeAspect="1" noChangeArrowheads="1"/>
          </p:cNvPicPr>
          <p:nvPr userDrawn="1"/>
        </p:nvPicPr>
        <p:blipFill>
          <a:blip r:embed="rId14" cstate="print"/>
          <a:srcRect/>
          <a:stretch>
            <a:fillRect/>
          </a:stretch>
        </p:blipFill>
        <p:spPr bwMode="auto">
          <a:xfrm rot="1864105">
            <a:off x="94778" y="52574"/>
            <a:ext cx="331458" cy="459447"/>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C7D2CC8-16CA-4607-8B1E-6FF5C47EABFF}" type="datetimeFigureOut">
              <a:rPr lang="en-GB" smtClean="0"/>
              <a:t>16/03/2021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79DE3A-CAB8-4EBD-A31A-D0281FDFB308}" type="slidenum">
              <a:rPr lang="en-GB" smtClean="0"/>
              <a:t>‹#›</a:t>
            </a:fld>
            <a:endParaRPr lang="en-GB"/>
          </a:p>
        </p:txBody>
      </p:sp>
    </p:spTree>
    <p:extLst>
      <p:ext uri="{BB962C8B-B14F-4D97-AF65-F5344CB8AC3E}">
        <p14:creationId xmlns:p14="http://schemas.microsoft.com/office/powerpoint/2010/main" val="39934149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8.emf"/></Relationships>
</file>

<file path=ppt/slides/_rels/slide4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B7B474-6FF2-4B15-A1DC-CDB658B8E5D3}"/>
              </a:ext>
            </a:extLst>
          </p:cNvPr>
          <p:cNvSpPr txBox="1"/>
          <p:nvPr/>
        </p:nvSpPr>
        <p:spPr>
          <a:xfrm>
            <a:off x="246742" y="1768194"/>
            <a:ext cx="4096657" cy="3662541"/>
          </a:xfrm>
          <a:prstGeom prst="rect">
            <a:avLst/>
          </a:prstGeom>
          <a:solidFill>
            <a:srgbClr val="FFFFEF"/>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square" rtlCol="0">
            <a:spAutoFit/>
          </a:bodyPr>
          <a:lstStyle/>
          <a:p>
            <a:r>
              <a:rPr lang="en-GB" sz="3200" b="1" dirty="0"/>
              <a:t>Quick Start: Recap</a:t>
            </a:r>
          </a:p>
          <a:p>
            <a:endParaRPr lang="en-GB" sz="3200" b="1" dirty="0"/>
          </a:p>
          <a:p>
            <a:r>
              <a:rPr lang="en-GB" sz="2800" kern="1400" dirty="0">
                <a:solidFill>
                  <a:srgbClr val="000000"/>
                </a:solidFill>
                <a:effectLst/>
                <a:latin typeface="Calibri" panose="020F0502020204030204" pitchFamily="34" charset="0"/>
                <a:ea typeface="Times New Roman" panose="02020603050405020304" pitchFamily="18" charset="0"/>
              </a:rPr>
              <a:t>Label each statement to match the individuals. Some appear more than once. </a:t>
            </a:r>
          </a:p>
          <a:p>
            <a:endParaRPr lang="en-GB" sz="2800" kern="1400" dirty="0">
              <a:solidFill>
                <a:srgbClr val="000000"/>
              </a:solidFill>
              <a:latin typeface="Calibri" panose="020F0502020204030204" pitchFamily="34" charset="0"/>
              <a:ea typeface="Times New Roman" panose="02020603050405020304" pitchFamily="18" charset="0"/>
            </a:endParaRPr>
          </a:p>
          <a:p>
            <a:r>
              <a:rPr lang="en-GB" sz="2800" i="1" kern="1400" dirty="0">
                <a:solidFill>
                  <a:srgbClr val="000000"/>
                </a:solidFill>
                <a:effectLst/>
                <a:latin typeface="Calibri" panose="020F0502020204030204" pitchFamily="34" charset="0"/>
                <a:ea typeface="Times New Roman" panose="02020603050405020304" pitchFamily="18" charset="0"/>
              </a:rPr>
              <a:t>Just use their initials. </a:t>
            </a:r>
            <a:endParaRPr lang="en-GB" sz="2800" i="1" kern="1400" dirty="0">
              <a:solidFill>
                <a:srgbClr val="000000"/>
              </a:solidFill>
              <a:effectLst/>
              <a:latin typeface="Times New Roman" panose="02020603050405020304" pitchFamily="18" charset="0"/>
              <a:ea typeface="Times New Roman" panose="02020603050405020304" pitchFamily="18" charset="0"/>
            </a:endParaRPr>
          </a:p>
        </p:txBody>
      </p:sp>
      <p:pic>
        <p:nvPicPr>
          <p:cNvPr id="13" name="Picture 12">
            <a:extLst>
              <a:ext uri="{FF2B5EF4-FFF2-40B4-BE49-F238E27FC236}">
                <a16:creationId xmlns:a16="http://schemas.microsoft.com/office/drawing/2014/main" id="{C1B82A4A-8600-4F9E-8D1F-2FAF0E7EE1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385" y="735290"/>
            <a:ext cx="683380" cy="683380"/>
          </a:xfrm>
          <a:prstGeom prst="rect">
            <a:avLst/>
          </a:prstGeom>
        </p:spPr>
      </p:pic>
      <p:sp>
        <p:nvSpPr>
          <p:cNvPr id="16" name="TextBox 15">
            <a:extLst>
              <a:ext uri="{FF2B5EF4-FFF2-40B4-BE49-F238E27FC236}">
                <a16:creationId xmlns:a16="http://schemas.microsoft.com/office/drawing/2014/main" id="{20B7B474-6FF2-4B15-A1DC-CDB658B8E5D3}"/>
              </a:ext>
            </a:extLst>
          </p:cNvPr>
          <p:cNvSpPr txBox="1"/>
          <p:nvPr/>
        </p:nvSpPr>
        <p:spPr>
          <a:xfrm>
            <a:off x="237385" y="5641279"/>
            <a:ext cx="7597118" cy="954107"/>
          </a:xfrm>
          <a:prstGeom prst="rect">
            <a:avLst/>
          </a:prstGeom>
          <a:solidFill>
            <a:schemeClr val="accent4">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square" rtlCol="0">
            <a:spAutoFit/>
          </a:bodyPr>
          <a:lstStyle/>
          <a:p>
            <a:r>
              <a:rPr lang="en-GB" sz="2800" b="1" dirty="0"/>
              <a:t>Challenge: </a:t>
            </a:r>
            <a:r>
              <a:rPr lang="en-GB" sz="2800" dirty="0"/>
              <a:t>Which individual had the biggest impact on medicine and why? Use ‘first’ in your answer. </a:t>
            </a:r>
            <a:endParaRPr lang="en-GB" sz="2800" b="1" dirty="0"/>
          </a:p>
        </p:txBody>
      </p:sp>
      <p:sp>
        <p:nvSpPr>
          <p:cNvPr id="7" name="Date Placeholder 3">
            <a:extLst>
              <a:ext uri="{FF2B5EF4-FFF2-40B4-BE49-F238E27FC236}">
                <a16:creationId xmlns:a16="http://schemas.microsoft.com/office/drawing/2014/main" id="{29972118-2B08-49FB-B78D-B9D2B94D7D2E}"/>
              </a:ext>
            </a:extLst>
          </p:cNvPr>
          <p:cNvSpPr>
            <a:spLocks noGrp="1"/>
          </p:cNvSpPr>
          <p:nvPr>
            <p:ph type="dt" sz="half" idx="10"/>
          </p:nvPr>
        </p:nvSpPr>
        <p:spPr>
          <a:xfrm>
            <a:off x="5867400" y="709490"/>
            <a:ext cx="1778429" cy="683379"/>
          </a:xfrm>
          <a:solidFill>
            <a:schemeClr val="bg1">
              <a:lumMod val="95000"/>
            </a:schemeClr>
          </a:solidFill>
        </p:spPr>
        <p:txBody>
          <a:bodyPr/>
          <a:lstStyle/>
          <a:p>
            <a:pPr algn="ctr"/>
            <a:fld id="{98B03907-9B36-45BC-884E-65B2099BCCE3}" type="datetime2">
              <a:rPr lang="en-GB" sz="1800" u="sng">
                <a:solidFill>
                  <a:schemeClr val="tx1"/>
                </a:solidFill>
              </a:rPr>
              <a:pPr algn="ctr"/>
              <a:t>Tuesday, 16 March 2021</a:t>
            </a:fld>
            <a:endParaRPr lang="en-GB" sz="1050" u="sng" dirty="0">
              <a:solidFill>
                <a:schemeClr val="tx1"/>
              </a:solidFill>
            </a:endParaRPr>
          </a:p>
        </p:txBody>
      </p:sp>
      <p:sp>
        <p:nvSpPr>
          <p:cNvPr id="8" name="TextBox 7">
            <a:extLst>
              <a:ext uri="{FF2B5EF4-FFF2-40B4-BE49-F238E27FC236}">
                <a16:creationId xmlns:a16="http://schemas.microsoft.com/office/drawing/2014/main" id="{C9EFDEA6-2F11-4CBD-A37B-4AC5DF554AEF}"/>
              </a:ext>
            </a:extLst>
          </p:cNvPr>
          <p:cNvSpPr txBox="1"/>
          <p:nvPr/>
        </p:nvSpPr>
        <p:spPr>
          <a:xfrm>
            <a:off x="924975" y="4419600"/>
            <a:ext cx="3110969" cy="461665"/>
          </a:xfrm>
          <a:prstGeom prst="rect">
            <a:avLst/>
          </a:prstGeom>
          <a:noFill/>
        </p:spPr>
        <p:txBody>
          <a:bodyPr wrap="square" rtlCol="0">
            <a:spAutoFit/>
          </a:bodyPr>
          <a:lstStyle/>
          <a:p>
            <a:pPr algn="r"/>
            <a:r>
              <a:rPr lang="en-US" sz="2400" b="1" dirty="0">
                <a:solidFill>
                  <a:srgbClr val="008000"/>
                </a:solidFill>
                <a:cs typeface="Arial"/>
              </a:rPr>
              <a:t>Correct in green pen.</a:t>
            </a:r>
          </a:p>
        </p:txBody>
      </p:sp>
      <p:pic>
        <p:nvPicPr>
          <p:cNvPr id="9" name="Picture 8" descr="Hopstarter-Soft-Scraps-Pen-Green.ico">
            <a:extLst>
              <a:ext uri="{FF2B5EF4-FFF2-40B4-BE49-F238E27FC236}">
                <a16:creationId xmlns:a16="http://schemas.microsoft.com/office/drawing/2014/main" id="{5F7FDB75-4DD9-466C-B30F-0B74806039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4666" y="3289952"/>
            <a:ext cx="1129648" cy="1129648"/>
          </a:xfrm>
          <a:prstGeom prst="rect">
            <a:avLst/>
          </a:prstGeom>
        </p:spPr>
      </p:pic>
      <p:pic>
        <p:nvPicPr>
          <p:cNvPr id="4" name="Picture 3">
            <a:extLst>
              <a:ext uri="{FF2B5EF4-FFF2-40B4-BE49-F238E27FC236}">
                <a16:creationId xmlns:a16="http://schemas.microsoft.com/office/drawing/2014/main" id="{5E581ACA-18FD-42D2-A0F5-5C5C4132675A}"/>
              </a:ext>
            </a:extLst>
          </p:cNvPr>
          <p:cNvPicPr>
            <a:picLocks noChangeAspect="1"/>
          </p:cNvPicPr>
          <p:nvPr/>
        </p:nvPicPr>
        <p:blipFill rotWithShape="1">
          <a:blip r:embed="rId5"/>
          <a:srcRect l="45105" t="10394" r="20873" b="8498"/>
          <a:stretch/>
        </p:blipFill>
        <p:spPr>
          <a:xfrm>
            <a:off x="4585229" y="1667798"/>
            <a:ext cx="2882370" cy="3863332"/>
          </a:xfrm>
          <a:prstGeom prst="rect">
            <a:avLst/>
          </a:prstGeom>
        </p:spPr>
      </p:pic>
      <p:sp>
        <p:nvSpPr>
          <p:cNvPr id="10" name="Title 1"/>
          <p:cNvSpPr txBox="1">
            <a:spLocks/>
          </p:cNvSpPr>
          <p:nvPr/>
        </p:nvSpPr>
        <p:spPr>
          <a:xfrm>
            <a:off x="1224166" y="701696"/>
            <a:ext cx="4221000" cy="878877"/>
          </a:xfrm>
          <a:prstGeom prst="rect">
            <a:avLst/>
          </a:prstGeom>
          <a:solidFill>
            <a:schemeClr val="accent1">
              <a:lumMod val="20000"/>
              <a:lumOff val="80000"/>
            </a:schemeClr>
          </a:solidFill>
          <a:ln>
            <a:solidFill>
              <a:schemeClr val="tx1"/>
            </a:solidFill>
          </a:ln>
          <a:effectLst>
            <a:outerShdw blurRad="50800" dist="38100" dir="2700000" algn="tl" rotWithShape="0">
              <a:prstClr val="black">
                <a:alpha val="40000"/>
              </a:prstClr>
            </a:outerShd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u="sng" dirty="0"/>
              <a:t>Paper 1 Essay Questions  </a:t>
            </a:r>
          </a:p>
        </p:txBody>
      </p:sp>
    </p:spTree>
    <p:extLst>
      <p:ext uri="{BB962C8B-B14F-4D97-AF65-F5344CB8AC3E}">
        <p14:creationId xmlns:p14="http://schemas.microsoft.com/office/powerpoint/2010/main" val="56356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9092"/>
            <a:ext cx="8229600" cy="1143000"/>
          </a:xfrm>
        </p:spPr>
        <p:txBody>
          <a:bodyPr/>
          <a:lstStyle/>
          <a:p>
            <a:r>
              <a:rPr lang="en-GB" dirty="0"/>
              <a:t>Q5/6</a:t>
            </a:r>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16667" t="21555" r="20555" b="13556"/>
          <a:stretch/>
        </p:blipFill>
        <p:spPr>
          <a:xfrm>
            <a:off x="0" y="1532092"/>
            <a:ext cx="7772400" cy="5021108"/>
          </a:xfrm>
          <a:prstGeom prst="rect">
            <a:avLst/>
          </a:prstGeom>
        </p:spPr>
      </p:pic>
      <p:sp>
        <p:nvSpPr>
          <p:cNvPr id="5" name="Oval 4">
            <a:extLst>
              <a:ext uri="{FF2B5EF4-FFF2-40B4-BE49-F238E27FC236}">
                <a16:creationId xmlns:a16="http://schemas.microsoft.com/office/drawing/2014/main" id="{2DBFC591-C847-4376-93EC-EFA702CBB81B}"/>
              </a:ext>
            </a:extLst>
          </p:cNvPr>
          <p:cNvSpPr/>
          <p:nvPr/>
        </p:nvSpPr>
        <p:spPr>
          <a:xfrm>
            <a:off x="838200" y="5059208"/>
            <a:ext cx="2209800" cy="73199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peech Bubble: Rectangle with Corners Rounded 5">
            <a:extLst>
              <a:ext uri="{FF2B5EF4-FFF2-40B4-BE49-F238E27FC236}">
                <a16:creationId xmlns:a16="http://schemas.microsoft.com/office/drawing/2014/main" id="{B002F4F7-58A8-4733-BD94-CBAC29F7801F}"/>
              </a:ext>
            </a:extLst>
          </p:cNvPr>
          <p:cNvSpPr/>
          <p:nvPr/>
        </p:nvSpPr>
        <p:spPr>
          <a:xfrm>
            <a:off x="2705100" y="1532092"/>
            <a:ext cx="5181600" cy="4594071"/>
          </a:xfrm>
          <a:prstGeom prst="wedgeRoundRectCallout">
            <a:avLst>
              <a:gd name="adj1" fmla="val -57508"/>
              <a:gd name="adj2" fmla="val 30830"/>
              <a:gd name="adj3" fmla="val 16667"/>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685800" indent="-228600">
              <a:lnSpc>
                <a:spcPct val="115000"/>
              </a:lnSpc>
              <a:spcAft>
                <a:spcPts val="0"/>
              </a:spcAft>
            </a:pPr>
            <a:r>
              <a:rPr lang="en-GB" sz="2000" b="1" dirty="0" err="1">
                <a:effectLst/>
                <a:ea typeface="Calibri" panose="020F0502020204030204" pitchFamily="34" charset="0"/>
                <a:cs typeface="HelveticaNeueLTStd-Roman"/>
              </a:rPr>
              <a:t>Xxx</a:t>
            </a:r>
            <a:r>
              <a:rPr lang="en-GB" sz="2000" dirty="0">
                <a:effectLst/>
                <a:ea typeface="Calibri" panose="020F0502020204030204" pitchFamily="34" charset="0"/>
                <a:cs typeface="HelveticaNeueLTStd-Roman"/>
              </a:rPr>
              <a:t> was the most important </a:t>
            </a:r>
            <a:r>
              <a:rPr lang="en-GB" sz="2000" b="1" u="sng" dirty="0">
                <a:effectLst/>
                <a:ea typeface="Calibri" panose="020F0502020204030204" pitchFamily="34" charset="0"/>
                <a:cs typeface="HelveticaNeueLTStd-Roman"/>
              </a:rPr>
              <a:t>factor / individual </a:t>
            </a:r>
            <a:r>
              <a:rPr lang="en-GB" sz="2000" dirty="0">
                <a:effectLst/>
                <a:ea typeface="Calibri" panose="020F0502020204030204" pitchFamily="34" charset="0"/>
                <a:cs typeface="HelveticaNeueLTStd-Roman"/>
              </a:rPr>
              <a:t>..</a:t>
            </a:r>
          </a:p>
          <a:p>
            <a:pPr marL="685800" indent="-228600">
              <a:lnSpc>
                <a:spcPct val="115000"/>
              </a:lnSpc>
              <a:spcAft>
                <a:spcPts val="0"/>
              </a:spcAft>
            </a:pPr>
            <a:endParaRPr lang="en-GB" sz="2000" dirty="0">
              <a:effectLst/>
              <a:ea typeface="Calibri" panose="020F0502020204030204" pitchFamily="34" charset="0"/>
              <a:cs typeface="HelveticaNeueLTStd-Roman"/>
            </a:endParaRPr>
          </a:p>
          <a:p>
            <a:pPr marL="685800" indent="-228600">
              <a:lnSpc>
                <a:spcPct val="115000"/>
              </a:lnSpc>
              <a:spcAft>
                <a:spcPts val="0"/>
              </a:spcAft>
            </a:pPr>
            <a:r>
              <a:rPr lang="en-GB" sz="2000" dirty="0">
                <a:ea typeface="Calibri" panose="020F0502020204030204" pitchFamily="34" charset="0"/>
                <a:cs typeface="HelveticaNeueLTStd-Roman"/>
              </a:rPr>
              <a:t>....f</a:t>
            </a:r>
            <a:r>
              <a:rPr lang="en-GB" sz="2000" dirty="0">
                <a:effectLst/>
                <a:ea typeface="Calibri" panose="020F0502020204030204" pitchFamily="34" charset="0"/>
                <a:cs typeface="HelveticaNeueLTStd-Roman"/>
              </a:rPr>
              <a:t>or </a:t>
            </a:r>
            <a:r>
              <a:rPr lang="en-GB" sz="2000" b="1" u="sng" dirty="0">
                <a:effectLst/>
                <a:ea typeface="Calibri" panose="020F0502020204030204" pitchFamily="34" charset="0"/>
                <a:cs typeface="HelveticaNeueLTStd-Roman"/>
              </a:rPr>
              <a:t>progress / lack of progress</a:t>
            </a:r>
          </a:p>
          <a:p>
            <a:pPr marL="685800" indent="-228600">
              <a:lnSpc>
                <a:spcPct val="115000"/>
              </a:lnSpc>
              <a:spcAft>
                <a:spcPts val="0"/>
              </a:spcAft>
            </a:pPr>
            <a:r>
              <a:rPr lang="en-GB" sz="2000" b="1" u="sng" dirty="0">
                <a:effectLst/>
                <a:ea typeface="Calibri" panose="020F0502020204030204" pitchFamily="34" charset="0"/>
                <a:cs typeface="HelveticaNeueLTStd-Roman"/>
              </a:rPr>
              <a:t> </a:t>
            </a:r>
            <a:endParaRPr lang="en-GB" sz="2000" b="1" u="sng" dirty="0">
              <a:ea typeface="Calibri" panose="020F0502020204030204" pitchFamily="34" charset="0"/>
              <a:cs typeface="HelveticaNeueLTStd-Roman"/>
            </a:endParaRPr>
          </a:p>
          <a:p>
            <a:pPr marL="685800" indent="-228600">
              <a:lnSpc>
                <a:spcPct val="115000"/>
              </a:lnSpc>
              <a:spcAft>
                <a:spcPts val="0"/>
              </a:spcAft>
            </a:pPr>
            <a:r>
              <a:rPr lang="en-GB" sz="2000" dirty="0">
                <a:ea typeface="Calibri" panose="020F0502020204030204" pitchFamily="34" charset="0"/>
                <a:cs typeface="HelveticaNeueLTStd-Roman"/>
              </a:rPr>
              <a:t>...in the </a:t>
            </a:r>
            <a:r>
              <a:rPr lang="en-GB" sz="2000" b="1" u="sng" dirty="0">
                <a:ea typeface="Calibri" panose="020F0502020204030204" pitchFamily="34" charset="0"/>
                <a:cs typeface="HelveticaNeueLTStd-Roman"/>
              </a:rPr>
              <a:t>causes / treatment / prevention </a:t>
            </a:r>
            <a:r>
              <a:rPr lang="en-GB" sz="2000" dirty="0">
                <a:ea typeface="Calibri" panose="020F0502020204030204" pitchFamily="34" charset="0"/>
                <a:cs typeface="HelveticaNeueLTStd-Roman"/>
              </a:rPr>
              <a:t>of diseases / </a:t>
            </a:r>
            <a:r>
              <a:rPr lang="en-GB" sz="2000" b="1" u="sng" dirty="0">
                <a:ea typeface="Calibri" panose="020F0502020204030204" pitchFamily="34" charset="0"/>
                <a:cs typeface="HelveticaNeueLTStd-Roman"/>
              </a:rPr>
              <a:t>public health </a:t>
            </a:r>
          </a:p>
          <a:p>
            <a:pPr marL="685800" indent="-228600">
              <a:lnSpc>
                <a:spcPct val="115000"/>
              </a:lnSpc>
              <a:spcAft>
                <a:spcPts val="0"/>
              </a:spcAft>
            </a:pPr>
            <a:endParaRPr lang="en-GB" sz="2000" b="1" u="sng" dirty="0">
              <a:ea typeface="Calibri" panose="020F0502020204030204" pitchFamily="34" charset="0"/>
              <a:cs typeface="HelveticaNeueLTStd-Roman"/>
            </a:endParaRPr>
          </a:p>
          <a:p>
            <a:pPr marL="685800" indent="-228600">
              <a:lnSpc>
                <a:spcPct val="115000"/>
              </a:lnSpc>
              <a:spcAft>
                <a:spcPts val="0"/>
              </a:spcAft>
            </a:pPr>
            <a:r>
              <a:rPr lang="en-GB" sz="2000" dirty="0">
                <a:effectLst/>
                <a:ea typeface="Calibri" panose="020F0502020204030204" pitchFamily="34" charset="0"/>
                <a:cs typeface="HelveticaNeueLTStd-Roman"/>
              </a:rPr>
              <a:t>....during the </a:t>
            </a:r>
            <a:r>
              <a:rPr lang="en-GB" sz="2000" b="1" u="sng" dirty="0">
                <a:effectLst/>
                <a:ea typeface="Calibri" panose="020F0502020204030204" pitchFamily="34" charset="0"/>
                <a:cs typeface="HelveticaNeueLTStd-Roman"/>
              </a:rPr>
              <a:t>period XXX </a:t>
            </a:r>
            <a:r>
              <a:rPr lang="en-GB" sz="2000" dirty="0">
                <a:effectLst/>
                <a:ea typeface="Calibri" panose="020F0502020204030204" pitchFamily="34" charset="0"/>
                <a:cs typeface="HelveticaNeueLTStd-Roman"/>
              </a:rPr>
              <a:t>[only </a:t>
            </a:r>
            <a:r>
              <a:rPr lang="en-GB" sz="2000" dirty="0">
                <a:ea typeface="Calibri" panose="020F0502020204030204" pitchFamily="34" charset="0"/>
                <a:cs typeface="HelveticaNeueLTStd-Roman"/>
              </a:rPr>
              <a:t>4 – Medieval, Renaissance, Industrial or Modern]</a:t>
            </a:r>
            <a:endParaRPr lang="en-GB" sz="2000" dirty="0">
              <a:effectLst/>
              <a:ea typeface="Calibri" panose="020F0502020204030204" pitchFamily="34" charset="0"/>
              <a:cs typeface="HelveticaNeueLTStd-Roman"/>
            </a:endParaRPr>
          </a:p>
        </p:txBody>
      </p:sp>
    </p:spTree>
    <p:extLst>
      <p:ext uri="{BB962C8B-B14F-4D97-AF65-F5344CB8AC3E}">
        <p14:creationId xmlns:p14="http://schemas.microsoft.com/office/powerpoint/2010/main" val="299527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A50EF-AE3E-4AB3-B34B-454137E4BF2E}"/>
              </a:ext>
            </a:extLst>
          </p:cNvPr>
          <p:cNvSpPr>
            <a:spLocks noGrp="1"/>
          </p:cNvSpPr>
          <p:nvPr>
            <p:ph type="title"/>
          </p:nvPr>
        </p:nvSpPr>
        <p:spPr>
          <a:xfrm>
            <a:off x="0" y="495301"/>
            <a:ext cx="8229600" cy="1143000"/>
          </a:xfrm>
        </p:spPr>
        <p:txBody>
          <a:bodyPr/>
          <a:lstStyle/>
          <a:p>
            <a:r>
              <a:rPr lang="en-GB" dirty="0"/>
              <a:t>Based on your mock...</a:t>
            </a:r>
          </a:p>
        </p:txBody>
      </p:sp>
      <p:sp>
        <p:nvSpPr>
          <p:cNvPr id="3" name="Content Placeholder 2">
            <a:extLst>
              <a:ext uri="{FF2B5EF4-FFF2-40B4-BE49-F238E27FC236}">
                <a16:creationId xmlns:a16="http://schemas.microsoft.com/office/drawing/2014/main" id="{7D4B53BE-D6E0-4FE6-A40E-1BD9315A8943}"/>
              </a:ext>
            </a:extLst>
          </p:cNvPr>
          <p:cNvSpPr>
            <a:spLocks noGrp="1"/>
          </p:cNvSpPr>
          <p:nvPr>
            <p:ph idx="1"/>
          </p:nvPr>
        </p:nvSpPr>
        <p:spPr>
          <a:xfrm>
            <a:off x="609600" y="1905000"/>
            <a:ext cx="6934200" cy="3886199"/>
          </a:xfrm>
          <a:solidFill>
            <a:schemeClr val="accent1">
              <a:lumMod val="20000"/>
              <a:lumOff val="80000"/>
            </a:schemeClr>
          </a:solidFill>
          <a:ln>
            <a:solidFill>
              <a:schemeClr val="tx1"/>
            </a:solidFill>
          </a:ln>
        </p:spPr>
        <p:txBody>
          <a:bodyPr/>
          <a:lstStyle/>
          <a:p>
            <a:r>
              <a:rPr lang="en-GB" dirty="0"/>
              <a:t>Do this Q first</a:t>
            </a:r>
          </a:p>
          <a:p>
            <a:r>
              <a:rPr lang="en-GB" dirty="0"/>
              <a:t>Answers should fill the pages available </a:t>
            </a:r>
          </a:p>
          <a:p>
            <a:r>
              <a:rPr lang="en-GB" dirty="0"/>
              <a:t>Examples must be detailed – dates, names </a:t>
            </a:r>
          </a:p>
          <a:p>
            <a:r>
              <a:rPr lang="en-GB" dirty="0"/>
              <a:t>Judgements need to weigh up the importance of different factors / individuals </a:t>
            </a:r>
          </a:p>
        </p:txBody>
      </p:sp>
    </p:spTree>
    <p:extLst>
      <p:ext uri="{BB962C8B-B14F-4D97-AF65-F5344CB8AC3E}">
        <p14:creationId xmlns:p14="http://schemas.microsoft.com/office/powerpoint/2010/main" val="80603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012DF-D88A-4041-88FD-E44E84AD2E0D}"/>
              </a:ext>
            </a:extLst>
          </p:cNvPr>
          <p:cNvSpPr>
            <a:spLocks noGrp="1"/>
          </p:cNvSpPr>
          <p:nvPr>
            <p:ph type="title"/>
          </p:nvPr>
        </p:nvSpPr>
        <p:spPr>
          <a:xfrm>
            <a:off x="685800" y="3381218"/>
            <a:ext cx="6781800" cy="1143000"/>
          </a:xfrm>
        </p:spPr>
        <p:txBody>
          <a:bodyPr>
            <a:normAutofit fontScale="90000"/>
          </a:bodyPr>
          <a:lstStyle/>
          <a:p>
            <a:r>
              <a:rPr lang="en-GB" dirty="0"/>
              <a:t>How do I answer the essay question in this paper?</a:t>
            </a:r>
            <a:br>
              <a:rPr lang="en-GB" dirty="0"/>
            </a:br>
            <a:r>
              <a:rPr lang="en-GB" dirty="0"/>
              <a:t/>
            </a:r>
            <a:br>
              <a:rPr lang="en-GB" dirty="0"/>
            </a:br>
            <a:r>
              <a:rPr lang="en-GB" dirty="0">
                <a:solidFill>
                  <a:srgbClr val="C00000"/>
                </a:solidFill>
              </a:rPr>
              <a:t>4x PEEL</a:t>
            </a:r>
            <a:br>
              <a:rPr lang="en-GB" dirty="0">
                <a:solidFill>
                  <a:srgbClr val="C00000"/>
                </a:solidFill>
              </a:rPr>
            </a:br>
            <a:r>
              <a:rPr lang="en-GB" dirty="0"/>
              <a:t/>
            </a:r>
            <a:br>
              <a:rPr lang="en-GB" dirty="0"/>
            </a:br>
            <a:r>
              <a:rPr lang="en-GB" b="1" dirty="0"/>
              <a:t>Without…. </a:t>
            </a:r>
            <a:br>
              <a:rPr lang="en-GB" b="1" dirty="0"/>
            </a:br>
            <a:r>
              <a:rPr lang="en-GB" b="1" dirty="0"/>
              <a:t>If…then……</a:t>
            </a:r>
          </a:p>
        </p:txBody>
      </p:sp>
      <p:pic>
        <p:nvPicPr>
          <p:cNvPr id="4" name="Picture 3" descr="C:\Users\User\AppData\Local\Microsoft\Windows\Temporary Internet Files\Content.IE5\6SN8KSO3\MC900383600[1].wmf">
            <a:extLst>
              <a:ext uri="{FF2B5EF4-FFF2-40B4-BE49-F238E27FC236}">
                <a16:creationId xmlns:a16="http://schemas.microsoft.com/office/drawing/2014/main" id="{B79E6FC8-4024-4E89-B144-12AFDDDCE46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685801"/>
            <a:ext cx="1676400" cy="1143000"/>
          </a:xfrm>
          <a:prstGeom prst="rect">
            <a:avLst/>
          </a:prstGeom>
          <a:noFill/>
        </p:spPr>
      </p:pic>
    </p:spTree>
    <p:extLst>
      <p:ext uri="{BB962C8B-B14F-4D97-AF65-F5344CB8AC3E}">
        <p14:creationId xmlns:p14="http://schemas.microsoft.com/office/powerpoint/2010/main" val="29937559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8F6BE-9DC2-409E-8872-8E02334853A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53312BC-1126-48CE-989D-8C11086AD60E}"/>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548D0F25-BF4C-4150-9E65-08B11840437C}"/>
              </a:ext>
            </a:extLst>
          </p:cNvPr>
          <p:cNvPicPr>
            <a:picLocks noChangeAspect="1"/>
          </p:cNvPicPr>
          <p:nvPr/>
        </p:nvPicPr>
        <p:blipFill rotWithShape="1">
          <a:blip r:embed="rId2"/>
          <a:srcRect l="14166" t="8499" r="16667" b="12945"/>
          <a:stretch/>
        </p:blipFill>
        <p:spPr>
          <a:xfrm>
            <a:off x="-1249" y="731837"/>
            <a:ext cx="9145249" cy="5839739"/>
          </a:xfrm>
          <a:prstGeom prst="rect">
            <a:avLst/>
          </a:prstGeom>
        </p:spPr>
      </p:pic>
    </p:spTree>
    <p:extLst>
      <p:ext uri="{BB962C8B-B14F-4D97-AF65-F5344CB8AC3E}">
        <p14:creationId xmlns:p14="http://schemas.microsoft.com/office/powerpoint/2010/main" val="36087639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5B697-7B0C-4610-840D-B15BD201A48B}"/>
              </a:ext>
            </a:extLst>
          </p:cNvPr>
          <p:cNvSpPr>
            <a:spLocks noGrp="1"/>
          </p:cNvSpPr>
          <p:nvPr>
            <p:ph type="title"/>
          </p:nvPr>
        </p:nvSpPr>
        <p:spPr>
          <a:xfrm>
            <a:off x="-38100" y="381000"/>
            <a:ext cx="8229600" cy="1143000"/>
          </a:xfrm>
        </p:spPr>
        <p:txBody>
          <a:bodyPr/>
          <a:lstStyle/>
          <a:p>
            <a:r>
              <a:rPr lang="en-GB" dirty="0"/>
              <a:t>Medicine Q5/6 Essay Question</a:t>
            </a:r>
          </a:p>
        </p:txBody>
      </p:sp>
      <p:sp>
        <p:nvSpPr>
          <p:cNvPr id="3" name="Content Placeholder 2">
            <a:extLst>
              <a:ext uri="{FF2B5EF4-FFF2-40B4-BE49-F238E27FC236}">
                <a16:creationId xmlns:a16="http://schemas.microsoft.com/office/drawing/2014/main" id="{29CBE29D-BD5D-407F-8349-86A6D6C2799F}"/>
              </a:ext>
            </a:extLst>
          </p:cNvPr>
          <p:cNvSpPr>
            <a:spLocks noGrp="1"/>
          </p:cNvSpPr>
          <p:nvPr>
            <p:ph idx="1"/>
          </p:nvPr>
        </p:nvSpPr>
        <p:spPr>
          <a:xfrm>
            <a:off x="457200" y="1524000"/>
            <a:ext cx="7239000" cy="5181600"/>
          </a:xfrm>
        </p:spPr>
        <p:style>
          <a:lnRef idx="2">
            <a:schemeClr val="accent2"/>
          </a:lnRef>
          <a:fillRef idx="1">
            <a:schemeClr val="lt1"/>
          </a:fillRef>
          <a:effectRef idx="0">
            <a:schemeClr val="accent2"/>
          </a:effectRef>
          <a:fontRef idx="minor">
            <a:schemeClr val="dk1"/>
          </a:fontRef>
        </p:style>
        <p:txBody>
          <a:bodyPr>
            <a:noAutofit/>
          </a:bodyPr>
          <a:lstStyle/>
          <a:p>
            <a:pPr>
              <a:spcBef>
                <a:spcPts val="0"/>
              </a:spcBef>
            </a:pPr>
            <a:r>
              <a:rPr lang="en-GB" sz="2800" dirty="0">
                <a:latin typeface="Calibri" panose="020F0502020204030204" pitchFamily="34" charset="0"/>
                <a:ea typeface="Calibri" panose="020F0502020204030204" pitchFamily="34" charset="0"/>
              </a:rPr>
              <a:t>Wording: ‘</a:t>
            </a:r>
            <a:r>
              <a:rPr lang="en-GB" sz="2800" i="1" dirty="0">
                <a:latin typeface="Calibri" panose="020F0502020204030204" pitchFamily="34" charset="0"/>
                <a:ea typeface="Calibri" panose="020F0502020204030204" pitchFamily="34" charset="0"/>
              </a:rPr>
              <a:t>XXX was the turning point / most important reason why….’ How far do you agree?</a:t>
            </a:r>
            <a:r>
              <a:rPr lang="en-GB" sz="2800" dirty="0">
                <a:latin typeface="Calibri" panose="020F0502020204030204" pitchFamily="34" charset="0"/>
                <a:ea typeface="Calibri" panose="020F0502020204030204" pitchFamily="34" charset="0"/>
              </a:rPr>
              <a:t> </a:t>
            </a:r>
          </a:p>
          <a:p>
            <a:pPr>
              <a:spcBef>
                <a:spcPts val="0"/>
              </a:spcBef>
            </a:pPr>
            <a:endParaRPr lang="en-GB" sz="2800" dirty="0">
              <a:latin typeface="Calibri" panose="020F0502020204030204" pitchFamily="34" charset="0"/>
              <a:ea typeface="Calibri" panose="020F0502020204030204" pitchFamily="34" charset="0"/>
            </a:endParaRPr>
          </a:p>
          <a:p>
            <a:pPr>
              <a:spcBef>
                <a:spcPts val="0"/>
              </a:spcBef>
            </a:pPr>
            <a:r>
              <a:rPr lang="en-GB" sz="2800" dirty="0">
                <a:latin typeface="Calibri" panose="020F0502020204030204" pitchFamily="34" charset="0"/>
              </a:rPr>
              <a:t>16 marks + 4 </a:t>
            </a:r>
            <a:r>
              <a:rPr lang="en-GB" sz="2800" dirty="0" err="1">
                <a:latin typeface="Calibri" panose="020F0502020204030204" pitchFamily="34" charset="0"/>
              </a:rPr>
              <a:t>SPaG</a:t>
            </a:r>
            <a:endParaRPr lang="en-GB" sz="2800" dirty="0">
              <a:latin typeface="Calibri" panose="020F0502020204030204" pitchFamily="34" charset="0"/>
            </a:endParaRPr>
          </a:p>
          <a:p>
            <a:pPr>
              <a:spcBef>
                <a:spcPts val="0"/>
              </a:spcBef>
            </a:pPr>
            <a:endParaRPr lang="en-GB" sz="2800" dirty="0">
              <a:latin typeface="Calibri" panose="020F0502020204030204" pitchFamily="34" charset="0"/>
            </a:endParaRPr>
          </a:p>
          <a:p>
            <a:r>
              <a:rPr lang="en-GB" sz="2800" dirty="0"/>
              <a:t>Spend 25 minutes + 5 minutes proof-reading your answer </a:t>
            </a:r>
          </a:p>
          <a:p>
            <a:endParaRPr lang="en-GB" sz="2800" dirty="0"/>
          </a:p>
          <a:p>
            <a:r>
              <a:rPr lang="en-GB" sz="2800" dirty="0"/>
              <a:t>We always suggest you do this question </a:t>
            </a:r>
            <a:r>
              <a:rPr lang="en-GB" sz="2800" b="1" dirty="0"/>
              <a:t>first</a:t>
            </a:r>
            <a:r>
              <a:rPr lang="en-GB" sz="2800" dirty="0"/>
              <a:t> in the paper. </a:t>
            </a:r>
          </a:p>
        </p:txBody>
      </p:sp>
    </p:spTree>
    <p:extLst>
      <p:ext uri="{BB962C8B-B14F-4D97-AF65-F5344CB8AC3E}">
        <p14:creationId xmlns:p14="http://schemas.microsoft.com/office/powerpoint/2010/main" val="1412642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6250" t="16406" r="5626" b="7813"/>
          <a:stretch/>
        </p:blipFill>
        <p:spPr>
          <a:xfrm>
            <a:off x="0" y="846138"/>
            <a:ext cx="8074302" cy="5554662"/>
          </a:xfrm>
          <a:prstGeom prst="rect">
            <a:avLst/>
          </a:prstGeom>
        </p:spPr>
      </p:pic>
    </p:spTree>
    <p:extLst>
      <p:ext uri="{BB962C8B-B14F-4D97-AF65-F5344CB8AC3E}">
        <p14:creationId xmlns:p14="http://schemas.microsoft.com/office/powerpoint/2010/main" val="10445250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BD4B9-2F95-4EE1-BB21-E2D0BC47CBF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8C2CCC0-5C21-4737-BE6D-89A2638E2573}"/>
              </a:ext>
            </a:extLst>
          </p:cNvPr>
          <p:cNvSpPr>
            <a:spLocks noGrp="1"/>
          </p:cNvSpPr>
          <p:nvPr>
            <p:ph idx="1"/>
          </p:nvPr>
        </p:nvSpPr>
        <p:spPr/>
        <p:txBody>
          <a:bodyPr/>
          <a:lstStyle/>
          <a:p>
            <a:endParaRPr lang="en-GB" dirty="0"/>
          </a:p>
        </p:txBody>
      </p:sp>
      <p:sp>
        <p:nvSpPr>
          <p:cNvPr id="4" name="Rectangle 3">
            <a:extLst>
              <a:ext uri="{FF2B5EF4-FFF2-40B4-BE49-F238E27FC236}">
                <a16:creationId xmlns:a16="http://schemas.microsoft.com/office/drawing/2014/main" id="{9EAC16B9-E3C2-4E23-82B0-67AB31C354D9}"/>
              </a:ext>
            </a:extLst>
          </p:cNvPr>
          <p:cNvSpPr/>
          <p:nvPr/>
        </p:nvSpPr>
        <p:spPr>
          <a:xfrm>
            <a:off x="1219200" y="2197893"/>
            <a:ext cx="5803656" cy="2462213"/>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r>
              <a:rPr lang="en-GB" sz="2200" dirty="0"/>
              <a:t>“</a:t>
            </a:r>
            <a:r>
              <a:rPr lang="en-GB" sz="2200" b="1" dirty="0">
                <a:effectLst/>
                <a:latin typeface="Calibri" panose="020F0502020204030204" pitchFamily="34" charset="0"/>
                <a:ea typeface="Calibri" panose="020F0502020204030204" pitchFamily="34" charset="0"/>
                <a:cs typeface="Calibri" panose="020F0502020204030204" pitchFamily="34" charset="0"/>
              </a:rPr>
              <a:t>Individuals</a:t>
            </a:r>
            <a:r>
              <a:rPr lang="en-GB" sz="2200" dirty="0">
                <a:effectLst/>
                <a:latin typeface="Calibri" panose="020F0502020204030204" pitchFamily="34" charset="0"/>
                <a:ea typeface="Calibri" panose="020F0502020204030204" pitchFamily="34" charset="0"/>
                <a:cs typeface="Calibri" panose="020F0502020204030204" pitchFamily="34" charset="0"/>
              </a:rPr>
              <a:t> had the greatest impact on the development of understanding about the </a:t>
            </a:r>
            <a:r>
              <a:rPr lang="en-GB" sz="2200" b="1" dirty="0">
                <a:effectLst/>
                <a:latin typeface="Calibri" panose="020F0502020204030204" pitchFamily="34" charset="0"/>
                <a:ea typeface="Calibri" panose="020F0502020204030204" pitchFamily="34" charset="0"/>
                <a:cs typeface="Calibri" panose="020F0502020204030204" pitchFamily="34" charset="0"/>
              </a:rPr>
              <a:t>causes of disease </a:t>
            </a:r>
            <a:r>
              <a:rPr lang="en-GB" sz="2200" dirty="0">
                <a:effectLst/>
                <a:latin typeface="Calibri" panose="020F0502020204030204" pitchFamily="34" charset="0"/>
                <a:ea typeface="Calibri" panose="020F0502020204030204" pitchFamily="34" charset="0"/>
                <a:cs typeface="Calibri" panose="020F0502020204030204" pitchFamily="34" charset="0"/>
              </a:rPr>
              <a:t>in Britain during the 19</a:t>
            </a:r>
            <a:r>
              <a:rPr lang="en-GB" sz="2200" baseline="30000" dirty="0">
                <a:effectLst/>
                <a:latin typeface="Calibri" panose="020F0502020204030204" pitchFamily="34" charset="0"/>
                <a:ea typeface="Calibri" panose="020F0502020204030204" pitchFamily="34" charset="0"/>
                <a:cs typeface="Calibri" panose="020F0502020204030204" pitchFamily="34" charset="0"/>
              </a:rPr>
              <a:t>th</a:t>
            </a:r>
            <a:r>
              <a:rPr lang="en-GB" sz="2200" dirty="0">
                <a:effectLst/>
                <a:latin typeface="Calibri" panose="020F0502020204030204" pitchFamily="34" charset="0"/>
                <a:ea typeface="Calibri" panose="020F0502020204030204" pitchFamily="34" charset="0"/>
                <a:cs typeface="Calibri" panose="020F0502020204030204" pitchFamily="34" charset="0"/>
              </a:rPr>
              <a:t> century</a:t>
            </a:r>
            <a:r>
              <a:rPr lang="en-GB" sz="2200" dirty="0"/>
              <a:t>”. How far do you agree with this statement?</a:t>
            </a:r>
          </a:p>
          <a:p>
            <a:r>
              <a:rPr lang="en-GB" sz="2200" dirty="0"/>
              <a:t>You may use the following in your answer:</a:t>
            </a:r>
          </a:p>
          <a:p>
            <a:pPr marL="342900" indent="-342900">
              <a:buFontTx/>
              <a:buChar char="-"/>
            </a:pPr>
            <a:r>
              <a:rPr lang="en-GB" sz="2200" dirty="0"/>
              <a:t>Louis Pasteur</a:t>
            </a:r>
          </a:p>
          <a:p>
            <a:pPr marL="342900" indent="-342900">
              <a:buFontTx/>
              <a:buChar char="-"/>
            </a:pPr>
            <a:r>
              <a:rPr lang="en-GB" sz="2200" dirty="0"/>
              <a:t>Communication </a:t>
            </a:r>
          </a:p>
        </p:txBody>
      </p:sp>
    </p:spTree>
    <p:extLst>
      <p:ext uri="{BB962C8B-B14F-4D97-AF65-F5344CB8AC3E}">
        <p14:creationId xmlns:p14="http://schemas.microsoft.com/office/powerpoint/2010/main" val="36375146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9E3532A-2C52-4372-9412-CC0FE24856B7}"/>
              </a:ext>
            </a:extLst>
          </p:cNvPr>
          <p:cNvSpPr txBox="1"/>
          <p:nvPr/>
        </p:nvSpPr>
        <p:spPr>
          <a:xfrm>
            <a:off x="304800" y="2438400"/>
            <a:ext cx="7315200" cy="4173194"/>
          </a:xfrm>
          <a:prstGeom prst="rect">
            <a:avLst/>
          </a:prstGeom>
          <a:solidFill>
            <a:schemeClr val="accent1">
              <a:lumMod val="20000"/>
              <a:lumOff val="8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GB" b="1" u="sng" dirty="0">
                <a:solidFill>
                  <a:srgbClr val="C00000"/>
                </a:solidFill>
              </a:rPr>
              <a:t>Task</a:t>
            </a:r>
            <a:r>
              <a:rPr lang="en-GB" b="1" dirty="0"/>
              <a:t>:</a:t>
            </a:r>
          </a:p>
          <a:p>
            <a:pPr marL="342900" lvl="0" indent="-342900">
              <a:lnSpc>
                <a:spcPct val="115000"/>
              </a:lnSpc>
              <a:buFont typeface="+mj-lt"/>
              <a:buAutoNum type="arabicParen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Decode the question</a:t>
            </a:r>
          </a:p>
          <a:p>
            <a:pPr marL="342900" lvl="0" indent="-342900">
              <a:lnSpc>
                <a:spcPct val="115000"/>
              </a:lnSpc>
              <a:buFont typeface="+mj-lt"/>
              <a:buAutoNum type="arabicParen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List at least 5 OTHER factors that you </a:t>
            </a:r>
            <a:r>
              <a:rPr lang="en-GB" sz="1800" b="1" i="1" dirty="0">
                <a:effectLst/>
                <a:latin typeface="Calibri" panose="020F0502020204030204" pitchFamily="34" charset="0"/>
                <a:ea typeface="Calibri" panose="020F0502020204030204" pitchFamily="34" charset="0"/>
                <a:cs typeface="Times New Roman" panose="02020603050405020304" pitchFamily="18" charset="0"/>
              </a:rPr>
              <a:t>could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discuss in this question: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800" i="1" dirty="0">
                <a:effectLst/>
                <a:latin typeface="Calibri" panose="020F0502020204030204" pitchFamily="34" charset="0"/>
                <a:ea typeface="Calibri" panose="020F0502020204030204" pitchFamily="34" charset="0"/>
                <a:cs typeface="Times New Roman" panose="02020603050405020304" pitchFamily="18" charset="0"/>
              </a:rPr>
              <a:t>Individuals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15000"/>
              </a:lnSpc>
              <a:buFont typeface="Symbol" panose="05050102010706020507" pitchFamily="18" charset="2"/>
              <a:buChar char=""/>
            </a:pPr>
            <a:r>
              <a:rPr lang="en-GB" b="1" dirty="0">
                <a:latin typeface="Calibri" panose="020F050202020403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b="1" dirty="0">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15000"/>
              </a:lnSpc>
              <a:buFont typeface="Symbol" panose="05050102010706020507" pitchFamily="18" charset="2"/>
              <a:buChar char=""/>
            </a:pPr>
            <a:r>
              <a:rPr lang="en-GB" b="1" dirty="0">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15000"/>
              </a:lnSpc>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cs typeface="Calibri" panose="020F0502020204030204" pitchFamily="34" charset="0"/>
              </a:rPr>
              <a:t>  </a:t>
            </a:r>
          </a:p>
          <a:p>
            <a:pPr lvl="0">
              <a:lnSpc>
                <a:spcPct val="115000"/>
              </a:lnSpc>
              <a:spcAft>
                <a:spcPts val="1000"/>
              </a:spcAft>
            </a:pPr>
            <a:r>
              <a:rPr lang="en-GB" b="1" dirty="0">
                <a:latin typeface="Calibri" panose="020F0502020204030204" pitchFamily="34" charset="0"/>
                <a:ea typeface="Calibri" panose="020F0502020204030204" pitchFamily="34" charset="0"/>
                <a:cs typeface="Calibri" panose="020F0502020204030204" pitchFamily="34" charset="0"/>
              </a:rPr>
              <a:t>2) </a:t>
            </a:r>
            <a:r>
              <a:rPr lang="en-GB" sz="1800" b="1" dirty="0">
                <a:effectLst/>
                <a:latin typeface="Calibri" panose="020F0502020204030204" pitchFamily="34" charset="0"/>
                <a:ea typeface="Calibri" panose="020F0502020204030204" pitchFamily="34" charset="0"/>
                <a:cs typeface="Calibri" panose="020F0502020204030204" pitchFamily="34" charset="0"/>
              </a:rPr>
              <a:t>Then code the examples below to support your factors. </a:t>
            </a:r>
            <a:r>
              <a:rPr lang="en-GB" sz="1800" dirty="0">
                <a:effectLst/>
                <a:latin typeface="Calibri" panose="020F0502020204030204" pitchFamily="34" charset="0"/>
                <a:ea typeface="Calibri" panose="020F0502020204030204" pitchFamily="34" charset="0"/>
                <a:cs typeface="Calibri" panose="020F0502020204030204" pitchFamily="34" charset="0"/>
              </a:rPr>
              <a:t>Use letters to code each </a:t>
            </a:r>
            <a:r>
              <a:rPr lang="en-GB" b="1" i="1" dirty="0">
                <a:latin typeface="Calibri" panose="020F0502020204030204" pitchFamily="34" charset="0"/>
                <a:ea typeface="Calibri" panose="020F0502020204030204" pitchFamily="34" charset="0"/>
                <a:cs typeface="Times New Roman" panose="02020603050405020304" pitchFamily="18" charset="0"/>
              </a:rPr>
              <a:t>- </a:t>
            </a:r>
            <a:r>
              <a:rPr lang="en-GB" sz="1800" b="1" i="1" dirty="0">
                <a:effectLst/>
                <a:latin typeface="Calibri" panose="020F0502020204030204" pitchFamily="34" charset="0"/>
                <a:ea typeface="Calibri" panose="020F0502020204030204" pitchFamily="34" charset="0"/>
                <a:cs typeface="Calibri" panose="020F0502020204030204" pitchFamily="34" charset="0"/>
              </a:rPr>
              <a:t>e.g. I = Individuals </a:t>
            </a:r>
            <a:endParaRPr lang="en-GB" sz="1800" b="1"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B04C3022-E01D-45F1-A753-30498E9EBA09}"/>
              </a:ext>
            </a:extLst>
          </p:cNvPr>
          <p:cNvSpPr txBox="1"/>
          <p:nvPr/>
        </p:nvSpPr>
        <p:spPr>
          <a:xfrm>
            <a:off x="668294" y="3637778"/>
            <a:ext cx="3657600" cy="769441"/>
          </a:xfrm>
          <a:prstGeom prst="rect">
            <a:avLst/>
          </a:prstGeom>
          <a:noFill/>
        </p:spPr>
        <p:txBody>
          <a:bodyPr wrap="square" rtlCol="0">
            <a:spAutoFit/>
          </a:bodyPr>
          <a:lstStyle/>
          <a:p>
            <a:r>
              <a:rPr lang="en-US" sz="2200" b="1" dirty="0">
                <a:solidFill>
                  <a:srgbClr val="008000"/>
                </a:solidFill>
                <a:cs typeface="Arial"/>
              </a:rPr>
              <a:t>Science &amp; Technology </a:t>
            </a:r>
          </a:p>
          <a:p>
            <a:r>
              <a:rPr lang="en-US" sz="2200" b="1" dirty="0">
                <a:solidFill>
                  <a:srgbClr val="008000"/>
                </a:solidFill>
                <a:cs typeface="Arial"/>
              </a:rPr>
              <a:t> </a:t>
            </a:r>
          </a:p>
        </p:txBody>
      </p:sp>
      <p:pic>
        <p:nvPicPr>
          <p:cNvPr id="8" name="Picture 7" descr="Hopstarter-Soft-Scraps-Pen-Green.ico">
            <a:extLst>
              <a:ext uri="{FF2B5EF4-FFF2-40B4-BE49-F238E27FC236}">
                <a16:creationId xmlns:a16="http://schemas.microsoft.com/office/drawing/2014/main" id="{53F00D82-08A1-4561-8B45-6A5CCCCF9B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5413" y="2476809"/>
            <a:ext cx="1129648" cy="1129648"/>
          </a:xfrm>
          <a:prstGeom prst="rect">
            <a:avLst/>
          </a:prstGeom>
        </p:spPr>
      </p:pic>
      <p:sp>
        <p:nvSpPr>
          <p:cNvPr id="10" name="TextBox 9">
            <a:extLst>
              <a:ext uri="{FF2B5EF4-FFF2-40B4-BE49-F238E27FC236}">
                <a16:creationId xmlns:a16="http://schemas.microsoft.com/office/drawing/2014/main" id="{B5B3C8CA-C337-4611-8CEA-2F0547BD5772}"/>
              </a:ext>
            </a:extLst>
          </p:cNvPr>
          <p:cNvSpPr txBox="1"/>
          <p:nvPr/>
        </p:nvSpPr>
        <p:spPr>
          <a:xfrm>
            <a:off x="631914" y="3988519"/>
            <a:ext cx="3657600" cy="430887"/>
          </a:xfrm>
          <a:prstGeom prst="rect">
            <a:avLst/>
          </a:prstGeom>
          <a:noFill/>
        </p:spPr>
        <p:txBody>
          <a:bodyPr wrap="square" rtlCol="0">
            <a:spAutoFit/>
          </a:bodyPr>
          <a:lstStyle/>
          <a:p>
            <a:r>
              <a:rPr lang="en-US" sz="2200" b="1" dirty="0">
                <a:solidFill>
                  <a:srgbClr val="008000"/>
                </a:solidFill>
                <a:cs typeface="Arial"/>
              </a:rPr>
              <a:t>Attitudes</a:t>
            </a:r>
          </a:p>
        </p:txBody>
      </p:sp>
      <p:sp>
        <p:nvSpPr>
          <p:cNvPr id="12" name="TextBox 11">
            <a:extLst>
              <a:ext uri="{FF2B5EF4-FFF2-40B4-BE49-F238E27FC236}">
                <a16:creationId xmlns:a16="http://schemas.microsoft.com/office/drawing/2014/main" id="{A3FC2150-A9BC-43D0-A240-24EA6A4A557E}"/>
              </a:ext>
            </a:extLst>
          </p:cNvPr>
          <p:cNvSpPr txBox="1"/>
          <p:nvPr/>
        </p:nvSpPr>
        <p:spPr>
          <a:xfrm>
            <a:off x="616674" y="4332441"/>
            <a:ext cx="4635304" cy="707886"/>
          </a:xfrm>
          <a:prstGeom prst="rect">
            <a:avLst/>
          </a:prstGeom>
          <a:noFill/>
        </p:spPr>
        <p:txBody>
          <a:bodyPr wrap="square">
            <a:spAutoFit/>
          </a:bodyPr>
          <a:lstStyle/>
          <a:p>
            <a:r>
              <a:rPr lang="en-US" sz="2000" b="1" dirty="0">
                <a:solidFill>
                  <a:srgbClr val="008000"/>
                </a:solidFill>
                <a:cs typeface="Arial"/>
              </a:rPr>
              <a:t>War</a:t>
            </a:r>
          </a:p>
          <a:p>
            <a:r>
              <a:rPr lang="en-US" sz="2000" b="1" dirty="0">
                <a:solidFill>
                  <a:srgbClr val="008000"/>
                </a:solidFill>
                <a:cs typeface="Arial"/>
              </a:rPr>
              <a:t>Government intervention  </a:t>
            </a:r>
          </a:p>
        </p:txBody>
      </p:sp>
      <p:sp>
        <p:nvSpPr>
          <p:cNvPr id="13" name="TextBox 12">
            <a:extLst>
              <a:ext uri="{FF2B5EF4-FFF2-40B4-BE49-F238E27FC236}">
                <a16:creationId xmlns:a16="http://schemas.microsoft.com/office/drawing/2014/main" id="{83C57FA7-49FF-4BAB-B431-78E3C8360B6C}"/>
              </a:ext>
            </a:extLst>
          </p:cNvPr>
          <p:cNvSpPr txBox="1"/>
          <p:nvPr/>
        </p:nvSpPr>
        <p:spPr>
          <a:xfrm>
            <a:off x="631914" y="4952003"/>
            <a:ext cx="3657600" cy="430887"/>
          </a:xfrm>
          <a:prstGeom prst="rect">
            <a:avLst/>
          </a:prstGeom>
          <a:noFill/>
        </p:spPr>
        <p:txBody>
          <a:bodyPr wrap="square" rtlCol="0">
            <a:spAutoFit/>
          </a:bodyPr>
          <a:lstStyle/>
          <a:p>
            <a:r>
              <a:rPr lang="en-US" sz="2200" b="1" dirty="0">
                <a:solidFill>
                  <a:srgbClr val="008000"/>
                </a:solidFill>
                <a:cs typeface="Arial"/>
              </a:rPr>
              <a:t>Luck/chance</a:t>
            </a:r>
          </a:p>
        </p:txBody>
      </p:sp>
      <p:sp>
        <p:nvSpPr>
          <p:cNvPr id="14" name="TextBox 13">
            <a:extLst>
              <a:ext uri="{FF2B5EF4-FFF2-40B4-BE49-F238E27FC236}">
                <a16:creationId xmlns:a16="http://schemas.microsoft.com/office/drawing/2014/main" id="{84634D30-65BD-47AE-B883-70C5395BE267}"/>
              </a:ext>
            </a:extLst>
          </p:cNvPr>
          <p:cNvSpPr txBox="1"/>
          <p:nvPr/>
        </p:nvSpPr>
        <p:spPr>
          <a:xfrm>
            <a:off x="604951" y="5269392"/>
            <a:ext cx="3657600" cy="430887"/>
          </a:xfrm>
          <a:prstGeom prst="rect">
            <a:avLst/>
          </a:prstGeom>
          <a:noFill/>
        </p:spPr>
        <p:txBody>
          <a:bodyPr wrap="square" rtlCol="0">
            <a:spAutoFit/>
          </a:bodyPr>
          <a:lstStyle/>
          <a:p>
            <a:r>
              <a:rPr lang="en-US" sz="2200" b="1" dirty="0">
                <a:solidFill>
                  <a:srgbClr val="008000"/>
                </a:solidFill>
                <a:cs typeface="Arial"/>
              </a:rPr>
              <a:t>Teamwork</a:t>
            </a:r>
          </a:p>
        </p:txBody>
      </p:sp>
      <p:sp>
        <p:nvSpPr>
          <p:cNvPr id="15" name="TextBox 14">
            <a:extLst>
              <a:ext uri="{FF2B5EF4-FFF2-40B4-BE49-F238E27FC236}">
                <a16:creationId xmlns:a16="http://schemas.microsoft.com/office/drawing/2014/main" id="{69E6C526-61F8-48B5-B7A9-FA73F339F1A9}"/>
              </a:ext>
            </a:extLst>
          </p:cNvPr>
          <p:cNvSpPr txBox="1"/>
          <p:nvPr/>
        </p:nvSpPr>
        <p:spPr>
          <a:xfrm>
            <a:off x="579551" y="5611955"/>
            <a:ext cx="3657600" cy="430887"/>
          </a:xfrm>
          <a:prstGeom prst="rect">
            <a:avLst/>
          </a:prstGeom>
          <a:noFill/>
        </p:spPr>
        <p:txBody>
          <a:bodyPr wrap="square" rtlCol="0">
            <a:spAutoFit/>
          </a:bodyPr>
          <a:lstStyle/>
          <a:p>
            <a:r>
              <a:rPr lang="en-US" sz="2200" b="1" dirty="0">
                <a:solidFill>
                  <a:srgbClr val="008000"/>
                </a:solidFill>
                <a:cs typeface="Arial"/>
              </a:rPr>
              <a:t>Communication</a:t>
            </a:r>
          </a:p>
        </p:txBody>
      </p:sp>
      <p:sp>
        <p:nvSpPr>
          <p:cNvPr id="4" name="TextBox 3">
            <a:extLst>
              <a:ext uri="{FF2B5EF4-FFF2-40B4-BE49-F238E27FC236}">
                <a16:creationId xmlns:a16="http://schemas.microsoft.com/office/drawing/2014/main" id="{906F675C-60CB-4C2C-8396-927BF4330E69}"/>
              </a:ext>
            </a:extLst>
          </p:cNvPr>
          <p:cNvSpPr txBox="1"/>
          <p:nvPr/>
        </p:nvSpPr>
        <p:spPr>
          <a:xfrm>
            <a:off x="4148523" y="3503119"/>
            <a:ext cx="3015924" cy="2261901"/>
          </a:xfrm>
          <a:prstGeom prst="rect">
            <a:avLst/>
          </a:prstGeom>
          <a:solidFill>
            <a:schemeClr val="accent4">
              <a:lumMod val="20000"/>
              <a:lumOff val="8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GB" b="1" dirty="0"/>
              <a:t>Challenge:</a:t>
            </a:r>
          </a:p>
          <a:p>
            <a:pPr marL="342900" lvl="0" indent="-342900">
              <a:lnSpc>
                <a:spcPct val="115000"/>
              </a:lnSpc>
              <a:buFont typeface="+mj-lt"/>
              <a:buAutoNum type="arabicPeriod"/>
            </a:pPr>
            <a:r>
              <a:rPr lang="en-GB" sz="1800" dirty="0">
                <a:effectLst/>
                <a:latin typeface="Calibri" panose="020F0502020204030204" pitchFamily="34" charset="0"/>
                <a:ea typeface="Calibri" panose="020F0502020204030204" pitchFamily="34" charset="0"/>
                <a:cs typeface="Calibri" panose="020F0502020204030204" pitchFamily="34" charset="0"/>
              </a:rPr>
              <a:t>What links can you make between these factors?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mj-lt"/>
              <a:buAutoNum type="arabicPeriod"/>
            </a:pPr>
            <a:r>
              <a:rPr lang="en-GB" sz="1800" dirty="0">
                <a:effectLst/>
                <a:latin typeface="Calibri" panose="020F0502020204030204" pitchFamily="34" charset="0"/>
                <a:ea typeface="Calibri" panose="020F0502020204030204" pitchFamily="34" charset="0"/>
                <a:cs typeface="Calibri" panose="020F0502020204030204" pitchFamily="34" charset="0"/>
              </a:rPr>
              <a:t>Write your judgement (your answer to the question) in your book. Use ‘without’.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4">
            <a:extLst>
              <a:ext uri="{FF2B5EF4-FFF2-40B4-BE49-F238E27FC236}">
                <a16:creationId xmlns:a16="http://schemas.microsoft.com/office/drawing/2014/main" id="{71D76630-3053-4BD3-B860-984A70DBBAC3}"/>
              </a:ext>
            </a:extLst>
          </p:cNvPr>
          <p:cNvSpPr>
            <a:spLocks noGrp="1"/>
          </p:cNvSpPr>
          <p:nvPr>
            <p:ph type="title"/>
          </p:nvPr>
        </p:nvSpPr>
        <p:spPr>
          <a:xfrm>
            <a:off x="479514" y="755763"/>
            <a:ext cx="8229600" cy="1143000"/>
          </a:xfrm>
        </p:spPr>
        <p:txBody>
          <a:bodyPr/>
          <a:lstStyle/>
          <a:p>
            <a:endParaRPr lang="en-GB"/>
          </a:p>
        </p:txBody>
      </p:sp>
      <p:sp>
        <p:nvSpPr>
          <p:cNvPr id="16" name="Rectangle 15">
            <a:extLst>
              <a:ext uri="{FF2B5EF4-FFF2-40B4-BE49-F238E27FC236}">
                <a16:creationId xmlns:a16="http://schemas.microsoft.com/office/drawing/2014/main" id="{470D97D1-B9E5-4AB5-A69C-291ACFB4E108}"/>
              </a:ext>
            </a:extLst>
          </p:cNvPr>
          <p:cNvSpPr/>
          <p:nvPr/>
        </p:nvSpPr>
        <p:spPr>
          <a:xfrm>
            <a:off x="139944" y="731779"/>
            <a:ext cx="7644911" cy="1569660"/>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r>
              <a:rPr lang="en-GB" sz="1600" dirty="0"/>
              <a:t>“</a:t>
            </a:r>
            <a:r>
              <a:rPr lang="en-GB" sz="1600" b="1" dirty="0">
                <a:effectLst/>
                <a:latin typeface="Calibri" panose="020F0502020204030204" pitchFamily="34" charset="0"/>
                <a:ea typeface="Calibri" panose="020F0502020204030204" pitchFamily="34" charset="0"/>
                <a:cs typeface="Calibri" panose="020F0502020204030204" pitchFamily="34" charset="0"/>
              </a:rPr>
              <a:t>Individuals</a:t>
            </a:r>
            <a:r>
              <a:rPr lang="en-GB" sz="1600" dirty="0">
                <a:effectLst/>
                <a:latin typeface="Calibri" panose="020F0502020204030204" pitchFamily="34" charset="0"/>
                <a:ea typeface="Calibri" panose="020F0502020204030204" pitchFamily="34" charset="0"/>
                <a:cs typeface="Calibri" panose="020F0502020204030204" pitchFamily="34" charset="0"/>
              </a:rPr>
              <a:t> had the greatest impact on the development of understanding about the </a:t>
            </a:r>
            <a:r>
              <a:rPr lang="en-GB" sz="1600" b="1" dirty="0">
                <a:effectLst/>
                <a:latin typeface="Calibri" panose="020F0502020204030204" pitchFamily="34" charset="0"/>
                <a:ea typeface="Calibri" panose="020F0502020204030204" pitchFamily="34" charset="0"/>
                <a:cs typeface="Calibri" panose="020F0502020204030204" pitchFamily="34" charset="0"/>
              </a:rPr>
              <a:t>causes of disease </a:t>
            </a:r>
            <a:r>
              <a:rPr lang="en-GB" sz="1600" dirty="0">
                <a:effectLst/>
                <a:latin typeface="Calibri" panose="020F0502020204030204" pitchFamily="34" charset="0"/>
                <a:ea typeface="Calibri" panose="020F0502020204030204" pitchFamily="34" charset="0"/>
                <a:cs typeface="Calibri" panose="020F0502020204030204" pitchFamily="34" charset="0"/>
              </a:rPr>
              <a:t>in Britain during the 19</a:t>
            </a:r>
            <a:r>
              <a:rPr lang="en-GB" sz="1600" baseline="30000" dirty="0">
                <a:effectLst/>
                <a:latin typeface="Calibri" panose="020F0502020204030204" pitchFamily="34" charset="0"/>
                <a:ea typeface="Calibri" panose="020F0502020204030204" pitchFamily="34" charset="0"/>
                <a:cs typeface="Calibri" panose="020F0502020204030204" pitchFamily="34" charset="0"/>
              </a:rPr>
              <a:t>th</a:t>
            </a:r>
            <a:r>
              <a:rPr lang="en-GB" sz="1600" dirty="0">
                <a:effectLst/>
                <a:latin typeface="Calibri" panose="020F0502020204030204" pitchFamily="34" charset="0"/>
                <a:ea typeface="Calibri" panose="020F0502020204030204" pitchFamily="34" charset="0"/>
                <a:cs typeface="Calibri" panose="020F0502020204030204" pitchFamily="34" charset="0"/>
              </a:rPr>
              <a:t> century</a:t>
            </a:r>
            <a:r>
              <a:rPr lang="en-GB" sz="1600" dirty="0"/>
              <a:t>”. How far do you agree with this statement?</a:t>
            </a:r>
          </a:p>
          <a:p>
            <a:r>
              <a:rPr lang="en-GB" sz="1600" dirty="0"/>
              <a:t>You may use the following in your answer:</a:t>
            </a:r>
          </a:p>
          <a:p>
            <a:pPr marL="342900" indent="-342900">
              <a:buFontTx/>
              <a:buChar char="-"/>
            </a:pPr>
            <a:r>
              <a:rPr lang="en-GB" sz="1600" dirty="0"/>
              <a:t>Louis Pasteur</a:t>
            </a:r>
          </a:p>
          <a:p>
            <a:pPr marL="342900" indent="-342900">
              <a:buFontTx/>
              <a:buChar char="-"/>
            </a:pPr>
            <a:r>
              <a:rPr lang="en-GB" sz="1600" dirty="0"/>
              <a:t>Communication </a:t>
            </a:r>
          </a:p>
        </p:txBody>
      </p:sp>
    </p:spTree>
    <p:extLst>
      <p:ext uri="{BB962C8B-B14F-4D97-AF65-F5344CB8AC3E}">
        <p14:creationId xmlns:p14="http://schemas.microsoft.com/office/powerpoint/2010/main" val="2857361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P spid="13" grpId="0"/>
      <p:bldP spid="14" grpId="0"/>
      <p:bldP spid="15" grpId="0"/>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5B697-7B0C-4610-840D-B15BD201A48B}"/>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29CBE29D-BD5D-407F-8349-86A6D6C2799F}"/>
              </a:ext>
            </a:extLst>
          </p:cNvPr>
          <p:cNvSpPr>
            <a:spLocks noGrp="1"/>
          </p:cNvSpPr>
          <p:nvPr>
            <p:ph idx="1"/>
          </p:nvPr>
        </p:nvSpPr>
        <p:spPr>
          <a:xfrm>
            <a:off x="391098" y="1730829"/>
            <a:ext cx="7239000" cy="5032580"/>
          </a:xfrm>
        </p:spPr>
        <p:style>
          <a:lnRef idx="2">
            <a:schemeClr val="accent2"/>
          </a:lnRef>
          <a:fillRef idx="1">
            <a:schemeClr val="lt1"/>
          </a:fillRef>
          <a:effectRef idx="0">
            <a:schemeClr val="accent2"/>
          </a:effectRef>
          <a:fontRef idx="minor">
            <a:schemeClr val="dk1"/>
          </a:fontRef>
        </p:style>
        <p:txBody>
          <a:bodyPr>
            <a:noAutofit/>
          </a:bodyPr>
          <a:lstStyle/>
          <a:p>
            <a:pPr marL="0" indent="0" algn="ctr">
              <a:spcBef>
                <a:spcPts val="0"/>
              </a:spcBef>
              <a:buNone/>
            </a:pPr>
            <a:r>
              <a:rPr lang="en-GB" sz="1400" b="1" i="1" u="sng" dirty="0">
                <a:effectLst/>
                <a:ea typeface="Calibri" panose="020F0502020204030204" pitchFamily="34" charset="0"/>
                <a:cs typeface="Calibri" panose="020F0502020204030204" pitchFamily="34" charset="0"/>
              </a:rPr>
              <a:t>Intro, 4 x PEEL and Conclusion</a:t>
            </a:r>
            <a:r>
              <a:rPr lang="en-GB" sz="1400" b="1" i="1" u="none" strike="noStrike" dirty="0">
                <a:effectLst/>
                <a:ea typeface="Calibri" panose="020F0502020204030204" pitchFamily="34" charset="0"/>
                <a:cs typeface="Calibri" panose="020F0502020204030204" pitchFamily="34" charset="0"/>
              </a:rPr>
              <a:t> </a:t>
            </a:r>
            <a:endParaRPr lang="en-GB" sz="1400" dirty="0">
              <a:effectLst/>
              <a:ea typeface="Calibri" panose="020F0502020204030204" pitchFamily="34" charset="0"/>
              <a:cs typeface="Times New Roman" panose="02020603050405020304" pitchFamily="18" charset="0"/>
            </a:endParaRPr>
          </a:p>
          <a:p>
            <a:pPr marL="0" indent="0">
              <a:spcBef>
                <a:spcPts val="0"/>
              </a:spcBef>
              <a:buNone/>
            </a:pPr>
            <a:r>
              <a:rPr lang="en-GB" sz="1400" b="1" dirty="0">
                <a:effectLst/>
                <a:ea typeface="Times New Roman" panose="02020603050405020304" pitchFamily="18" charset="0"/>
                <a:cs typeface="Calibri" panose="020F0502020204030204" pitchFamily="34" charset="0"/>
              </a:rPr>
              <a:t>Intro - Judgement</a:t>
            </a:r>
            <a:r>
              <a:rPr lang="en-GB" sz="1400" dirty="0">
                <a:effectLst/>
                <a:ea typeface="Times New Roman" panose="02020603050405020304" pitchFamily="18" charset="0"/>
                <a:cs typeface="Calibri" panose="020F0502020204030204" pitchFamily="34" charset="0"/>
              </a:rPr>
              <a:t>: </a:t>
            </a:r>
            <a:r>
              <a:rPr lang="en-GB" sz="1400" i="1" dirty="0">
                <a:effectLst/>
                <a:ea typeface="Calibri" panose="020F0502020204030204" pitchFamily="34" charset="0"/>
                <a:cs typeface="Calibri" panose="020F0502020204030204" pitchFamily="34" charset="0"/>
              </a:rPr>
              <a:t>I agree / disagree that the main reason why …. was…..because </a:t>
            </a:r>
            <a:r>
              <a:rPr lang="en-GB" sz="1400" i="1" dirty="0">
                <a:solidFill>
                  <a:srgbClr val="FF0000"/>
                </a:solidFill>
                <a:effectLst/>
                <a:ea typeface="Calibri" panose="020F0502020204030204" pitchFamily="34" charset="0"/>
                <a:cs typeface="Calibri" panose="020F0502020204030204" pitchFamily="34" charset="0"/>
              </a:rPr>
              <a:t>without / if </a:t>
            </a:r>
            <a:r>
              <a:rPr lang="en-GB" sz="1400" i="1" dirty="0">
                <a:effectLst/>
                <a:ea typeface="Calibri" panose="020F0502020204030204" pitchFamily="34" charset="0"/>
                <a:cs typeface="Calibri" panose="020F0502020204030204" pitchFamily="34" charset="0"/>
              </a:rPr>
              <a:t>….then ……</a:t>
            </a:r>
          </a:p>
          <a:p>
            <a:pPr marL="0" indent="0">
              <a:spcBef>
                <a:spcPts val="0"/>
              </a:spcBef>
              <a:buNone/>
            </a:pPr>
            <a:endParaRPr lang="en-GB" sz="1400" dirty="0">
              <a:effectLst/>
              <a:ea typeface="Calibri" panose="020F0502020204030204" pitchFamily="34" charset="0"/>
              <a:cs typeface="Times New Roman" panose="02020603050405020304" pitchFamily="18" charset="0"/>
            </a:endParaRPr>
          </a:p>
          <a:p>
            <a:pPr marL="0" indent="0">
              <a:spcBef>
                <a:spcPts val="0"/>
              </a:spcBef>
              <a:buNone/>
            </a:pPr>
            <a:r>
              <a:rPr lang="en-GB" sz="1400" b="1" dirty="0">
                <a:effectLst/>
                <a:ea typeface="Calibri" panose="020F0502020204030204" pitchFamily="34" charset="0"/>
                <a:cs typeface="Calibri" panose="020F0502020204030204" pitchFamily="34" charset="0"/>
              </a:rPr>
              <a:t>PEEL 1: The factor in the question</a:t>
            </a:r>
            <a:endParaRPr lang="en-GB" sz="1400" dirty="0">
              <a:effectLst/>
              <a:ea typeface="Calibri" panose="020F0502020204030204" pitchFamily="34" charset="0"/>
              <a:cs typeface="Times New Roman" panose="02020603050405020304" pitchFamily="18" charset="0"/>
            </a:endParaRPr>
          </a:p>
          <a:p>
            <a:pPr marL="0" indent="0">
              <a:spcBef>
                <a:spcPts val="0"/>
              </a:spcBef>
              <a:buNone/>
            </a:pPr>
            <a:r>
              <a:rPr lang="en-GB" sz="1400" b="1" dirty="0">
                <a:effectLst/>
                <a:ea typeface="Calibri" panose="020F0502020204030204" pitchFamily="34" charset="0"/>
                <a:cs typeface="Calibri" panose="020F0502020204030204" pitchFamily="34" charset="0"/>
              </a:rPr>
              <a:t>Point</a:t>
            </a:r>
            <a:r>
              <a:rPr lang="en-GB" sz="1400" dirty="0">
                <a:effectLst/>
                <a:ea typeface="Calibri" panose="020F0502020204030204" pitchFamily="34" charset="0"/>
                <a:cs typeface="Calibri" panose="020F0502020204030204" pitchFamily="34" charset="0"/>
              </a:rPr>
              <a:t> </a:t>
            </a:r>
            <a:r>
              <a:rPr lang="en-GB" sz="1400" i="1" dirty="0">
                <a:effectLst/>
                <a:ea typeface="Calibri" panose="020F0502020204030204" pitchFamily="34" charset="0"/>
                <a:cs typeface="Calibri" panose="020F0502020204030204" pitchFamily="34" charset="0"/>
              </a:rPr>
              <a:t>I agree that ……. was important …because….</a:t>
            </a:r>
            <a:endParaRPr lang="en-GB" sz="1400" dirty="0">
              <a:effectLst/>
              <a:ea typeface="Calibri" panose="020F0502020204030204" pitchFamily="34" charset="0"/>
              <a:cs typeface="Times New Roman" panose="02020603050405020304" pitchFamily="18" charset="0"/>
            </a:endParaRPr>
          </a:p>
          <a:p>
            <a:pPr marL="0" indent="0">
              <a:spcBef>
                <a:spcPts val="0"/>
              </a:spcBef>
              <a:buNone/>
            </a:pPr>
            <a:r>
              <a:rPr lang="en-GB" sz="1400" b="1" dirty="0">
                <a:effectLst/>
                <a:ea typeface="Calibri" panose="020F0502020204030204" pitchFamily="34" charset="0"/>
                <a:cs typeface="Calibri" panose="020F0502020204030204" pitchFamily="34" charset="0"/>
              </a:rPr>
              <a:t>Evidence</a:t>
            </a:r>
            <a:r>
              <a:rPr lang="en-GB" sz="1400" dirty="0">
                <a:effectLst/>
                <a:ea typeface="Calibri" panose="020F0502020204030204" pitchFamily="34" charset="0"/>
                <a:cs typeface="Calibri" panose="020F0502020204030204" pitchFamily="34" charset="0"/>
              </a:rPr>
              <a:t> </a:t>
            </a:r>
            <a:r>
              <a:rPr lang="en-GB" sz="1400" i="1" dirty="0">
                <a:effectLst/>
                <a:ea typeface="Calibri" panose="020F0502020204030204" pitchFamily="34" charset="0"/>
                <a:cs typeface="Calibri" panose="020F0502020204030204" pitchFamily="34" charset="0"/>
              </a:rPr>
              <a:t>For example / For instance……</a:t>
            </a:r>
            <a:r>
              <a:rPr lang="en-GB" sz="1400" dirty="0">
                <a:effectLst/>
                <a:ea typeface="Calibri" panose="020F0502020204030204" pitchFamily="34" charset="0"/>
                <a:cs typeface="Calibri" panose="020F0502020204030204" pitchFamily="34" charset="0"/>
              </a:rPr>
              <a:t> </a:t>
            </a:r>
            <a:endParaRPr lang="en-GB" sz="1400" dirty="0">
              <a:effectLst/>
              <a:ea typeface="Calibri" panose="020F0502020204030204" pitchFamily="34" charset="0"/>
              <a:cs typeface="Times New Roman" panose="02020603050405020304" pitchFamily="18" charset="0"/>
            </a:endParaRPr>
          </a:p>
          <a:p>
            <a:pPr marL="0" indent="0">
              <a:spcBef>
                <a:spcPts val="0"/>
              </a:spcBef>
              <a:buNone/>
            </a:pPr>
            <a:r>
              <a:rPr lang="en-GB" sz="1400" b="1" dirty="0">
                <a:effectLst/>
                <a:ea typeface="Calibri" panose="020F0502020204030204" pitchFamily="34" charset="0"/>
                <a:cs typeface="Calibri" panose="020F0502020204030204" pitchFamily="34" charset="0"/>
              </a:rPr>
              <a:t>Explain </a:t>
            </a:r>
            <a:r>
              <a:rPr lang="en-GB" sz="1400" i="1" dirty="0">
                <a:effectLst/>
                <a:ea typeface="Calibri" panose="020F0502020204030204" pitchFamily="34" charset="0"/>
                <a:cs typeface="Calibri" panose="020F0502020204030204" pitchFamily="34" charset="0"/>
              </a:rPr>
              <a:t>As a result / This led to / meant that / allowed….to….</a:t>
            </a:r>
            <a:endParaRPr lang="en-GB" sz="1400" dirty="0">
              <a:effectLst/>
              <a:ea typeface="Calibri" panose="020F0502020204030204" pitchFamily="34" charset="0"/>
              <a:cs typeface="Times New Roman" panose="02020603050405020304" pitchFamily="18" charset="0"/>
            </a:endParaRPr>
          </a:p>
          <a:p>
            <a:pPr marL="0" indent="0">
              <a:spcBef>
                <a:spcPts val="0"/>
              </a:spcBef>
              <a:buNone/>
            </a:pPr>
            <a:r>
              <a:rPr lang="en-GB" sz="1400" b="1" dirty="0">
                <a:effectLst/>
                <a:ea typeface="Calibri" panose="020F0502020204030204" pitchFamily="34" charset="0"/>
                <a:cs typeface="Calibri" panose="020F0502020204030204" pitchFamily="34" charset="0"/>
              </a:rPr>
              <a:t>Link</a:t>
            </a:r>
            <a:r>
              <a:rPr lang="en-GB" sz="1400" dirty="0">
                <a:effectLst/>
                <a:ea typeface="Calibri" panose="020F0502020204030204" pitchFamily="34" charset="0"/>
                <a:cs typeface="Calibri" panose="020F0502020204030204" pitchFamily="34" charset="0"/>
              </a:rPr>
              <a:t> </a:t>
            </a:r>
            <a:r>
              <a:rPr lang="en-GB" sz="1400" i="1" dirty="0">
                <a:effectLst/>
                <a:ea typeface="Calibri" panose="020F0502020204030204" pitchFamily="34" charset="0"/>
                <a:cs typeface="Calibri" panose="020F0502020204030204" pitchFamily="34" charset="0"/>
              </a:rPr>
              <a:t>However, this was not as important as … because </a:t>
            </a:r>
            <a:r>
              <a:rPr lang="en-GB" sz="1400" b="1" i="1" u="sng" dirty="0">
                <a:effectLst/>
                <a:ea typeface="Calibri" panose="020F0502020204030204" pitchFamily="34" charset="0"/>
                <a:cs typeface="Calibri" panose="020F0502020204030204" pitchFamily="34" charset="0"/>
              </a:rPr>
              <a:t>without</a:t>
            </a:r>
            <a:r>
              <a:rPr lang="en-GB" sz="1400" i="1" dirty="0">
                <a:effectLst/>
                <a:ea typeface="Calibri" panose="020F0502020204030204" pitchFamily="34" charset="0"/>
                <a:cs typeface="Calibri" panose="020F0502020204030204" pitchFamily="34" charset="0"/>
              </a:rPr>
              <a:t> / if….. then….. / This was more important / the main reason why… than…. because </a:t>
            </a:r>
            <a:r>
              <a:rPr lang="en-GB" sz="1400" b="1" i="1" u="sng" dirty="0">
                <a:effectLst/>
                <a:ea typeface="Calibri" panose="020F0502020204030204" pitchFamily="34" charset="0"/>
                <a:cs typeface="Calibri" panose="020F0502020204030204" pitchFamily="34" charset="0"/>
              </a:rPr>
              <a:t>without</a:t>
            </a:r>
            <a:r>
              <a:rPr lang="en-GB" sz="1400" i="1" dirty="0">
                <a:effectLst/>
                <a:ea typeface="Calibri" panose="020F0502020204030204" pitchFamily="34" charset="0"/>
                <a:cs typeface="Calibri" panose="020F0502020204030204" pitchFamily="34" charset="0"/>
              </a:rPr>
              <a:t> / if….. then…..</a:t>
            </a:r>
            <a:endParaRPr lang="en-GB" sz="1400" dirty="0">
              <a:effectLst/>
              <a:ea typeface="Calibri" panose="020F0502020204030204" pitchFamily="34" charset="0"/>
              <a:cs typeface="Times New Roman" panose="02020603050405020304" pitchFamily="18" charset="0"/>
            </a:endParaRPr>
          </a:p>
          <a:p>
            <a:pPr marL="0" indent="0">
              <a:spcBef>
                <a:spcPts val="0"/>
              </a:spcBef>
              <a:buNone/>
            </a:pPr>
            <a:r>
              <a:rPr lang="en-GB" sz="1400" i="1" dirty="0">
                <a:effectLst/>
                <a:ea typeface="Calibri" panose="020F0502020204030204" pitchFamily="34" charset="0"/>
                <a:cs typeface="Calibri" panose="020F0502020204030204" pitchFamily="34" charset="0"/>
              </a:rPr>
              <a:t> </a:t>
            </a:r>
            <a:endParaRPr lang="en-GB" sz="1400" dirty="0">
              <a:effectLst/>
              <a:ea typeface="Calibri" panose="020F0502020204030204" pitchFamily="34" charset="0"/>
              <a:cs typeface="Times New Roman" panose="02020603050405020304" pitchFamily="18" charset="0"/>
            </a:endParaRPr>
          </a:p>
          <a:p>
            <a:pPr marL="0" indent="0">
              <a:spcBef>
                <a:spcPts val="0"/>
              </a:spcBef>
              <a:buNone/>
            </a:pPr>
            <a:r>
              <a:rPr lang="en-GB" sz="1400" b="1" dirty="0">
                <a:effectLst/>
                <a:ea typeface="Calibri" panose="020F0502020204030204" pitchFamily="34" charset="0"/>
                <a:cs typeface="Calibri" panose="020F0502020204030204" pitchFamily="34" charset="0"/>
              </a:rPr>
              <a:t>PEEL 2: Second factor </a:t>
            </a:r>
            <a:endParaRPr lang="en-GB" sz="1400" dirty="0">
              <a:effectLst/>
              <a:ea typeface="Calibri" panose="020F0502020204030204" pitchFamily="34" charset="0"/>
              <a:cs typeface="Times New Roman" panose="02020603050405020304" pitchFamily="18" charset="0"/>
            </a:endParaRPr>
          </a:p>
          <a:p>
            <a:pPr marL="0" indent="0">
              <a:spcBef>
                <a:spcPts val="0"/>
              </a:spcBef>
              <a:buNone/>
            </a:pPr>
            <a:r>
              <a:rPr lang="en-GB" sz="1400" b="1" dirty="0">
                <a:effectLst/>
                <a:ea typeface="Calibri" panose="020F0502020204030204" pitchFamily="34" charset="0"/>
                <a:cs typeface="Calibri" panose="020F0502020204030204" pitchFamily="34" charset="0"/>
              </a:rPr>
              <a:t>Point</a:t>
            </a:r>
            <a:r>
              <a:rPr lang="en-GB" sz="1400" dirty="0">
                <a:effectLst/>
                <a:ea typeface="Calibri" panose="020F0502020204030204" pitchFamily="34" charset="0"/>
                <a:cs typeface="Calibri" panose="020F0502020204030204" pitchFamily="34" charset="0"/>
              </a:rPr>
              <a:t> </a:t>
            </a:r>
            <a:r>
              <a:rPr lang="en-GB" sz="1400" i="1" dirty="0">
                <a:effectLst/>
                <a:ea typeface="Calibri" panose="020F0502020204030204" pitchFamily="34" charset="0"/>
                <a:cs typeface="Calibri" panose="020F0502020204030204" pitchFamily="34" charset="0"/>
              </a:rPr>
              <a:t>However….. was also a reason why …….because…..</a:t>
            </a:r>
            <a:endParaRPr lang="en-GB" sz="1400" dirty="0">
              <a:effectLst/>
              <a:ea typeface="Calibri" panose="020F0502020204030204" pitchFamily="34" charset="0"/>
              <a:cs typeface="Times New Roman" panose="02020603050405020304" pitchFamily="18" charset="0"/>
            </a:endParaRPr>
          </a:p>
          <a:p>
            <a:pPr marL="0" indent="0">
              <a:spcBef>
                <a:spcPts val="0"/>
              </a:spcBef>
              <a:buNone/>
            </a:pPr>
            <a:r>
              <a:rPr lang="en-GB" sz="1400" b="1" dirty="0">
                <a:effectLst/>
                <a:ea typeface="Calibri" panose="020F0502020204030204" pitchFamily="34" charset="0"/>
                <a:cs typeface="Calibri" panose="020F0502020204030204" pitchFamily="34" charset="0"/>
              </a:rPr>
              <a:t>Evidence</a:t>
            </a:r>
            <a:r>
              <a:rPr lang="en-GB" sz="1400" dirty="0">
                <a:effectLst/>
                <a:ea typeface="Calibri" panose="020F0502020204030204" pitchFamily="34" charset="0"/>
                <a:cs typeface="Calibri" panose="020F0502020204030204" pitchFamily="34" charset="0"/>
              </a:rPr>
              <a:t> </a:t>
            </a:r>
            <a:r>
              <a:rPr lang="en-GB" sz="1400" i="1" dirty="0">
                <a:effectLst/>
                <a:ea typeface="Calibri" panose="020F0502020204030204" pitchFamily="34" charset="0"/>
                <a:cs typeface="Calibri" panose="020F0502020204030204" pitchFamily="34" charset="0"/>
              </a:rPr>
              <a:t>For example / For instance……</a:t>
            </a:r>
            <a:r>
              <a:rPr lang="en-GB" sz="1400" dirty="0">
                <a:effectLst/>
                <a:ea typeface="Calibri" panose="020F0502020204030204" pitchFamily="34" charset="0"/>
                <a:cs typeface="Calibri" panose="020F0502020204030204" pitchFamily="34" charset="0"/>
              </a:rPr>
              <a:t> </a:t>
            </a:r>
            <a:endParaRPr lang="en-GB" sz="1400" dirty="0">
              <a:effectLst/>
              <a:ea typeface="Calibri" panose="020F0502020204030204" pitchFamily="34" charset="0"/>
              <a:cs typeface="Times New Roman" panose="02020603050405020304" pitchFamily="18" charset="0"/>
            </a:endParaRPr>
          </a:p>
          <a:p>
            <a:pPr marL="0" indent="0">
              <a:spcBef>
                <a:spcPts val="0"/>
              </a:spcBef>
              <a:buNone/>
            </a:pPr>
            <a:r>
              <a:rPr lang="en-GB" sz="1400" b="1" dirty="0">
                <a:effectLst/>
                <a:ea typeface="Calibri" panose="020F0502020204030204" pitchFamily="34" charset="0"/>
                <a:cs typeface="Calibri" panose="020F0502020204030204" pitchFamily="34" charset="0"/>
              </a:rPr>
              <a:t>Explain </a:t>
            </a:r>
            <a:r>
              <a:rPr lang="en-GB" sz="1400" i="1" dirty="0">
                <a:effectLst/>
                <a:ea typeface="Calibri" panose="020F0502020204030204" pitchFamily="34" charset="0"/>
                <a:cs typeface="Calibri" panose="020F0502020204030204" pitchFamily="34" charset="0"/>
              </a:rPr>
              <a:t>As a result / This led to / meant that / allowed….to….</a:t>
            </a:r>
            <a:endParaRPr lang="en-GB" sz="1400" dirty="0">
              <a:effectLst/>
              <a:ea typeface="Calibri" panose="020F0502020204030204" pitchFamily="34" charset="0"/>
              <a:cs typeface="Times New Roman" panose="02020603050405020304" pitchFamily="18" charset="0"/>
            </a:endParaRPr>
          </a:p>
          <a:p>
            <a:pPr marL="0" indent="0">
              <a:spcBef>
                <a:spcPts val="0"/>
              </a:spcBef>
              <a:buNone/>
            </a:pPr>
            <a:r>
              <a:rPr lang="en-GB" sz="1400" b="1" dirty="0">
                <a:effectLst/>
                <a:ea typeface="Calibri" panose="020F0502020204030204" pitchFamily="34" charset="0"/>
                <a:cs typeface="Calibri" panose="020F0502020204030204" pitchFamily="34" charset="0"/>
              </a:rPr>
              <a:t>Link</a:t>
            </a:r>
            <a:r>
              <a:rPr lang="en-GB" sz="1400" dirty="0">
                <a:effectLst/>
                <a:ea typeface="Calibri" panose="020F0502020204030204" pitchFamily="34" charset="0"/>
                <a:cs typeface="Calibri" panose="020F0502020204030204" pitchFamily="34" charset="0"/>
              </a:rPr>
              <a:t> </a:t>
            </a:r>
            <a:r>
              <a:rPr lang="en-GB" sz="1400" i="1" dirty="0">
                <a:effectLst/>
                <a:ea typeface="Calibri" panose="020F0502020204030204" pitchFamily="34" charset="0"/>
                <a:cs typeface="Calibri" panose="020F0502020204030204" pitchFamily="34" charset="0"/>
              </a:rPr>
              <a:t>However, this was not as important as … because </a:t>
            </a:r>
            <a:r>
              <a:rPr lang="en-GB" sz="1400" b="1" i="1" u="sng" dirty="0">
                <a:effectLst/>
                <a:ea typeface="Calibri" panose="020F0502020204030204" pitchFamily="34" charset="0"/>
                <a:cs typeface="Calibri" panose="020F0502020204030204" pitchFamily="34" charset="0"/>
              </a:rPr>
              <a:t>without</a:t>
            </a:r>
            <a:r>
              <a:rPr lang="en-GB" sz="1400" i="1" dirty="0">
                <a:effectLst/>
                <a:ea typeface="Calibri" panose="020F0502020204030204" pitchFamily="34" charset="0"/>
                <a:cs typeface="Calibri" panose="020F0502020204030204" pitchFamily="34" charset="0"/>
              </a:rPr>
              <a:t> / if….. then…..</a:t>
            </a:r>
            <a:endParaRPr lang="en-GB" sz="1400" dirty="0">
              <a:effectLst/>
              <a:ea typeface="Calibri" panose="020F0502020204030204" pitchFamily="34" charset="0"/>
              <a:cs typeface="Times New Roman" panose="02020603050405020304" pitchFamily="18" charset="0"/>
            </a:endParaRPr>
          </a:p>
          <a:p>
            <a:pPr marL="0" indent="0">
              <a:spcBef>
                <a:spcPts val="0"/>
              </a:spcBef>
              <a:buNone/>
            </a:pPr>
            <a:r>
              <a:rPr lang="en-GB" sz="1400" i="1" dirty="0">
                <a:effectLst/>
                <a:ea typeface="Calibri" panose="020F0502020204030204" pitchFamily="34" charset="0"/>
                <a:cs typeface="Calibri" panose="020F0502020204030204" pitchFamily="34" charset="0"/>
              </a:rPr>
              <a:t>This was more important / the main reason why… than…. because </a:t>
            </a:r>
            <a:r>
              <a:rPr lang="en-GB" sz="1400" b="1" i="1" u="sng" dirty="0">
                <a:effectLst/>
                <a:ea typeface="Calibri" panose="020F0502020204030204" pitchFamily="34" charset="0"/>
                <a:cs typeface="Calibri" panose="020F0502020204030204" pitchFamily="34" charset="0"/>
              </a:rPr>
              <a:t>without</a:t>
            </a:r>
            <a:r>
              <a:rPr lang="en-GB" sz="1400" i="1" dirty="0">
                <a:effectLst/>
                <a:ea typeface="Calibri" panose="020F0502020204030204" pitchFamily="34" charset="0"/>
                <a:cs typeface="Calibri" panose="020F0502020204030204" pitchFamily="34" charset="0"/>
              </a:rPr>
              <a:t> / if….. then</a:t>
            </a:r>
            <a:endParaRPr lang="en-GB" sz="1400" dirty="0">
              <a:effectLst/>
              <a:ea typeface="Calibri" panose="020F0502020204030204" pitchFamily="34" charset="0"/>
              <a:cs typeface="Times New Roman" panose="02020603050405020304" pitchFamily="18" charset="0"/>
            </a:endParaRPr>
          </a:p>
          <a:p>
            <a:pPr marL="0" indent="0">
              <a:spcBef>
                <a:spcPts val="0"/>
              </a:spcBef>
              <a:buNone/>
            </a:pPr>
            <a:r>
              <a:rPr lang="en-GB" sz="1400" dirty="0">
                <a:effectLst/>
                <a:ea typeface="Calibri" panose="020F0502020204030204" pitchFamily="34" charset="0"/>
                <a:cs typeface="Calibri" panose="020F0502020204030204" pitchFamily="34" charset="0"/>
              </a:rPr>
              <a:t> </a:t>
            </a:r>
            <a:endParaRPr lang="en-GB" sz="1400" dirty="0">
              <a:effectLst/>
              <a:ea typeface="Calibri" panose="020F0502020204030204" pitchFamily="34" charset="0"/>
              <a:cs typeface="Times New Roman" panose="02020603050405020304" pitchFamily="18" charset="0"/>
            </a:endParaRPr>
          </a:p>
          <a:p>
            <a:pPr marL="0" indent="0">
              <a:spcBef>
                <a:spcPts val="0"/>
              </a:spcBef>
              <a:buNone/>
            </a:pPr>
            <a:r>
              <a:rPr lang="en-US" sz="1400" b="1" dirty="0">
                <a:solidFill>
                  <a:srgbClr val="000000"/>
                </a:solidFill>
                <a:effectLst/>
                <a:ea typeface="Arial" panose="020B0604020202020204" pitchFamily="34" charset="0"/>
              </a:rPr>
              <a:t>PEEL 3: Third factor </a:t>
            </a:r>
            <a:endParaRPr lang="en-GB" sz="1400" dirty="0">
              <a:solidFill>
                <a:srgbClr val="000000"/>
              </a:solidFill>
              <a:effectLst/>
              <a:ea typeface="Arial" panose="020B0604020202020204" pitchFamily="34" charset="0"/>
            </a:endParaRPr>
          </a:p>
          <a:p>
            <a:pPr marL="0" indent="0">
              <a:spcBef>
                <a:spcPts val="0"/>
              </a:spcBef>
              <a:buNone/>
            </a:pPr>
            <a:r>
              <a:rPr lang="en-US" sz="1400" b="1" dirty="0">
                <a:solidFill>
                  <a:srgbClr val="000000"/>
                </a:solidFill>
                <a:effectLst/>
                <a:ea typeface="Arial" panose="020B0604020202020204" pitchFamily="34" charset="0"/>
              </a:rPr>
              <a:t>PEE 4: Fourth factor (if time!)</a:t>
            </a:r>
            <a:endParaRPr lang="en-GB" sz="1400" dirty="0">
              <a:solidFill>
                <a:srgbClr val="000000"/>
              </a:solidFill>
              <a:effectLst/>
              <a:ea typeface="Arial" panose="020B0604020202020204" pitchFamily="34" charset="0"/>
            </a:endParaRPr>
          </a:p>
          <a:p>
            <a:pPr marL="0" indent="0">
              <a:spcBef>
                <a:spcPts val="0"/>
              </a:spcBef>
              <a:buNone/>
            </a:pPr>
            <a:r>
              <a:rPr lang="en-US" sz="1400" b="1" dirty="0">
                <a:solidFill>
                  <a:srgbClr val="000000"/>
                </a:solidFill>
                <a:effectLst/>
                <a:ea typeface="Arial" panose="020B0604020202020204" pitchFamily="34" charset="0"/>
              </a:rPr>
              <a:t> </a:t>
            </a:r>
            <a:endParaRPr lang="en-GB" sz="1400" dirty="0">
              <a:solidFill>
                <a:srgbClr val="000000"/>
              </a:solidFill>
              <a:effectLst/>
              <a:ea typeface="Arial" panose="020B0604020202020204" pitchFamily="34" charset="0"/>
            </a:endParaRPr>
          </a:p>
          <a:p>
            <a:pPr marL="0" indent="0">
              <a:spcBef>
                <a:spcPts val="0"/>
              </a:spcBef>
              <a:buNone/>
            </a:pPr>
            <a:r>
              <a:rPr lang="en-GB" sz="1400" b="1" dirty="0">
                <a:effectLst/>
                <a:ea typeface="Calibri" panose="020F0502020204030204" pitchFamily="34" charset="0"/>
                <a:cs typeface="Calibri" panose="020F0502020204030204" pitchFamily="34" charset="0"/>
              </a:rPr>
              <a:t>Conclusion: </a:t>
            </a:r>
            <a:r>
              <a:rPr lang="en-GB" sz="1400" dirty="0">
                <a:ea typeface="Calibri" panose="020F0502020204030204" pitchFamily="34" charset="0"/>
                <a:cs typeface="Times New Roman" panose="02020603050405020304" pitchFamily="18" charset="0"/>
              </a:rPr>
              <a:t> </a:t>
            </a:r>
            <a:r>
              <a:rPr lang="en-GB" sz="1400" i="1" dirty="0">
                <a:effectLst/>
                <a:ea typeface="Calibri" panose="020F0502020204030204" pitchFamily="34" charset="0"/>
              </a:rPr>
              <a:t>In conclusion, I agree / disagree that the most important problem / reason why …. was…..because </a:t>
            </a:r>
            <a:r>
              <a:rPr lang="en-GB" sz="1400" b="1" i="1" dirty="0">
                <a:solidFill>
                  <a:srgbClr val="FF0000"/>
                </a:solidFill>
                <a:effectLst/>
                <a:ea typeface="Calibri" panose="020F0502020204030204" pitchFamily="34" charset="0"/>
              </a:rPr>
              <a:t>without / if </a:t>
            </a:r>
            <a:r>
              <a:rPr lang="en-GB" sz="1400" i="1" dirty="0">
                <a:effectLst/>
                <a:ea typeface="Calibri" panose="020F0502020204030204" pitchFamily="34" charset="0"/>
              </a:rPr>
              <a:t>….then …… This meant that…..</a:t>
            </a:r>
            <a:endParaRPr lang="en-GB" sz="2800" dirty="0"/>
          </a:p>
        </p:txBody>
      </p:sp>
      <p:sp>
        <p:nvSpPr>
          <p:cNvPr id="4" name="Rectangle 3">
            <a:extLst>
              <a:ext uri="{FF2B5EF4-FFF2-40B4-BE49-F238E27FC236}">
                <a16:creationId xmlns:a16="http://schemas.microsoft.com/office/drawing/2014/main" id="{90AEE855-095A-4EEF-83F7-5B99754BF27A}"/>
              </a:ext>
            </a:extLst>
          </p:cNvPr>
          <p:cNvSpPr/>
          <p:nvPr/>
        </p:nvSpPr>
        <p:spPr>
          <a:xfrm>
            <a:off x="188143" y="609600"/>
            <a:ext cx="7644911" cy="923330"/>
          </a:xfrm>
          <a:prstGeom prst="rect">
            <a:avLst/>
          </a:prstGeom>
          <a:solidFill>
            <a:schemeClr val="accent4">
              <a:lumMod val="20000"/>
              <a:lumOff val="80000"/>
            </a:schemeClr>
          </a:solidFill>
          <a:ln>
            <a:solidFill>
              <a:schemeClr val="tx1"/>
            </a:solidFill>
          </a:ln>
          <a:effectLst/>
        </p:spPr>
        <p:txBody>
          <a:bodyPr wrap="square">
            <a:spAutoFit/>
          </a:bodyPr>
          <a:lstStyle/>
          <a:p>
            <a:pPr algn="ctr"/>
            <a:r>
              <a:rPr lang="en-GB" dirty="0"/>
              <a:t>“</a:t>
            </a:r>
            <a:r>
              <a:rPr lang="en-GB" b="1" dirty="0">
                <a:effectLst/>
                <a:latin typeface="Calibri" panose="020F0502020204030204" pitchFamily="34" charset="0"/>
                <a:ea typeface="Calibri" panose="020F0502020204030204" pitchFamily="34" charset="0"/>
                <a:cs typeface="Calibri" panose="020F0502020204030204" pitchFamily="34" charset="0"/>
              </a:rPr>
              <a:t>Individuals</a:t>
            </a:r>
            <a:r>
              <a:rPr lang="en-GB" dirty="0">
                <a:effectLst/>
                <a:latin typeface="Calibri" panose="020F0502020204030204" pitchFamily="34" charset="0"/>
                <a:ea typeface="Calibri" panose="020F0502020204030204" pitchFamily="34" charset="0"/>
                <a:cs typeface="Calibri" panose="020F0502020204030204" pitchFamily="34" charset="0"/>
              </a:rPr>
              <a:t> had the greatest impact on the development of understanding about the </a:t>
            </a:r>
            <a:r>
              <a:rPr lang="en-GB" b="1" dirty="0">
                <a:effectLst/>
                <a:latin typeface="Calibri" panose="020F0502020204030204" pitchFamily="34" charset="0"/>
                <a:ea typeface="Calibri" panose="020F0502020204030204" pitchFamily="34" charset="0"/>
                <a:cs typeface="Calibri" panose="020F0502020204030204" pitchFamily="34" charset="0"/>
              </a:rPr>
              <a:t>causes of disease </a:t>
            </a:r>
            <a:r>
              <a:rPr lang="en-GB" dirty="0">
                <a:effectLst/>
                <a:latin typeface="Calibri" panose="020F0502020204030204" pitchFamily="34" charset="0"/>
                <a:ea typeface="Calibri" panose="020F0502020204030204" pitchFamily="34" charset="0"/>
                <a:cs typeface="Calibri" panose="020F0502020204030204" pitchFamily="34" charset="0"/>
              </a:rPr>
              <a:t>in Britain during the 19</a:t>
            </a:r>
            <a:r>
              <a:rPr lang="en-GB" baseline="30000" dirty="0">
                <a:effectLst/>
                <a:latin typeface="Calibri" panose="020F0502020204030204" pitchFamily="34" charset="0"/>
                <a:ea typeface="Calibri" panose="020F0502020204030204" pitchFamily="34" charset="0"/>
                <a:cs typeface="Calibri" panose="020F0502020204030204" pitchFamily="34" charset="0"/>
              </a:rPr>
              <a:t>th</a:t>
            </a:r>
            <a:r>
              <a:rPr lang="en-GB" dirty="0">
                <a:effectLst/>
                <a:latin typeface="Calibri" panose="020F0502020204030204" pitchFamily="34" charset="0"/>
                <a:ea typeface="Calibri" panose="020F0502020204030204" pitchFamily="34" charset="0"/>
                <a:cs typeface="Calibri" panose="020F0502020204030204" pitchFamily="34" charset="0"/>
              </a:rPr>
              <a:t> century</a:t>
            </a:r>
            <a:r>
              <a:rPr lang="en-GB" dirty="0"/>
              <a:t>”. </a:t>
            </a:r>
          </a:p>
          <a:p>
            <a:pPr algn="ctr"/>
            <a:r>
              <a:rPr lang="en-GB" b="1" dirty="0"/>
              <a:t>How far do you agree with this statement?</a:t>
            </a:r>
          </a:p>
        </p:txBody>
      </p:sp>
    </p:spTree>
    <p:extLst>
      <p:ext uri="{BB962C8B-B14F-4D97-AF65-F5344CB8AC3E}">
        <p14:creationId xmlns:p14="http://schemas.microsoft.com/office/powerpoint/2010/main" val="325366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727B3-9C39-4E5C-8138-7EB0A3A5096F}"/>
              </a:ext>
            </a:extLst>
          </p:cNvPr>
          <p:cNvSpPr>
            <a:spLocks noGrp="1"/>
          </p:cNvSpPr>
          <p:nvPr>
            <p:ph type="title"/>
          </p:nvPr>
        </p:nvSpPr>
        <p:spPr>
          <a:xfrm>
            <a:off x="-3748" y="381000"/>
            <a:ext cx="8229600" cy="1143000"/>
          </a:xfrm>
        </p:spPr>
        <p:txBody>
          <a:bodyPr>
            <a:normAutofit/>
          </a:bodyPr>
          <a:lstStyle/>
          <a:p>
            <a:r>
              <a:rPr lang="en-GB" sz="3200" dirty="0"/>
              <a:t>Example PEEL</a:t>
            </a:r>
          </a:p>
        </p:txBody>
      </p:sp>
      <p:sp>
        <p:nvSpPr>
          <p:cNvPr id="3" name="Content Placeholder 2">
            <a:extLst>
              <a:ext uri="{FF2B5EF4-FFF2-40B4-BE49-F238E27FC236}">
                <a16:creationId xmlns:a16="http://schemas.microsoft.com/office/drawing/2014/main" id="{CA2F0B1C-04AA-4321-BAC3-241501A8CCA2}"/>
              </a:ext>
            </a:extLst>
          </p:cNvPr>
          <p:cNvSpPr>
            <a:spLocks noGrp="1"/>
          </p:cNvSpPr>
          <p:nvPr>
            <p:ph idx="1"/>
          </p:nvPr>
        </p:nvSpPr>
        <p:spPr>
          <a:xfrm>
            <a:off x="381000" y="1295400"/>
            <a:ext cx="7467600" cy="5334000"/>
          </a:xfrm>
        </p:spPr>
        <p:style>
          <a:lnRef idx="2">
            <a:schemeClr val="accent2"/>
          </a:lnRef>
          <a:fillRef idx="1">
            <a:schemeClr val="lt1"/>
          </a:fillRef>
          <a:effectRef idx="0">
            <a:schemeClr val="accent2"/>
          </a:effectRef>
          <a:fontRef idx="minor">
            <a:schemeClr val="dk1"/>
          </a:fontRef>
        </p:style>
        <p:txBody>
          <a:bodyPr>
            <a:normAutofit/>
          </a:bodyPr>
          <a:lstStyle/>
          <a:p>
            <a:pPr marL="0" indent="0">
              <a:lnSpc>
                <a:spcPct val="107000"/>
              </a:lnSpc>
              <a:spcAft>
                <a:spcPts val="800"/>
              </a:spcAft>
              <a:buNone/>
            </a:pPr>
            <a:r>
              <a:rPr lang="en-GB" sz="14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Individuals were important because they </a:t>
            </a:r>
            <a:r>
              <a:rPr lang="en-GB" sz="1400"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developed each others work to identify causes of disease and then vaccinations. </a:t>
            </a:r>
          </a:p>
          <a:p>
            <a:pPr marL="0" indent="0">
              <a:lnSpc>
                <a:spcPct val="107000"/>
              </a:lnSpc>
              <a:spcAft>
                <a:spcPts val="800"/>
              </a:spcAft>
              <a:buNone/>
            </a:pPr>
            <a:r>
              <a:rPr lang="en-GB" sz="14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For example, Louis Pasteur identified germs as the cause of disease in 1861, which disproved ‘spontaneous generation, miasma and the Theory of the Four Humours. Koch also extended the work of Pasteur by proving his Germ Theory scientifically, identifying the specific microbes causing specific diseases by staining these individually in a petri dish, such as TB in 1882. Pasteur was then able to use the work of Robert Koch and Edward Jenner to create vaccines for multiple diseases. </a:t>
            </a:r>
            <a:r>
              <a:rPr lang="en-GB" sz="1400" i="1" dirty="0">
                <a:solidFill>
                  <a:srgbClr val="0070C0"/>
                </a:solidFill>
                <a:latin typeface="Calibri" panose="020F0502020204030204" pitchFamily="34" charset="0"/>
                <a:ea typeface="Times New Roman" panose="02020603050405020304" pitchFamily="18" charset="0"/>
                <a:cs typeface="Calibri" panose="020F0502020204030204" pitchFamily="34" charset="0"/>
              </a:rPr>
              <a:t>For example, </a:t>
            </a:r>
            <a:r>
              <a:rPr lang="en-GB" sz="1400" i="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Pasteur created a vaccine for anthrax and chicken cholera, then rabies in 1885, on Joseph Meister, a boy who had been bitten by a rabid dog. </a:t>
            </a:r>
          </a:p>
          <a:p>
            <a:pPr marL="0" indent="0">
              <a:lnSpc>
                <a:spcPct val="107000"/>
              </a:lnSpc>
              <a:spcAft>
                <a:spcPts val="800"/>
              </a:spcAft>
              <a:buNone/>
            </a:pPr>
            <a:r>
              <a:rPr lang="en-GB" sz="1400"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The work of these individuals led to significant medical progress in identifying the causes of diseases because, once the real cause of disease was understood, doctors and surgeons could begin to effectively prevent and treat disease. </a:t>
            </a:r>
            <a:r>
              <a:rPr lang="en-GB" sz="1400" i="1" dirty="0">
                <a:solidFill>
                  <a:srgbClr val="00B050"/>
                </a:solidFill>
                <a:latin typeface="Calibri" panose="020F0502020204030204" pitchFamily="34" charset="0"/>
                <a:ea typeface="Calibri" panose="020F0502020204030204" pitchFamily="34" charset="0"/>
                <a:cs typeface="Times New Roman" panose="02020603050405020304" pitchFamily="18" charset="0"/>
              </a:rPr>
              <a:t>For example, Joseph Lister was able to prove that germs caused infection after surgery and developed the use of carbolic acid to prevent infection.</a:t>
            </a:r>
            <a:r>
              <a:rPr lang="en-GB" sz="1400" dirty="0">
                <a:solidFill>
                  <a:srgbClr val="00B050"/>
                </a:solidFill>
                <a:latin typeface="Calibri" panose="020F0502020204030204" pitchFamily="34" charset="0"/>
                <a:ea typeface="Calibri" panose="020F0502020204030204" pitchFamily="34" charset="0"/>
                <a:cs typeface="Times New Roman" panose="02020603050405020304" pitchFamily="18" charset="0"/>
              </a:rPr>
              <a:t> Without Pasteur and Koch’s work on germs, </a:t>
            </a:r>
            <a:r>
              <a:rPr lang="en-GB" sz="1400"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antiseptic methods and aseptic conditions could not have been developed, as Lister would not have had the theory to explain why his methods worked</a:t>
            </a:r>
            <a:r>
              <a:rPr lang="en-GB" sz="1400" i="1" dirty="0">
                <a:solidFill>
                  <a:srgbClr val="00B050"/>
                </a:solidFill>
                <a:latin typeface="Calibri" panose="020F0502020204030204" pitchFamily="34" charset="0"/>
                <a:ea typeface="Calibri" panose="020F0502020204030204" pitchFamily="34" charset="0"/>
                <a:cs typeface="Times New Roman" panose="02020603050405020304" pitchFamily="18" charset="0"/>
              </a:rPr>
              <a:t>. Pasteur’s link between Koch and Jenner’s work also led to further vaccinations being created; he was able to explain how they worked where Jenner had not been able to in 1796. </a:t>
            </a:r>
            <a:r>
              <a:rPr lang="en-GB" sz="1400" i="1" dirty="0">
                <a:solidFill>
                  <a:srgbClr val="00B050"/>
                </a:solidFill>
                <a:latin typeface="Calibri" panose="020F0502020204030204" pitchFamily="34" charset="0"/>
                <a:ea typeface="Times New Roman" panose="02020603050405020304" pitchFamily="18" charset="0"/>
                <a:cs typeface="Times New Roman" panose="02020603050405020304" pitchFamily="18" charset="0"/>
              </a:rPr>
              <a:t>Other scientists created vaccinations for typhoid (1896), TB (1906) and Diphtheria (1913) by copying Pasteur’s methods.</a:t>
            </a:r>
          </a:p>
          <a:p>
            <a:pPr marL="0" indent="0">
              <a:lnSpc>
                <a:spcPct val="107000"/>
              </a:lnSpc>
              <a:spcAft>
                <a:spcPts val="800"/>
              </a:spcAft>
              <a:buNone/>
            </a:pPr>
            <a:r>
              <a:rPr lang="en-GB" sz="1400" i="1" dirty="0">
                <a:solidFill>
                  <a:srgbClr val="7030A0"/>
                </a:solidFill>
                <a:latin typeface="Calibri" panose="020F0502020204030204" pitchFamily="34" charset="0"/>
                <a:ea typeface="Times New Roman" panose="02020603050405020304" pitchFamily="18" charset="0"/>
                <a:cs typeface="Times New Roman" panose="02020603050405020304" pitchFamily="18" charset="0"/>
              </a:rPr>
              <a:t>Although this is a significant factor, I disagree that it was the main factor. I believe that public attitudes were in fact the most significant factor because without public acceptance of these new theories, they had little impact outside of the scientific community. </a:t>
            </a:r>
            <a:endParaRPr lang="en-GB" sz="14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2159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D8407-03D9-4B16-829B-AA361549FCA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AA3E316-2BAF-4D1E-9955-306A6E7EDCF2}"/>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6953ED3D-641E-42AE-B2EF-5C57880539CD}"/>
              </a:ext>
            </a:extLst>
          </p:cNvPr>
          <p:cNvPicPr>
            <a:picLocks noChangeAspect="1"/>
          </p:cNvPicPr>
          <p:nvPr/>
        </p:nvPicPr>
        <p:blipFill rotWithShape="1">
          <a:blip r:embed="rId2"/>
          <a:srcRect l="45105" t="10394" r="20873" b="8498"/>
          <a:stretch/>
        </p:blipFill>
        <p:spPr>
          <a:xfrm>
            <a:off x="1752600" y="0"/>
            <a:ext cx="5116644" cy="6858000"/>
          </a:xfrm>
          <a:prstGeom prst="rect">
            <a:avLst/>
          </a:prstGeom>
        </p:spPr>
      </p:pic>
    </p:spTree>
    <p:extLst>
      <p:ext uri="{BB962C8B-B14F-4D97-AF65-F5344CB8AC3E}">
        <p14:creationId xmlns:p14="http://schemas.microsoft.com/office/powerpoint/2010/main" val="13861076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2FADC-2DBD-4CEB-A002-B39093EAB6A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CB38970-EF6E-4D9F-ADB6-69F885160EE5}"/>
              </a:ext>
            </a:extLst>
          </p:cNvPr>
          <p:cNvSpPr>
            <a:spLocks noGrp="1"/>
          </p:cNvSpPr>
          <p:nvPr>
            <p:ph idx="1"/>
          </p:nvPr>
        </p:nvSpPr>
        <p:spPr>
          <a:xfrm>
            <a:off x="267971" y="2392551"/>
            <a:ext cx="7239000" cy="4525963"/>
          </a:xfrm>
        </p:spPr>
        <p:txBody>
          <a:bodyPr>
            <a:normAutofit fontScale="92500" lnSpcReduction="10000"/>
          </a:bodyPr>
          <a:lstStyle/>
          <a:p>
            <a:pPr>
              <a:lnSpc>
                <a:spcPct val="106000"/>
              </a:lnSpc>
              <a:spcAft>
                <a:spcPts val="80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Level 4 -</a:t>
            </a:r>
            <a:r>
              <a:rPr lang="en-GB" sz="1800" dirty="0">
                <a:effectLst/>
                <a:latin typeface="Calibri" panose="020F0502020204030204" pitchFamily="34" charset="0"/>
                <a:ea typeface="Calibri" panose="020F0502020204030204" pitchFamily="34" charset="0"/>
                <a:cs typeface="Calibri" panose="020F0502020204030204" pitchFamily="34" charset="0"/>
              </a:rPr>
              <a:t> A wide range of specific and relevant supporting detail </a:t>
            </a:r>
            <a:r>
              <a:rPr lang="en-GB" sz="1800" b="1" dirty="0">
                <a:effectLst/>
                <a:latin typeface="Calibri" panose="020F0502020204030204" pitchFamily="34" charset="0"/>
                <a:ea typeface="Calibri" panose="020F0502020204030204" pitchFamily="34" charset="0"/>
                <a:cs typeface="Calibri" panose="020F0502020204030204" pitchFamily="34" charset="0"/>
              </a:rPr>
              <a:t>used to consistently explain </a:t>
            </a:r>
            <a:r>
              <a:rPr lang="en-GB" sz="1800" dirty="0">
                <a:effectLst/>
                <a:latin typeface="Calibri" panose="020F0502020204030204" pitchFamily="34" charset="0"/>
                <a:ea typeface="Calibri" panose="020F0502020204030204" pitchFamily="34" charset="0"/>
                <a:cs typeface="Calibri" panose="020F0502020204030204" pitchFamily="34" charset="0"/>
              </a:rPr>
              <a:t>points for and against the issue in question equally. A clearly justified judgement of how far linked throughout the answer. </a:t>
            </a:r>
            <a:r>
              <a:rPr lang="en-GB" sz="1800" b="1" dirty="0">
                <a:effectLst/>
                <a:latin typeface="Calibri" panose="020F0502020204030204" pitchFamily="34" charset="0"/>
                <a:ea typeface="Calibri" panose="020F0502020204030204" pitchFamily="34" charset="0"/>
                <a:cs typeface="Calibri" panose="020F0502020204030204" pitchFamily="34" charset="0"/>
              </a:rPr>
              <a:t>Must</a:t>
            </a:r>
            <a:r>
              <a:rPr lang="en-GB" sz="1800" dirty="0">
                <a:effectLst/>
                <a:latin typeface="Calibri" panose="020F0502020204030204" pitchFamily="34" charset="0"/>
                <a:ea typeface="Calibri" panose="020F0502020204030204" pitchFamily="34" charset="0"/>
                <a:cs typeface="Calibri" panose="020F0502020204030204" pitchFamily="34" charset="0"/>
              </a:rPr>
              <a:t> include knowledge beyond the bullet points.</a:t>
            </a:r>
            <a:r>
              <a:rPr lang="en-GB" sz="1800" b="1" dirty="0">
                <a:effectLst/>
                <a:latin typeface="Calibri" panose="020F0502020204030204" pitchFamily="34" charset="0"/>
                <a:ea typeface="Calibri" panose="020F0502020204030204" pitchFamily="34" charset="0"/>
                <a:cs typeface="Calibri" panose="020F0502020204030204" pitchFamily="34" charset="0"/>
              </a:rPr>
              <a:t> (13-16 marks)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Level 3 –</a:t>
            </a:r>
            <a:r>
              <a:rPr lang="en-GB" sz="1800" dirty="0">
                <a:effectLst/>
                <a:latin typeface="Calibri" panose="020F0502020204030204" pitchFamily="34" charset="0"/>
                <a:ea typeface="Calibri" panose="020F0502020204030204" pitchFamily="34" charset="0"/>
                <a:cs typeface="Calibri" panose="020F0502020204030204" pitchFamily="34" charset="0"/>
              </a:rPr>
              <a:t> A range of specific and relevant supporting details </a:t>
            </a:r>
            <a:r>
              <a:rPr lang="en-GB" sz="1800" b="1" dirty="0">
                <a:effectLst/>
                <a:latin typeface="Calibri" panose="020F0502020204030204" pitchFamily="34" charset="0"/>
                <a:ea typeface="Calibri" panose="020F0502020204030204" pitchFamily="34" charset="0"/>
                <a:cs typeface="Calibri" panose="020F0502020204030204" pitchFamily="34" charset="0"/>
              </a:rPr>
              <a:t>used to explain </a:t>
            </a:r>
            <a:r>
              <a:rPr lang="en-GB" sz="1800" dirty="0">
                <a:effectLst/>
                <a:latin typeface="Calibri" panose="020F0502020204030204" pitchFamily="34" charset="0"/>
                <a:ea typeface="Calibri" panose="020F0502020204030204" pitchFamily="34" charset="0"/>
                <a:cs typeface="Calibri" panose="020F0502020204030204" pitchFamily="34" charset="0"/>
              </a:rPr>
              <a:t>points for and against the issue in question but the two sides may not be equally treated. Starting to give reasons for an overall judgement. Aim to include knowledge beyond the bullet points for the top of this level. </a:t>
            </a:r>
            <a:r>
              <a:rPr lang="en-GB" sz="1800" b="1" dirty="0">
                <a:effectLst/>
                <a:latin typeface="Calibri" panose="020F0502020204030204" pitchFamily="34" charset="0"/>
                <a:ea typeface="Calibri" panose="020F0502020204030204" pitchFamily="34" charset="0"/>
                <a:cs typeface="Calibri" panose="020F0502020204030204" pitchFamily="34" charset="0"/>
              </a:rPr>
              <a:t>(9-12 marks)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Level 2</a:t>
            </a:r>
            <a:r>
              <a:rPr lang="en-GB" sz="1800" dirty="0">
                <a:effectLst/>
                <a:latin typeface="Calibri" panose="020F0502020204030204" pitchFamily="34" charset="0"/>
                <a:ea typeface="Calibri" panose="020F0502020204030204" pitchFamily="34" charset="0"/>
                <a:cs typeface="Calibri" panose="020F0502020204030204" pitchFamily="34" charset="0"/>
              </a:rPr>
              <a:t> – Some accurate and relevant information is selected to support the points for and against the issue in question. However, there is limited or uneven explanation. A simple judgement is given. Aim to include knowledge beyond the bullet points for the top of this level.</a:t>
            </a:r>
            <a:r>
              <a:rPr lang="en-GB" sz="1800" b="1" dirty="0">
                <a:effectLst/>
                <a:latin typeface="Calibri" panose="020F0502020204030204" pitchFamily="34" charset="0"/>
                <a:ea typeface="Calibri" panose="020F0502020204030204" pitchFamily="34" charset="0"/>
                <a:cs typeface="Calibri" panose="020F0502020204030204" pitchFamily="34" charset="0"/>
              </a:rPr>
              <a:t> (5-8 marks)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rPr>
              <a:t>Level 1 -</a:t>
            </a:r>
            <a:r>
              <a:rPr lang="en-GB" sz="1800" dirty="0">
                <a:effectLst/>
                <a:latin typeface="Calibri" panose="020F0502020204030204" pitchFamily="34" charset="0"/>
                <a:ea typeface="Calibri" panose="020F0502020204030204" pitchFamily="34" charset="0"/>
              </a:rPr>
              <a:t> A simple or generalised answer with little supporting detail.  An overall judgement is missing. </a:t>
            </a:r>
            <a:r>
              <a:rPr lang="en-GB" sz="1800" b="1" dirty="0">
                <a:effectLst/>
                <a:latin typeface="Calibri" panose="020F0502020204030204" pitchFamily="34" charset="0"/>
                <a:ea typeface="Calibri" panose="020F0502020204030204" pitchFamily="34" charset="0"/>
              </a:rPr>
              <a:t>(1-4 marks)</a:t>
            </a:r>
            <a:endParaRPr lang="en-GB" dirty="0"/>
          </a:p>
        </p:txBody>
      </p:sp>
      <p:sp>
        <p:nvSpPr>
          <p:cNvPr id="5" name="Rectangle 4">
            <a:extLst>
              <a:ext uri="{FF2B5EF4-FFF2-40B4-BE49-F238E27FC236}">
                <a16:creationId xmlns:a16="http://schemas.microsoft.com/office/drawing/2014/main" id="{CF9BB0BC-BBFB-4509-ACB9-D9ED22A0901A}"/>
              </a:ext>
            </a:extLst>
          </p:cNvPr>
          <p:cNvSpPr/>
          <p:nvPr/>
        </p:nvSpPr>
        <p:spPr>
          <a:xfrm>
            <a:off x="188142" y="632808"/>
            <a:ext cx="7644911" cy="1569660"/>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r>
              <a:rPr lang="en-GB" sz="1600" dirty="0"/>
              <a:t>“</a:t>
            </a:r>
            <a:r>
              <a:rPr lang="en-GB" sz="1600" b="1" dirty="0">
                <a:effectLst/>
                <a:latin typeface="Calibri" panose="020F0502020204030204" pitchFamily="34" charset="0"/>
                <a:ea typeface="Calibri" panose="020F0502020204030204" pitchFamily="34" charset="0"/>
                <a:cs typeface="Calibri" panose="020F0502020204030204" pitchFamily="34" charset="0"/>
              </a:rPr>
              <a:t>Individuals</a:t>
            </a:r>
            <a:r>
              <a:rPr lang="en-GB" sz="1600" dirty="0">
                <a:effectLst/>
                <a:latin typeface="Calibri" panose="020F0502020204030204" pitchFamily="34" charset="0"/>
                <a:ea typeface="Calibri" panose="020F0502020204030204" pitchFamily="34" charset="0"/>
                <a:cs typeface="Calibri" panose="020F0502020204030204" pitchFamily="34" charset="0"/>
              </a:rPr>
              <a:t> had the greatest impact on the development of understanding about the </a:t>
            </a:r>
            <a:r>
              <a:rPr lang="en-GB" sz="1600" b="1" dirty="0">
                <a:effectLst/>
                <a:latin typeface="Calibri" panose="020F0502020204030204" pitchFamily="34" charset="0"/>
                <a:ea typeface="Calibri" panose="020F0502020204030204" pitchFamily="34" charset="0"/>
                <a:cs typeface="Calibri" panose="020F0502020204030204" pitchFamily="34" charset="0"/>
              </a:rPr>
              <a:t>causes of disease </a:t>
            </a:r>
            <a:r>
              <a:rPr lang="en-GB" sz="1600" dirty="0">
                <a:effectLst/>
                <a:latin typeface="Calibri" panose="020F0502020204030204" pitchFamily="34" charset="0"/>
                <a:ea typeface="Calibri" panose="020F0502020204030204" pitchFamily="34" charset="0"/>
                <a:cs typeface="Calibri" panose="020F0502020204030204" pitchFamily="34" charset="0"/>
              </a:rPr>
              <a:t>in Britain during the 19</a:t>
            </a:r>
            <a:r>
              <a:rPr lang="en-GB" sz="1600" baseline="30000" dirty="0">
                <a:effectLst/>
                <a:latin typeface="Calibri" panose="020F0502020204030204" pitchFamily="34" charset="0"/>
                <a:ea typeface="Calibri" panose="020F0502020204030204" pitchFamily="34" charset="0"/>
                <a:cs typeface="Calibri" panose="020F0502020204030204" pitchFamily="34" charset="0"/>
              </a:rPr>
              <a:t>th</a:t>
            </a:r>
            <a:r>
              <a:rPr lang="en-GB" sz="1600" dirty="0">
                <a:effectLst/>
                <a:latin typeface="Calibri" panose="020F0502020204030204" pitchFamily="34" charset="0"/>
                <a:ea typeface="Calibri" panose="020F0502020204030204" pitchFamily="34" charset="0"/>
                <a:cs typeface="Calibri" panose="020F0502020204030204" pitchFamily="34" charset="0"/>
              </a:rPr>
              <a:t> century</a:t>
            </a:r>
            <a:r>
              <a:rPr lang="en-GB" sz="1600" dirty="0"/>
              <a:t>”. How far do you agree with this statement?</a:t>
            </a:r>
          </a:p>
          <a:p>
            <a:r>
              <a:rPr lang="en-GB" sz="1600" dirty="0"/>
              <a:t>You may use the following in your answer:</a:t>
            </a:r>
          </a:p>
          <a:p>
            <a:pPr marL="342900" indent="-342900">
              <a:buFontTx/>
              <a:buChar char="-"/>
            </a:pPr>
            <a:r>
              <a:rPr lang="en-GB" sz="1600" dirty="0"/>
              <a:t>Louis Pasteur</a:t>
            </a:r>
          </a:p>
          <a:p>
            <a:pPr marL="342900" indent="-342900">
              <a:buFontTx/>
              <a:buChar char="-"/>
            </a:pPr>
            <a:r>
              <a:rPr lang="en-GB" sz="1600" dirty="0"/>
              <a:t>Communication </a:t>
            </a:r>
          </a:p>
        </p:txBody>
      </p:sp>
    </p:spTree>
    <p:extLst>
      <p:ext uri="{BB962C8B-B14F-4D97-AF65-F5344CB8AC3E}">
        <p14:creationId xmlns:p14="http://schemas.microsoft.com/office/powerpoint/2010/main" val="148718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1794" y="2181255"/>
            <a:ext cx="2393123" cy="1066800"/>
          </a:xfrm>
          <a:prstGeom prst="rect">
            <a:avLst/>
          </a:prstGeom>
          <a:solidFill>
            <a:schemeClr val="accent1">
              <a:lumMod val="20000"/>
              <a:lumOff val="8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Agree</a:t>
            </a:r>
          </a:p>
        </p:txBody>
      </p:sp>
      <p:pic>
        <p:nvPicPr>
          <p:cNvPr id="10242" name="Picture 2" descr="http://www.depfencing.co.uk/wp-content/uploads/2013/04/White-Picket-Fence-0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69897"/>
            <a:ext cx="2190750" cy="13144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depfencing.co.uk/wp-content/uploads/2013/04/White-Picket-Fence-0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0750" y="3769897"/>
            <a:ext cx="2190750" cy="13144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depfencing.co.uk/wp-content/uploads/2013/04/White-Picket-Fence-0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1500" y="3769897"/>
            <a:ext cx="2190750" cy="13144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depfencing.co.uk/wp-content/uploads/2013/04/White-Picket-Fence-00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2007"/>
          <a:stretch/>
        </p:blipFill>
        <p:spPr bwMode="auto">
          <a:xfrm>
            <a:off x="6572250" y="3769897"/>
            <a:ext cx="1504950" cy="13144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14600" y="3248055"/>
            <a:ext cx="3886200" cy="400110"/>
          </a:xfrm>
          <a:prstGeom prst="rect">
            <a:avLst/>
          </a:prstGeom>
          <a:noFill/>
        </p:spPr>
        <p:txBody>
          <a:bodyPr wrap="square" rtlCol="0">
            <a:spAutoFit/>
          </a:bodyPr>
          <a:lstStyle/>
          <a:p>
            <a:r>
              <a:rPr lang="en-GB" sz="2000" b="1" dirty="0"/>
              <a:t>You cannot sit on the fence!</a:t>
            </a:r>
          </a:p>
        </p:txBody>
      </p:sp>
      <p:sp>
        <p:nvSpPr>
          <p:cNvPr id="10" name="Rectangle 9"/>
          <p:cNvSpPr/>
          <p:nvPr/>
        </p:nvSpPr>
        <p:spPr>
          <a:xfrm>
            <a:off x="229530" y="5321300"/>
            <a:ext cx="2379492" cy="1066800"/>
          </a:xfrm>
          <a:prstGeom prst="rect">
            <a:avLst/>
          </a:prstGeom>
          <a:solidFill>
            <a:schemeClr val="accent1">
              <a:lumMod val="20000"/>
              <a:lumOff val="8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Disagree</a:t>
            </a:r>
          </a:p>
        </p:txBody>
      </p:sp>
      <p:sp>
        <p:nvSpPr>
          <p:cNvPr id="11" name="Rectangle 10"/>
          <p:cNvSpPr/>
          <p:nvPr/>
        </p:nvSpPr>
        <p:spPr>
          <a:xfrm>
            <a:off x="5506719" y="5334000"/>
            <a:ext cx="2379492" cy="1066800"/>
          </a:xfrm>
          <a:prstGeom prst="rect">
            <a:avLst/>
          </a:prstGeom>
          <a:solidFill>
            <a:schemeClr val="accent1">
              <a:lumMod val="20000"/>
              <a:lumOff val="8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Strongly Disagree</a:t>
            </a:r>
          </a:p>
        </p:txBody>
      </p:sp>
      <p:sp>
        <p:nvSpPr>
          <p:cNvPr id="12" name="Rectangle 11"/>
          <p:cNvSpPr/>
          <p:nvPr/>
        </p:nvSpPr>
        <p:spPr>
          <a:xfrm>
            <a:off x="5455919" y="2181255"/>
            <a:ext cx="2379492" cy="1066800"/>
          </a:xfrm>
          <a:prstGeom prst="rect">
            <a:avLst/>
          </a:prstGeom>
          <a:solidFill>
            <a:schemeClr val="accent1">
              <a:lumMod val="20000"/>
              <a:lumOff val="8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Strongly Agree</a:t>
            </a:r>
          </a:p>
        </p:txBody>
      </p:sp>
      <p:sp>
        <p:nvSpPr>
          <p:cNvPr id="2" name="Rectangle 1"/>
          <p:cNvSpPr/>
          <p:nvPr/>
        </p:nvSpPr>
        <p:spPr>
          <a:xfrm>
            <a:off x="188143" y="609600"/>
            <a:ext cx="7644911" cy="1446550"/>
          </a:xfrm>
          <a:prstGeom prst="rect">
            <a:avLst/>
          </a:prstGeom>
          <a:solidFill>
            <a:schemeClr val="accent4">
              <a:lumMod val="20000"/>
              <a:lumOff val="80000"/>
            </a:schemeClr>
          </a:solidFill>
          <a:ln>
            <a:solidFill>
              <a:schemeClr val="tx1"/>
            </a:solidFill>
          </a:ln>
          <a:effectLst/>
        </p:spPr>
        <p:txBody>
          <a:bodyPr wrap="square">
            <a:spAutoFit/>
          </a:bodyPr>
          <a:lstStyle/>
          <a:p>
            <a:pPr algn="ctr"/>
            <a:r>
              <a:rPr lang="en-GB" sz="2200" dirty="0"/>
              <a:t>“</a:t>
            </a:r>
            <a:r>
              <a:rPr lang="en-GB" sz="2200" b="1" dirty="0">
                <a:effectLst/>
                <a:latin typeface="Calibri" panose="020F0502020204030204" pitchFamily="34" charset="0"/>
                <a:ea typeface="Calibri" panose="020F0502020204030204" pitchFamily="34" charset="0"/>
                <a:cs typeface="Calibri" panose="020F0502020204030204" pitchFamily="34" charset="0"/>
              </a:rPr>
              <a:t>Individuals</a:t>
            </a:r>
            <a:r>
              <a:rPr lang="en-GB" sz="2200" dirty="0">
                <a:effectLst/>
                <a:latin typeface="Calibri" panose="020F0502020204030204" pitchFamily="34" charset="0"/>
                <a:ea typeface="Calibri" panose="020F0502020204030204" pitchFamily="34" charset="0"/>
                <a:cs typeface="Calibri" panose="020F0502020204030204" pitchFamily="34" charset="0"/>
              </a:rPr>
              <a:t> had the greatest impact on the development of understanding about the </a:t>
            </a:r>
            <a:r>
              <a:rPr lang="en-GB" sz="2200" b="1" dirty="0">
                <a:effectLst/>
                <a:latin typeface="Calibri" panose="020F0502020204030204" pitchFamily="34" charset="0"/>
                <a:ea typeface="Calibri" panose="020F0502020204030204" pitchFamily="34" charset="0"/>
                <a:cs typeface="Calibri" panose="020F0502020204030204" pitchFamily="34" charset="0"/>
              </a:rPr>
              <a:t>causes of disease </a:t>
            </a:r>
            <a:r>
              <a:rPr lang="en-GB" sz="2200" dirty="0">
                <a:effectLst/>
                <a:latin typeface="Calibri" panose="020F0502020204030204" pitchFamily="34" charset="0"/>
                <a:ea typeface="Calibri" panose="020F0502020204030204" pitchFamily="34" charset="0"/>
                <a:cs typeface="Calibri" panose="020F0502020204030204" pitchFamily="34" charset="0"/>
              </a:rPr>
              <a:t>in Britain during the 19</a:t>
            </a:r>
            <a:r>
              <a:rPr lang="en-GB" sz="2200" baseline="30000" dirty="0">
                <a:effectLst/>
                <a:latin typeface="Calibri" panose="020F0502020204030204" pitchFamily="34" charset="0"/>
                <a:ea typeface="Calibri" panose="020F0502020204030204" pitchFamily="34" charset="0"/>
                <a:cs typeface="Calibri" panose="020F0502020204030204" pitchFamily="34" charset="0"/>
              </a:rPr>
              <a:t>th</a:t>
            </a:r>
            <a:r>
              <a:rPr lang="en-GB" sz="2200" dirty="0">
                <a:effectLst/>
                <a:latin typeface="Calibri" panose="020F0502020204030204" pitchFamily="34" charset="0"/>
                <a:ea typeface="Calibri" panose="020F0502020204030204" pitchFamily="34" charset="0"/>
                <a:cs typeface="Calibri" panose="020F0502020204030204" pitchFamily="34" charset="0"/>
              </a:rPr>
              <a:t> century</a:t>
            </a:r>
            <a:r>
              <a:rPr lang="en-GB" sz="2200" dirty="0"/>
              <a:t>”. </a:t>
            </a:r>
          </a:p>
          <a:p>
            <a:pPr algn="ctr"/>
            <a:r>
              <a:rPr lang="en-GB" sz="2200" b="1" dirty="0"/>
              <a:t>How far do you agree with this statement?</a:t>
            </a:r>
          </a:p>
        </p:txBody>
      </p:sp>
    </p:spTree>
    <p:extLst>
      <p:ext uri="{BB962C8B-B14F-4D97-AF65-F5344CB8AC3E}">
        <p14:creationId xmlns:p14="http://schemas.microsoft.com/office/powerpoint/2010/main" val="12256671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AD92A-B893-4348-9E58-884BA17C9019}"/>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A7F32217-6B47-4535-9DEB-98B652935483}"/>
              </a:ext>
            </a:extLst>
          </p:cNvPr>
          <p:cNvSpPr>
            <a:spLocks noGrp="1"/>
          </p:cNvSpPr>
          <p:nvPr>
            <p:ph idx="1"/>
          </p:nvPr>
        </p:nvSpPr>
        <p:spPr>
          <a:xfrm>
            <a:off x="457200" y="3749302"/>
            <a:ext cx="7620000" cy="2499940"/>
          </a:xfrm>
        </p:spPr>
        <p:txBody>
          <a:bodyPr>
            <a:normAutofit fontScale="92500" lnSpcReduction="10000"/>
          </a:bodyPr>
          <a:lstStyle/>
          <a:p>
            <a:r>
              <a:rPr lang="en-GB" dirty="0"/>
              <a:t>Q suggests J’s vaccination is most important.</a:t>
            </a:r>
          </a:p>
          <a:p>
            <a:r>
              <a:rPr lang="en-GB" dirty="0"/>
              <a:t>‘major breakthrough’?</a:t>
            </a:r>
          </a:p>
          <a:p>
            <a:r>
              <a:rPr lang="en-GB" dirty="0"/>
              <a:t>Focus only on preventions c.1700-1900 [industrial period]</a:t>
            </a:r>
          </a:p>
          <a:p>
            <a:r>
              <a:rPr lang="en-GB" dirty="0"/>
              <a:t>Give extent [amount] in your answer</a:t>
            </a:r>
          </a:p>
        </p:txBody>
      </p:sp>
      <p:sp>
        <p:nvSpPr>
          <p:cNvPr id="4" name="Text Box 2">
            <a:extLst>
              <a:ext uri="{FF2B5EF4-FFF2-40B4-BE49-F238E27FC236}">
                <a16:creationId xmlns:a16="http://schemas.microsoft.com/office/drawing/2014/main" id="{3C1E4377-C626-4ADE-872E-9EE2DB404788}"/>
              </a:ext>
            </a:extLst>
          </p:cNvPr>
          <p:cNvSpPr txBox="1">
            <a:spLocks noChangeArrowheads="1"/>
          </p:cNvSpPr>
          <p:nvPr/>
        </p:nvSpPr>
        <p:spPr bwMode="auto">
          <a:xfrm>
            <a:off x="457200" y="762000"/>
            <a:ext cx="7337612" cy="249994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n-GB" dirty="0">
                <a:effectLst/>
                <a:latin typeface="Calibri" panose="020F0502020204030204" pitchFamily="34" charset="0"/>
                <a:ea typeface="Calibri" panose="020F0502020204030204" pitchFamily="34" charset="0"/>
                <a:cs typeface="Verdana" panose="020B0604030504040204" pitchFamily="34" charset="0"/>
              </a:rPr>
              <a:t>‘</a:t>
            </a:r>
            <a:r>
              <a:rPr lang="en-GB" dirty="0">
                <a:effectLst/>
                <a:highlight>
                  <a:srgbClr val="00FF00"/>
                </a:highlight>
                <a:latin typeface="Calibri" panose="020F0502020204030204" pitchFamily="34" charset="0"/>
                <a:ea typeface="Calibri" panose="020F0502020204030204" pitchFamily="34" charset="0"/>
                <a:cs typeface="Verdana" panose="020B0604030504040204" pitchFamily="34" charset="0"/>
              </a:rPr>
              <a:t>Jenner’s vaccination against smallpox </a:t>
            </a:r>
            <a:r>
              <a:rPr lang="en-GB" dirty="0">
                <a:effectLst/>
                <a:latin typeface="Calibri" panose="020F0502020204030204" pitchFamily="34" charset="0"/>
                <a:ea typeface="Calibri" panose="020F0502020204030204" pitchFamily="34" charset="0"/>
                <a:cs typeface="Verdana" panose="020B0604030504040204" pitchFamily="34" charset="0"/>
              </a:rPr>
              <a:t>was a </a:t>
            </a:r>
            <a:r>
              <a:rPr lang="en-GB" dirty="0">
                <a:effectLst/>
                <a:highlight>
                  <a:srgbClr val="FFFF00"/>
                </a:highlight>
                <a:latin typeface="Calibri" panose="020F0502020204030204" pitchFamily="34" charset="0"/>
                <a:ea typeface="Calibri" panose="020F0502020204030204" pitchFamily="34" charset="0"/>
                <a:cs typeface="Verdana" panose="020B0604030504040204" pitchFamily="34" charset="0"/>
              </a:rPr>
              <a:t>major breakthrough </a:t>
            </a:r>
            <a:r>
              <a:rPr lang="en-GB" dirty="0">
                <a:effectLst/>
                <a:latin typeface="Calibri" panose="020F0502020204030204" pitchFamily="34" charset="0"/>
                <a:ea typeface="Calibri" panose="020F0502020204030204" pitchFamily="34" charset="0"/>
                <a:cs typeface="Verdana" panose="020B0604030504040204" pitchFamily="34" charset="0"/>
              </a:rPr>
              <a:t>in the </a:t>
            </a:r>
            <a:r>
              <a:rPr lang="en-GB" dirty="0">
                <a:effectLst/>
                <a:highlight>
                  <a:srgbClr val="FF00FF"/>
                </a:highlight>
                <a:latin typeface="Calibri" panose="020F0502020204030204" pitchFamily="34" charset="0"/>
                <a:ea typeface="Calibri" panose="020F0502020204030204" pitchFamily="34" charset="0"/>
                <a:cs typeface="Verdana" panose="020B0604030504040204" pitchFamily="34" charset="0"/>
              </a:rPr>
              <a:t>prevention of disease </a:t>
            </a:r>
            <a:r>
              <a:rPr lang="en-GB" dirty="0">
                <a:effectLst/>
                <a:latin typeface="Calibri" panose="020F0502020204030204" pitchFamily="34" charset="0"/>
                <a:ea typeface="Calibri" panose="020F0502020204030204" pitchFamily="34" charset="0"/>
                <a:cs typeface="Verdana" panose="020B0604030504040204" pitchFamily="34" charset="0"/>
              </a:rPr>
              <a:t>in Britain during the period </a:t>
            </a:r>
            <a:r>
              <a:rPr lang="en-GB" dirty="0">
                <a:effectLst/>
                <a:highlight>
                  <a:srgbClr val="00FFFF"/>
                </a:highlight>
                <a:latin typeface="Calibri" panose="020F0502020204030204" pitchFamily="34" charset="0"/>
                <a:ea typeface="Calibri" panose="020F0502020204030204" pitchFamily="34" charset="0"/>
                <a:cs typeface="Verdana" panose="020B0604030504040204" pitchFamily="34" charset="0"/>
              </a:rPr>
              <a:t>c1700–c1900</a:t>
            </a:r>
            <a:r>
              <a:rPr lang="en-GB" dirty="0">
                <a:effectLst/>
                <a:latin typeface="Calibri" panose="020F0502020204030204" pitchFamily="34" charset="0"/>
                <a:ea typeface="Calibri" panose="020F0502020204030204" pitchFamily="34" charset="0"/>
                <a:cs typeface="Verdana" panose="020B0604030504040204" pitchFamily="34" charset="0"/>
              </a:rPr>
              <a:t>.’ </a:t>
            </a:r>
            <a:r>
              <a:rPr lang="en-GB" dirty="0">
                <a:effectLst/>
                <a:highlight>
                  <a:srgbClr val="FFFF00"/>
                </a:highlight>
                <a:latin typeface="Calibri" panose="020F0502020204030204" pitchFamily="34" charset="0"/>
                <a:ea typeface="Calibri" panose="020F0502020204030204" pitchFamily="34" charset="0"/>
                <a:cs typeface="Verdana" panose="020B0604030504040204" pitchFamily="34" charset="0"/>
              </a:rPr>
              <a:t>How far </a:t>
            </a:r>
            <a:r>
              <a:rPr lang="en-GB" dirty="0">
                <a:effectLst/>
                <a:latin typeface="Calibri" panose="020F0502020204030204" pitchFamily="34" charset="0"/>
                <a:ea typeface="Calibri" panose="020F0502020204030204" pitchFamily="34" charset="0"/>
                <a:cs typeface="Verdana" panose="020B0604030504040204" pitchFamily="34" charset="0"/>
              </a:rPr>
              <a:t>do you agree? Explain your answer.</a:t>
            </a:r>
            <a:r>
              <a:rPr lang="en-GB" b="1" i="1" dirty="0">
                <a:effectLst/>
                <a:latin typeface="Calibri" panose="020F0502020204030204" pitchFamily="34" charset="0"/>
                <a:ea typeface="Calibri" panose="020F0502020204030204" pitchFamily="34" charset="0"/>
                <a:cs typeface="Times New Roman" panose="02020603050405020304" pitchFamily="18" charset="0"/>
              </a:rPr>
              <a:t> [16 MARKS]</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effectLst/>
                <a:latin typeface="Calibri" panose="020F0502020204030204" pitchFamily="34" charset="0"/>
                <a:ea typeface="Calibri" panose="020F0502020204030204" pitchFamily="34" charset="0"/>
                <a:cs typeface="Verdana" panose="020B0604030504040204" pitchFamily="34" charset="0"/>
              </a:rPr>
              <a:t>You may use the following in your answer:</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Verdana" panose="020B0604030504040204" pitchFamily="34" charset="0"/>
              </a:rPr>
              <a:t>Cowpox</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Verdana" panose="020B0604030504040204" pitchFamily="34" charset="0"/>
              </a:rPr>
              <a:t>Germ Theory</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effectLst/>
                <a:latin typeface="Calibri" panose="020F0502020204030204" pitchFamily="34" charset="0"/>
                <a:ea typeface="Calibri" panose="020F0502020204030204" pitchFamily="34" charset="0"/>
                <a:cs typeface="Verdana" panose="020B0604030504040204" pitchFamily="34" charset="0"/>
              </a:rPr>
              <a:t>You </a:t>
            </a:r>
            <a:r>
              <a:rPr lang="en-GB" b="1" dirty="0">
                <a:effectLst/>
                <a:latin typeface="Calibri" panose="020F0502020204030204" pitchFamily="34" charset="0"/>
                <a:ea typeface="Calibri" panose="020F0502020204030204" pitchFamily="34" charset="0"/>
                <a:cs typeface="Verdana,Bold"/>
              </a:rPr>
              <a:t>must </a:t>
            </a:r>
            <a:r>
              <a:rPr lang="en-GB" dirty="0">
                <a:effectLst/>
                <a:latin typeface="Calibri" panose="020F0502020204030204" pitchFamily="34" charset="0"/>
                <a:ea typeface="Calibri" panose="020F0502020204030204" pitchFamily="34" charset="0"/>
                <a:cs typeface="Verdana" panose="020B0604030504040204" pitchFamily="34" charset="0"/>
              </a:rPr>
              <a:t>also use information of your own.</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28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0B9B1-F4DC-44A4-98A6-0B5602FDFAD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CB04C1E-D4A1-4009-8C0A-23597C6D99D7}"/>
              </a:ext>
            </a:extLst>
          </p:cNvPr>
          <p:cNvSpPr>
            <a:spLocks noGrp="1"/>
          </p:cNvSpPr>
          <p:nvPr>
            <p:ph idx="1"/>
          </p:nvPr>
        </p:nvSpPr>
        <p:spPr/>
        <p:txBody>
          <a:bodyPr/>
          <a:lstStyle/>
          <a:p>
            <a:endParaRPr lang="en-GB" dirty="0"/>
          </a:p>
        </p:txBody>
      </p:sp>
      <p:sp>
        <p:nvSpPr>
          <p:cNvPr id="4" name="TextBox 3">
            <a:extLst>
              <a:ext uri="{FF2B5EF4-FFF2-40B4-BE49-F238E27FC236}">
                <a16:creationId xmlns:a16="http://schemas.microsoft.com/office/drawing/2014/main" id="{906F675C-60CB-4C2C-8396-927BF4330E69}"/>
              </a:ext>
            </a:extLst>
          </p:cNvPr>
          <p:cNvSpPr txBox="1"/>
          <p:nvPr/>
        </p:nvSpPr>
        <p:spPr>
          <a:xfrm>
            <a:off x="213969" y="2903042"/>
            <a:ext cx="2508116" cy="1200329"/>
          </a:xfrm>
          <a:prstGeom prst="rect">
            <a:avLst/>
          </a:prstGeom>
          <a:solidFill>
            <a:schemeClr val="accent4">
              <a:lumMod val="20000"/>
              <a:lumOff val="8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GB" sz="2400" b="1" dirty="0"/>
              <a:t>Challenge: </a:t>
            </a:r>
            <a:r>
              <a:rPr lang="en-GB" sz="2400" dirty="0"/>
              <a:t>Use the essay plan to start writing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C9E3532A-2C52-4372-9412-CC0FE24856B7}"/>
              </a:ext>
            </a:extLst>
          </p:cNvPr>
          <p:cNvSpPr txBox="1"/>
          <p:nvPr/>
        </p:nvSpPr>
        <p:spPr>
          <a:xfrm>
            <a:off x="228600" y="633557"/>
            <a:ext cx="7514771" cy="1938992"/>
          </a:xfrm>
          <a:prstGeom prst="rect">
            <a:avLst/>
          </a:prstGeom>
          <a:solidFill>
            <a:schemeClr val="accent1">
              <a:lumMod val="20000"/>
              <a:lumOff val="8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GB" sz="2000" b="1" u="sng" dirty="0">
                <a:solidFill>
                  <a:srgbClr val="C00000"/>
                </a:solidFill>
              </a:rPr>
              <a:t>Tasks</a:t>
            </a:r>
            <a:r>
              <a:rPr lang="en-GB" sz="2000" b="1" dirty="0"/>
              <a: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dirty="0">
                <a:effectLst/>
                <a:latin typeface="Calibri" panose="020F0502020204030204" pitchFamily="34" charset="0"/>
                <a:ea typeface="Calibri" panose="020F0502020204030204" pitchFamily="34" charset="0"/>
                <a:cs typeface="Times New Roman" panose="02020603050405020304" pitchFamily="18" charset="0"/>
              </a:rPr>
              <a:t>1. Read through the evidence and shade/mark to indicate whether the statements </a:t>
            </a:r>
            <a:r>
              <a:rPr lang="en-GB" sz="2000" b="1" dirty="0">
                <a:effectLst/>
                <a:latin typeface="Calibri" panose="020F0502020204030204" pitchFamily="34" charset="0"/>
                <a:ea typeface="Calibri" panose="020F0502020204030204" pitchFamily="34" charset="0"/>
                <a:cs typeface="Times New Roman" panose="02020603050405020304" pitchFamily="18" charset="0"/>
              </a:rPr>
              <a:t>support or challenge</a:t>
            </a:r>
            <a:r>
              <a:rPr lang="en-GB" sz="2000" dirty="0">
                <a:effectLst/>
                <a:latin typeface="Calibri" panose="020F0502020204030204" pitchFamily="34" charset="0"/>
                <a:ea typeface="Calibri" panose="020F0502020204030204" pitchFamily="34" charset="0"/>
                <a:cs typeface="Times New Roman" panose="02020603050405020304" pitchFamily="18" charset="0"/>
              </a:rPr>
              <a:t> the statement in the question.</a:t>
            </a:r>
          </a:p>
          <a:p>
            <a:r>
              <a:rPr lang="en-GB" sz="2000" dirty="0">
                <a:effectLst/>
                <a:latin typeface="Calibri" panose="020F0502020204030204" pitchFamily="34" charset="0"/>
                <a:ea typeface="Calibri" panose="020F0502020204030204" pitchFamily="34" charset="0"/>
                <a:cs typeface="Times New Roman" panose="02020603050405020304" pitchFamily="18" charset="0"/>
              </a:rPr>
              <a:t>2. Now read the two example paragraphs. Explain what you think is good and what could be done to improve each paragraph. You may wish to code the paragraph to indicate PEE (optional)</a:t>
            </a:r>
          </a:p>
        </p:txBody>
      </p:sp>
      <p:pic>
        <p:nvPicPr>
          <p:cNvPr id="5" name="Picture 4">
            <a:extLst>
              <a:ext uri="{FF2B5EF4-FFF2-40B4-BE49-F238E27FC236}">
                <a16:creationId xmlns:a16="http://schemas.microsoft.com/office/drawing/2014/main" id="{C7F9CBBE-3A2E-47CD-918C-B9DB1891E17F}"/>
              </a:ext>
            </a:extLst>
          </p:cNvPr>
          <p:cNvPicPr>
            <a:picLocks noChangeAspect="1"/>
          </p:cNvPicPr>
          <p:nvPr/>
        </p:nvPicPr>
        <p:blipFill rotWithShape="1">
          <a:blip r:embed="rId3"/>
          <a:srcRect l="51668" t="29248" r="8333" b="11464"/>
          <a:stretch/>
        </p:blipFill>
        <p:spPr>
          <a:xfrm>
            <a:off x="2946399" y="2845403"/>
            <a:ext cx="4815115" cy="4012597"/>
          </a:xfrm>
          <a:prstGeom prst="rect">
            <a:avLst/>
          </a:prstGeom>
        </p:spPr>
      </p:pic>
      <p:sp>
        <p:nvSpPr>
          <p:cNvPr id="7" name="TextBox 6">
            <a:extLst>
              <a:ext uri="{FF2B5EF4-FFF2-40B4-BE49-F238E27FC236}">
                <a16:creationId xmlns:a16="http://schemas.microsoft.com/office/drawing/2014/main" id="{20BB8848-AB9E-45CF-911E-3D2956553683}"/>
              </a:ext>
            </a:extLst>
          </p:cNvPr>
          <p:cNvSpPr txBox="1"/>
          <p:nvPr/>
        </p:nvSpPr>
        <p:spPr>
          <a:xfrm>
            <a:off x="3678604" y="2524279"/>
            <a:ext cx="232996" cy="707886"/>
          </a:xfrm>
          <a:prstGeom prst="rect">
            <a:avLst/>
          </a:prstGeom>
          <a:noFill/>
        </p:spPr>
        <p:txBody>
          <a:bodyPr wrap="square" rtlCol="0">
            <a:spAutoFit/>
          </a:bodyPr>
          <a:lstStyle/>
          <a:p>
            <a:r>
              <a:rPr lang="en-GB" sz="4000" b="1" dirty="0">
                <a:solidFill>
                  <a:srgbClr val="C00000"/>
                </a:solidFill>
              </a:rPr>
              <a:t>+</a:t>
            </a:r>
          </a:p>
        </p:txBody>
      </p:sp>
      <p:sp>
        <p:nvSpPr>
          <p:cNvPr id="8" name="TextBox 7">
            <a:extLst>
              <a:ext uri="{FF2B5EF4-FFF2-40B4-BE49-F238E27FC236}">
                <a16:creationId xmlns:a16="http://schemas.microsoft.com/office/drawing/2014/main" id="{38F93697-6016-427E-8C97-3FBC73DE1391}"/>
              </a:ext>
            </a:extLst>
          </p:cNvPr>
          <p:cNvSpPr txBox="1"/>
          <p:nvPr/>
        </p:nvSpPr>
        <p:spPr>
          <a:xfrm>
            <a:off x="3911600" y="2622729"/>
            <a:ext cx="1056577" cy="646331"/>
          </a:xfrm>
          <a:prstGeom prst="rect">
            <a:avLst/>
          </a:prstGeom>
          <a:noFill/>
        </p:spPr>
        <p:txBody>
          <a:bodyPr wrap="square" rtlCol="0">
            <a:spAutoFit/>
          </a:bodyPr>
          <a:lstStyle/>
          <a:p>
            <a:r>
              <a:rPr lang="en-GB" sz="3600" b="1" dirty="0">
                <a:solidFill>
                  <a:srgbClr val="C00000"/>
                </a:solidFill>
              </a:rPr>
              <a:t>_</a:t>
            </a:r>
          </a:p>
        </p:txBody>
      </p:sp>
      <p:sp>
        <p:nvSpPr>
          <p:cNvPr id="9" name="TextBox 8">
            <a:extLst>
              <a:ext uri="{FF2B5EF4-FFF2-40B4-BE49-F238E27FC236}">
                <a16:creationId xmlns:a16="http://schemas.microsoft.com/office/drawing/2014/main" id="{94B8AC06-4187-4FF2-9B47-E9993EC40779}"/>
              </a:ext>
            </a:extLst>
          </p:cNvPr>
          <p:cNvSpPr txBox="1"/>
          <p:nvPr/>
        </p:nvSpPr>
        <p:spPr>
          <a:xfrm>
            <a:off x="3204685" y="3276848"/>
            <a:ext cx="304800" cy="707886"/>
          </a:xfrm>
          <a:prstGeom prst="rect">
            <a:avLst/>
          </a:prstGeom>
          <a:noFill/>
        </p:spPr>
        <p:txBody>
          <a:bodyPr wrap="square" rtlCol="0">
            <a:spAutoFit/>
          </a:bodyPr>
          <a:lstStyle/>
          <a:p>
            <a:r>
              <a:rPr lang="en-GB" sz="4000" b="1" dirty="0">
                <a:solidFill>
                  <a:srgbClr val="C00000"/>
                </a:solidFill>
              </a:rPr>
              <a:t>+</a:t>
            </a:r>
          </a:p>
        </p:txBody>
      </p:sp>
    </p:spTree>
    <p:extLst>
      <p:ext uri="{BB962C8B-B14F-4D97-AF65-F5344CB8AC3E}">
        <p14:creationId xmlns:p14="http://schemas.microsoft.com/office/powerpoint/2010/main" val="31398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F8E98-E2FE-438E-B348-21F7BFFF8E2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383F8FE-821A-4131-AFEC-6077E9B164AE}"/>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226A5E68-46B8-49F7-9FD6-8BF0710F8190}"/>
              </a:ext>
            </a:extLst>
          </p:cNvPr>
          <p:cNvPicPr>
            <a:picLocks noChangeAspect="1"/>
          </p:cNvPicPr>
          <p:nvPr/>
        </p:nvPicPr>
        <p:blipFill rotWithShape="1">
          <a:blip r:embed="rId2"/>
          <a:srcRect l="51668" t="29248" r="8333" b="11464"/>
          <a:stretch/>
        </p:blipFill>
        <p:spPr>
          <a:xfrm>
            <a:off x="235903" y="567709"/>
            <a:ext cx="7351393" cy="6126163"/>
          </a:xfrm>
          <a:prstGeom prst="rect">
            <a:avLst/>
          </a:prstGeom>
        </p:spPr>
      </p:pic>
      <p:sp>
        <p:nvSpPr>
          <p:cNvPr id="5" name="TextBox 4">
            <a:extLst>
              <a:ext uri="{FF2B5EF4-FFF2-40B4-BE49-F238E27FC236}">
                <a16:creationId xmlns:a16="http://schemas.microsoft.com/office/drawing/2014/main" id="{531C7E19-9670-4A8B-8C66-B3103CE880FA}"/>
              </a:ext>
            </a:extLst>
          </p:cNvPr>
          <p:cNvSpPr txBox="1"/>
          <p:nvPr/>
        </p:nvSpPr>
        <p:spPr>
          <a:xfrm>
            <a:off x="1323708" y="324605"/>
            <a:ext cx="232996" cy="707886"/>
          </a:xfrm>
          <a:prstGeom prst="rect">
            <a:avLst/>
          </a:prstGeom>
          <a:noFill/>
        </p:spPr>
        <p:txBody>
          <a:bodyPr wrap="square" rtlCol="0">
            <a:spAutoFit/>
          </a:bodyPr>
          <a:lstStyle/>
          <a:p>
            <a:r>
              <a:rPr lang="en-GB" sz="4000" b="1" dirty="0">
                <a:solidFill>
                  <a:srgbClr val="C00000"/>
                </a:solidFill>
              </a:rPr>
              <a:t>+</a:t>
            </a:r>
          </a:p>
        </p:txBody>
      </p:sp>
      <p:sp>
        <p:nvSpPr>
          <p:cNvPr id="6" name="TextBox 5">
            <a:extLst>
              <a:ext uri="{FF2B5EF4-FFF2-40B4-BE49-F238E27FC236}">
                <a16:creationId xmlns:a16="http://schemas.microsoft.com/office/drawing/2014/main" id="{369D0F45-340F-4A26-8034-7D007FDAC3EA}"/>
              </a:ext>
            </a:extLst>
          </p:cNvPr>
          <p:cNvSpPr txBox="1"/>
          <p:nvPr/>
        </p:nvSpPr>
        <p:spPr>
          <a:xfrm>
            <a:off x="1531304" y="476911"/>
            <a:ext cx="1056577" cy="646331"/>
          </a:xfrm>
          <a:prstGeom prst="rect">
            <a:avLst/>
          </a:prstGeom>
          <a:noFill/>
        </p:spPr>
        <p:txBody>
          <a:bodyPr wrap="square" rtlCol="0">
            <a:spAutoFit/>
          </a:bodyPr>
          <a:lstStyle/>
          <a:p>
            <a:r>
              <a:rPr lang="en-GB" sz="3600" b="1" dirty="0">
                <a:solidFill>
                  <a:srgbClr val="C00000"/>
                </a:solidFill>
              </a:rPr>
              <a:t>_</a:t>
            </a:r>
          </a:p>
        </p:txBody>
      </p:sp>
      <p:sp>
        <p:nvSpPr>
          <p:cNvPr id="7" name="TextBox 6">
            <a:extLst>
              <a:ext uri="{FF2B5EF4-FFF2-40B4-BE49-F238E27FC236}">
                <a16:creationId xmlns:a16="http://schemas.microsoft.com/office/drawing/2014/main" id="{01625A79-652A-45F5-954D-34874A1B5554}"/>
              </a:ext>
            </a:extLst>
          </p:cNvPr>
          <p:cNvSpPr txBox="1"/>
          <p:nvPr/>
        </p:nvSpPr>
        <p:spPr>
          <a:xfrm>
            <a:off x="457200" y="1417638"/>
            <a:ext cx="304800" cy="707886"/>
          </a:xfrm>
          <a:prstGeom prst="rect">
            <a:avLst/>
          </a:prstGeom>
          <a:noFill/>
        </p:spPr>
        <p:txBody>
          <a:bodyPr wrap="square" rtlCol="0">
            <a:spAutoFit/>
          </a:bodyPr>
          <a:lstStyle/>
          <a:p>
            <a:r>
              <a:rPr lang="en-GB" sz="4000" b="1" dirty="0">
                <a:solidFill>
                  <a:srgbClr val="C00000"/>
                </a:solidFill>
              </a:rPr>
              <a:t>+</a:t>
            </a:r>
          </a:p>
        </p:txBody>
      </p:sp>
      <p:sp>
        <p:nvSpPr>
          <p:cNvPr id="8" name="TextBox 7">
            <a:extLst>
              <a:ext uri="{FF2B5EF4-FFF2-40B4-BE49-F238E27FC236}">
                <a16:creationId xmlns:a16="http://schemas.microsoft.com/office/drawing/2014/main" id="{C5932069-04CE-46A8-A8B4-2A020B8044FD}"/>
              </a:ext>
            </a:extLst>
          </p:cNvPr>
          <p:cNvSpPr txBox="1"/>
          <p:nvPr/>
        </p:nvSpPr>
        <p:spPr>
          <a:xfrm>
            <a:off x="4047602" y="1583709"/>
            <a:ext cx="304800" cy="707886"/>
          </a:xfrm>
          <a:prstGeom prst="rect">
            <a:avLst/>
          </a:prstGeom>
          <a:noFill/>
        </p:spPr>
        <p:txBody>
          <a:bodyPr wrap="square" rtlCol="0">
            <a:spAutoFit/>
          </a:bodyPr>
          <a:lstStyle/>
          <a:p>
            <a:r>
              <a:rPr lang="en-GB" sz="4000" b="1" dirty="0">
                <a:solidFill>
                  <a:srgbClr val="C00000"/>
                </a:solidFill>
              </a:rPr>
              <a:t>+</a:t>
            </a:r>
          </a:p>
        </p:txBody>
      </p:sp>
      <p:sp>
        <p:nvSpPr>
          <p:cNvPr id="9" name="TextBox 8">
            <a:extLst>
              <a:ext uri="{FF2B5EF4-FFF2-40B4-BE49-F238E27FC236}">
                <a16:creationId xmlns:a16="http://schemas.microsoft.com/office/drawing/2014/main" id="{EFC99675-B114-4766-995F-AC7D8DB15FD3}"/>
              </a:ext>
            </a:extLst>
          </p:cNvPr>
          <p:cNvSpPr txBox="1"/>
          <p:nvPr/>
        </p:nvSpPr>
        <p:spPr>
          <a:xfrm>
            <a:off x="6934200" y="1660742"/>
            <a:ext cx="304800" cy="707886"/>
          </a:xfrm>
          <a:prstGeom prst="rect">
            <a:avLst/>
          </a:prstGeom>
          <a:noFill/>
        </p:spPr>
        <p:txBody>
          <a:bodyPr wrap="square" rtlCol="0">
            <a:spAutoFit/>
          </a:bodyPr>
          <a:lstStyle/>
          <a:p>
            <a:r>
              <a:rPr lang="en-GB" sz="4000" b="1" dirty="0">
                <a:solidFill>
                  <a:srgbClr val="C00000"/>
                </a:solidFill>
              </a:rPr>
              <a:t>+</a:t>
            </a:r>
          </a:p>
        </p:txBody>
      </p:sp>
      <p:sp>
        <p:nvSpPr>
          <p:cNvPr id="10" name="TextBox 9">
            <a:extLst>
              <a:ext uri="{FF2B5EF4-FFF2-40B4-BE49-F238E27FC236}">
                <a16:creationId xmlns:a16="http://schemas.microsoft.com/office/drawing/2014/main" id="{C38E2219-A374-4056-A788-8BD6C0E5CC52}"/>
              </a:ext>
            </a:extLst>
          </p:cNvPr>
          <p:cNvSpPr txBox="1"/>
          <p:nvPr/>
        </p:nvSpPr>
        <p:spPr>
          <a:xfrm>
            <a:off x="457200" y="3276847"/>
            <a:ext cx="304800" cy="707886"/>
          </a:xfrm>
          <a:prstGeom prst="rect">
            <a:avLst/>
          </a:prstGeom>
          <a:noFill/>
        </p:spPr>
        <p:txBody>
          <a:bodyPr wrap="square" rtlCol="0">
            <a:spAutoFit/>
          </a:bodyPr>
          <a:lstStyle/>
          <a:p>
            <a:r>
              <a:rPr lang="en-GB" sz="4000" b="1" dirty="0">
                <a:solidFill>
                  <a:srgbClr val="C00000"/>
                </a:solidFill>
              </a:rPr>
              <a:t>+</a:t>
            </a:r>
          </a:p>
        </p:txBody>
      </p:sp>
      <p:sp>
        <p:nvSpPr>
          <p:cNvPr id="11" name="TextBox 10">
            <a:extLst>
              <a:ext uri="{FF2B5EF4-FFF2-40B4-BE49-F238E27FC236}">
                <a16:creationId xmlns:a16="http://schemas.microsoft.com/office/drawing/2014/main" id="{921BDA1E-F85E-4246-894A-DCF5A275A5A8}"/>
              </a:ext>
            </a:extLst>
          </p:cNvPr>
          <p:cNvSpPr txBox="1"/>
          <p:nvPr/>
        </p:nvSpPr>
        <p:spPr>
          <a:xfrm>
            <a:off x="4791600" y="2200314"/>
            <a:ext cx="304800" cy="707886"/>
          </a:xfrm>
          <a:prstGeom prst="rect">
            <a:avLst/>
          </a:prstGeom>
          <a:noFill/>
        </p:spPr>
        <p:txBody>
          <a:bodyPr wrap="square" rtlCol="0">
            <a:spAutoFit/>
          </a:bodyPr>
          <a:lstStyle/>
          <a:p>
            <a:r>
              <a:rPr lang="en-GB" sz="4000" b="1" dirty="0">
                <a:solidFill>
                  <a:srgbClr val="C00000"/>
                </a:solidFill>
              </a:rPr>
              <a:t>-</a:t>
            </a:r>
          </a:p>
        </p:txBody>
      </p:sp>
      <p:sp>
        <p:nvSpPr>
          <p:cNvPr id="12" name="TextBox 11">
            <a:extLst>
              <a:ext uri="{FF2B5EF4-FFF2-40B4-BE49-F238E27FC236}">
                <a16:creationId xmlns:a16="http://schemas.microsoft.com/office/drawing/2014/main" id="{5E9EFC0E-1084-4829-9F1F-5DA58E45F8BF}"/>
              </a:ext>
            </a:extLst>
          </p:cNvPr>
          <p:cNvSpPr txBox="1"/>
          <p:nvPr/>
        </p:nvSpPr>
        <p:spPr>
          <a:xfrm>
            <a:off x="6781800" y="3337123"/>
            <a:ext cx="304800" cy="707886"/>
          </a:xfrm>
          <a:prstGeom prst="rect">
            <a:avLst/>
          </a:prstGeom>
          <a:noFill/>
        </p:spPr>
        <p:txBody>
          <a:bodyPr wrap="square" rtlCol="0">
            <a:spAutoFit/>
          </a:bodyPr>
          <a:lstStyle/>
          <a:p>
            <a:r>
              <a:rPr lang="en-GB" sz="4000" b="1" dirty="0">
                <a:solidFill>
                  <a:srgbClr val="C00000"/>
                </a:solidFill>
              </a:rPr>
              <a:t>-</a:t>
            </a:r>
          </a:p>
        </p:txBody>
      </p:sp>
      <p:sp>
        <p:nvSpPr>
          <p:cNvPr id="13" name="TextBox 12">
            <a:extLst>
              <a:ext uri="{FF2B5EF4-FFF2-40B4-BE49-F238E27FC236}">
                <a16:creationId xmlns:a16="http://schemas.microsoft.com/office/drawing/2014/main" id="{15E5AF78-C5D1-4CFC-837A-67A90C3F62D1}"/>
              </a:ext>
            </a:extLst>
          </p:cNvPr>
          <p:cNvSpPr txBox="1"/>
          <p:nvPr/>
        </p:nvSpPr>
        <p:spPr>
          <a:xfrm>
            <a:off x="2743200" y="4191000"/>
            <a:ext cx="304800" cy="707886"/>
          </a:xfrm>
          <a:prstGeom prst="rect">
            <a:avLst/>
          </a:prstGeom>
          <a:noFill/>
        </p:spPr>
        <p:txBody>
          <a:bodyPr wrap="square" rtlCol="0">
            <a:spAutoFit/>
          </a:bodyPr>
          <a:lstStyle/>
          <a:p>
            <a:r>
              <a:rPr lang="en-GB" sz="4000" b="1" dirty="0">
                <a:solidFill>
                  <a:srgbClr val="C00000"/>
                </a:solidFill>
              </a:rPr>
              <a:t>-</a:t>
            </a:r>
          </a:p>
        </p:txBody>
      </p:sp>
      <p:sp>
        <p:nvSpPr>
          <p:cNvPr id="14" name="TextBox 13">
            <a:extLst>
              <a:ext uri="{FF2B5EF4-FFF2-40B4-BE49-F238E27FC236}">
                <a16:creationId xmlns:a16="http://schemas.microsoft.com/office/drawing/2014/main" id="{71688C2E-B997-44D3-8508-A089F69F6A72}"/>
              </a:ext>
            </a:extLst>
          </p:cNvPr>
          <p:cNvSpPr txBox="1"/>
          <p:nvPr/>
        </p:nvSpPr>
        <p:spPr>
          <a:xfrm>
            <a:off x="4860448" y="4419600"/>
            <a:ext cx="304800" cy="707886"/>
          </a:xfrm>
          <a:prstGeom prst="rect">
            <a:avLst/>
          </a:prstGeom>
          <a:noFill/>
        </p:spPr>
        <p:txBody>
          <a:bodyPr wrap="square" rtlCol="0">
            <a:spAutoFit/>
          </a:bodyPr>
          <a:lstStyle/>
          <a:p>
            <a:r>
              <a:rPr lang="en-GB" sz="4000" b="1" dirty="0">
                <a:solidFill>
                  <a:srgbClr val="C00000"/>
                </a:solidFill>
              </a:rPr>
              <a:t>-</a:t>
            </a:r>
          </a:p>
        </p:txBody>
      </p:sp>
      <p:sp>
        <p:nvSpPr>
          <p:cNvPr id="15" name="TextBox 14">
            <a:extLst>
              <a:ext uri="{FF2B5EF4-FFF2-40B4-BE49-F238E27FC236}">
                <a16:creationId xmlns:a16="http://schemas.microsoft.com/office/drawing/2014/main" id="{D630F660-F87F-48AF-A92B-C7EE58801814}"/>
              </a:ext>
            </a:extLst>
          </p:cNvPr>
          <p:cNvSpPr txBox="1"/>
          <p:nvPr/>
        </p:nvSpPr>
        <p:spPr>
          <a:xfrm>
            <a:off x="6825296" y="4773543"/>
            <a:ext cx="304800" cy="707886"/>
          </a:xfrm>
          <a:prstGeom prst="rect">
            <a:avLst/>
          </a:prstGeom>
          <a:noFill/>
        </p:spPr>
        <p:txBody>
          <a:bodyPr wrap="square" rtlCol="0">
            <a:spAutoFit/>
          </a:bodyPr>
          <a:lstStyle/>
          <a:p>
            <a:r>
              <a:rPr lang="en-GB" sz="4000" b="1" dirty="0">
                <a:solidFill>
                  <a:srgbClr val="C00000"/>
                </a:solidFill>
              </a:rPr>
              <a:t>-</a:t>
            </a:r>
          </a:p>
        </p:txBody>
      </p:sp>
      <p:sp>
        <p:nvSpPr>
          <p:cNvPr id="16" name="TextBox 15">
            <a:extLst>
              <a:ext uri="{FF2B5EF4-FFF2-40B4-BE49-F238E27FC236}">
                <a16:creationId xmlns:a16="http://schemas.microsoft.com/office/drawing/2014/main" id="{49A0C86A-B774-418F-89C5-6DA349B3D915}"/>
              </a:ext>
            </a:extLst>
          </p:cNvPr>
          <p:cNvSpPr txBox="1"/>
          <p:nvPr/>
        </p:nvSpPr>
        <p:spPr>
          <a:xfrm>
            <a:off x="1676400" y="5936348"/>
            <a:ext cx="1600199" cy="707886"/>
          </a:xfrm>
          <a:prstGeom prst="rect">
            <a:avLst/>
          </a:prstGeom>
          <a:noFill/>
        </p:spPr>
        <p:txBody>
          <a:bodyPr wrap="square" rtlCol="0">
            <a:spAutoFit/>
          </a:bodyPr>
          <a:lstStyle/>
          <a:p>
            <a:r>
              <a:rPr lang="en-GB" sz="4000" b="1" dirty="0">
                <a:solidFill>
                  <a:srgbClr val="C00000"/>
                </a:solidFill>
              </a:rPr>
              <a:t>- / +</a:t>
            </a:r>
          </a:p>
        </p:txBody>
      </p:sp>
      <p:sp>
        <p:nvSpPr>
          <p:cNvPr id="17" name="TextBox 16">
            <a:extLst>
              <a:ext uri="{FF2B5EF4-FFF2-40B4-BE49-F238E27FC236}">
                <a16:creationId xmlns:a16="http://schemas.microsoft.com/office/drawing/2014/main" id="{C903DD72-4F50-471C-BBCD-77548CE8EAFD}"/>
              </a:ext>
            </a:extLst>
          </p:cNvPr>
          <p:cNvSpPr txBox="1"/>
          <p:nvPr/>
        </p:nvSpPr>
        <p:spPr>
          <a:xfrm>
            <a:off x="4212748" y="6056075"/>
            <a:ext cx="1600199" cy="707886"/>
          </a:xfrm>
          <a:prstGeom prst="rect">
            <a:avLst/>
          </a:prstGeom>
          <a:noFill/>
        </p:spPr>
        <p:txBody>
          <a:bodyPr wrap="square" rtlCol="0">
            <a:spAutoFit/>
          </a:bodyPr>
          <a:lstStyle/>
          <a:p>
            <a:r>
              <a:rPr lang="en-GB" sz="4000" b="1" dirty="0">
                <a:solidFill>
                  <a:srgbClr val="C00000"/>
                </a:solidFill>
              </a:rPr>
              <a:t> +</a:t>
            </a:r>
          </a:p>
        </p:txBody>
      </p:sp>
      <p:sp>
        <p:nvSpPr>
          <p:cNvPr id="18" name="TextBox 17">
            <a:extLst>
              <a:ext uri="{FF2B5EF4-FFF2-40B4-BE49-F238E27FC236}">
                <a16:creationId xmlns:a16="http://schemas.microsoft.com/office/drawing/2014/main" id="{ECEDC7D4-E092-484A-A31E-FBDD9DD8825F}"/>
              </a:ext>
            </a:extLst>
          </p:cNvPr>
          <p:cNvSpPr txBox="1"/>
          <p:nvPr/>
        </p:nvSpPr>
        <p:spPr>
          <a:xfrm>
            <a:off x="6749096" y="6094587"/>
            <a:ext cx="1600199" cy="707886"/>
          </a:xfrm>
          <a:prstGeom prst="rect">
            <a:avLst/>
          </a:prstGeom>
          <a:noFill/>
        </p:spPr>
        <p:txBody>
          <a:bodyPr wrap="square" rtlCol="0">
            <a:spAutoFit/>
          </a:bodyPr>
          <a:lstStyle/>
          <a:p>
            <a:r>
              <a:rPr lang="en-GB" sz="4000" b="1" dirty="0">
                <a:solidFill>
                  <a:srgbClr val="C00000"/>
                </a:solidFill>
              </a:rPr>
              <a:t> + / -</a:t>
            </a:r>
          </a:p>
        </p:txBody>
      </p:sp>
    </p:spTree>
    <p:extLst>
      <p:ext uri="{BB962C8B-B14F-4D97-AF65-F5344CB8AC3E}">
        <p14:creationId xmlns:p14="http://schemas.microsoft.com/office/powerpoint/2010/main" val="36062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68EC6-24AB-4D85-BA69-C157062B6F1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E97F942-D5D7-480C-80F1-E9DA4C5BECF2}"/>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81E665BC-D2FA-447C-A8AF-9AAE5A4373F6}"/>
              </a:ext>
            </a:extLst>
          </p:cNvPr>
          <p:cNvPicPr>
            <a:picLocks noChangeAspect="1"/>
          </p:cNvPicPr>
          <p:nvPr/>
        </p:nvPicPr>
        <p:blipFill rotWithShape="1">
          <a:blip r:embed="rId2"/>
          <a:srcRect l="14216" t="38143" r="15784" b="14426"/>
          <a:stretch/>
        </p:blipFill>
        <p:spPr>
          <a:xfrm>
            <a:off x="-1" y="533400"/>
            <a:ext cx="8000997" cy="3048000"/>
          </a:xfrm>
          <a:prstGeom prst="rect">
            <a:avLst/>
          </a:prstGeom>
        </p:spPr>
      </p:pic>
      <p:sp>
        <p:nvSpPr>
          <p:cNvPr id="5" name="Rectangle 4">
            <a:extLst>
              <a:ext uri="{FF2B5EF4-FFF2-40B4-BE49-F238E27FC236}">
                <a16:creationId xmlns:a16="http://schemas.microsoft.com/office/drawing/2014/main" id="{8A2A19ED-297A-4D91-A2C0-611D02D25CF2}"/>
              </a:ext>
            </a:extLst>
          </p:cNvPr>
          <p:cNvSpPr/>
          <p:nvPr/>
        </p:nvSpPr>
        <p:spPr>
          <a:xfrm>
            <a:off x="0" y="1485900"/>
            <a:ext cx="8000996" cy="266700"/>
          </a:xfrm>
          <a:prstGeom prst="rect">
            <a:avLst/>
          </a:prstGeom>
          <a:solidFill>
            <a:srgbClr val="008000">
              <a:alpha val="28000"/>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208BD748-C4A0-48F2-8366-3DDD00F1E64D}"/>
              </a:ext>
            </a:extLst>
          </p:cNvPr>
          <p:cNvSpPr/>
          <p:nvPr/>
        </p:nvSpPr>
        <p:spPr>
          <a:xfrm>
            <a:off x="-6729" y="1771556"/>
            <a:ext cx="997329" cy="163606"/>
          </a:xfrm>
          <a:prstGeom prst="rect">
            <a:avLst/>
          </a:prstGeom>
          <a:solidFill>
            <a:srgbClr val="008000">
              <a:alpha val="28000"/>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3508DA2B-0ED4-47B9-B36D-6B42731382B8}"/>
              </a:ext>
            </a:extLst>
          </p:cNvPr>
          <p:cNvSpPr/>
          <p:nvPr/>
        </p:nvSpPr>
        <p:spPr>
          <a:xfrm>
            <a:off x="959224" y="838200"/>
            <a:ext cx="336176" cy="313250"/>
          </a:xfrm>
          <a:prstGeom prst="rect">
            <a:avLst/>
          </a:prstGeom>
          <a:solidFill>
            <a:srgbClr val="008000">
              <a:alpha val="28000"/>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9CCE9E4-B9FC-4E82-8DC3-00192FED55B0}"/>
              </a:ext>
            </a:extLst>
          </p:cNvPr>
          <p:cNvSpPr/>
          <p:nvPr/>
        </p:nvSpPr>
        <p:spPr>
          <a:xfrm>
            <a:off x="2819400" y="846138"/>
            <a:ext cx="336176" cy="313250"/>
          </a:xfrm>
          <a:prstGeom prst="rect">
            <a:avLst/>
          </a:prstGeom>
          <a:solidFill>
            <a:schemeClr val="accent2">
              <a:alpha val="28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DC599667-9D2C-4CB9-807E-B830069D58CB}"/>
              </a:ext>
            </a:extLst>
          </p:cNvPr>
          <p:cNvSpPr/>
          <p:nvPr/>
        </p:nvSpPr>
        <p:spPr>
          <a:xfrm>
            <a:off x="4616824" y="827694"/>
            <a:ext cx="336176" cy="313250"/>
          </a:xfrm>
          <a:prstGeom prst="rect">
            <a:avLst/>
          </a:prstGeom>
          <a:solidFill>
            <a:schemeClr val="accent1">
              <a:alpha val="28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E457E16F-90FD-44B5-9724-6D2C3991BAD2}"/>
              </a:ext>
            </a:extLst>
          </p:cNvPr>
          <p:cNvSpPr/>
          <p:nvPr/>
        </p:nvSpPr>
        <p:spPr>
          <a:xfrm flipV="1">
            <a:off x="983870" y="1759295"/>
            <a:ext cx="6636129" cy="163605"/>
          </a:xfrm>
          <a:prstGeom prst="rect">
            <a:avLst/>
          </a:prstGeom>
          <a:solidFill>
            <a:schemeClr val="accent2">
              <a:alpha val="28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B25CFC9B-091E-4CB8-916A-0247384764DF}"/>
              </a:ext>
            </a:extLst>
          </p:cNvPr>
          <p:cNvSpPr/>
          <p:nvPr/>
        </p:nvSpPr>
        <p:spPr>
          <a:xfrm flipV="1">
            <a:off x="1" y="1967842"/>
            <a:ext cx="7797062" cy="1022913"/>
          </a:xfrm>
          <a:prstGeom prst="rect">
            <a:avLst/>
          </a:prstGeom>
          <a:solidFill>
            <a:schemeClr val="accent2">
              <a:alpha val="28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112BE95B-34C8-457A-8853-CA3A338F3789}"/>
              </a:ext>
            </a:extLst>
          </p:cNvPr>
          <p:cNvSpPr/>
          <p:nvPr/>
        </p:nvSpPr>
        <p:spPr>
          <a:xfrm flipV="1">
            <a:off x="6729" y="2990754"/>
            <a:ext cx="4336671" cy="170301"/>
          </a:xfrm>
          <a:prstGeom prst="rect">
            <a:avLst/>
          </a:prstGeom>
          <a:solidFill>
            <a:schemeClr val="accent2">
              <a:alpha val="28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F1253A66-0BAA-42E9-BBF7-CF2B0A335E11}"/>
              </a:ext>
            </a:extLst>
          </p:cNvPr>
          <p:cNvSpPr/>
          <p:nvPr/>
        </p:nvSpPr>
        <p:spPr>
          <a:xfrm flipV="1">
            <a:off x="4350130" y="2984897"/>
            <a:ext cx="3269870" cy="188419"/>
          </a:xfrm>
          <a:prstGeom prst="rect">
            <a:avLst/>
          </a:prstGeom>
          <a:solidFill>
            <a:schemeClr val="accent1">
              <a:alpha val="28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84FDEA3A-B31E-42C5-AB6C-B2573E5FE624}"/>
              </a:ext>
            </a:extLst>
          </p:cNvPr>
          <p:cNvSpPr/>
          <p:nvPr/>
        </p:nvSpPr>
        <p:spPr>
          <a:xfrm flipV="1">
            <a:off x="6729" y="3173316"/>
            <a:ext cx="7763440" cy="182562"/>
          </a:xfrm>
          <a:prstGeom prst="rect">
            <a:avLst/>
          </a:prstGeom>
          <a:solidFill>
            <a:schemeClr val="accent1">
              <a:alpha val="28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5568265C-FFDC-4C34-AE4A-EFADF3E5B633}"/>
              </a:ext>
            </a:extLst>
          </p:cNvPr>
          <p:cNvPicPr>
            <a:picLocks noChangeAspect="1"/>
          </p:cNvPicPr>
          <p:nvPr/>
        </p:nvPicPr>
        <p:blipFill rotWithShape="1">
          <a:blip r:embed="rId3"/>
          <a:srcRect l="14166" t="32214" r="16667" b="21838"/>
          <a:stretch/>
        </p:blipFill>
        <p:spPr>
          <a:xfrm>
            <a:off x="6729" y="3538439"/>
            <a:ext cx="7867756" cy="2938561"/>
          </a:xfrm>
          <a:prstGeom prst="rect">
            <a:avLst/>
          </a:prstGeom>
        </p:spPr>
      </p:pic>
      <p:sp>
        <p:nvSpPr>
          <p:cNvPr id="16" name="Rectangle 15">
            <a:extLst>
              <a:ext uri="{FF2B5EF4-FFF2-40B4-BE49-F238E27FC236}">
                <a16:creationId xmlns:a16="http://schemas.microsoft.com/office/drawing/2014/main" id="{ECFC32A9-F5C0-4531-8E35-8D565437F6B1}"/>
              </a:ext>
            </a:extLst>
          </p:cNvPr>
          <p:cNvSpPr/>
          <p:nvPr/>
        </p:nvSpPr>
        <p:spPr>
          <a:xfrm>
            <a:off x="38105" y="4629150"/>
            <a:ext cx="7732064" cy="190406"/>
          </a:xfrm>
          <a:prstGeom prst="rect">
            <a:avLst/>
          </a:prstGeom>
          <a:solidFill>
            <a:srgbClr val="008000">
              <a:alpha val="28000"/>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A99FFFAB-DA6C-4740-A143-207B44225E06}"/>
              </a:ext>
            </a:extLst>
          </p:cNvPr>
          <p:cNvSpPr/>
          <p:nvPr/>
        </p:nvSpPr>
        <p:spPr>
          <a:xfrm>
            <a:off x="129983" y="4819555"/>
            <a:ext cx="2460817" cy="190405"/>
          </a:xfrm>
          <a:prstGeom prst="rect">
            <a:avLst/>
          </a:prstGeom>
          <a:solidFill>
            <a:srgbClr val="008000">
              <a:alpha val="28000"/>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DDD8C9C-130C-4F5E-98C4-31A3BCAC4F50}"/>
              </a:ext>
            </a:extLst>
          </p:cNvPr>
          <p:cNvSpPr/>
          <p:nvPr/>
        </p:nvSpPr>
        <p:spPr>
          <a:xfrm flipV="1">
            <a:off x="2667000" y="4840657"/>
            <a:ext cx="5103169" cy="190403"/>
          </a:xfrm>
          <a:prstGeom prst="rect">
            <a:avLst/>
          </a:prstGeom>
          <a:solidFill>
            <a:schemeClr val="accent2">
              <a:alpha val="28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7742D3C4-BCCF-43A9-9E42-2EC9ED88787E}"/>
              </a:ext>
            </a:extLst>
          </p:cNvPr>
          <p:cNvSpPr/>
          <p:nvPr/>
        </p:nvSpPr>
        <p:spPr>
          <a:xfrm flipV="1">
            <a:off x="65000" y="5067397"/>
            <a:ext cx="7732063" cy="190402"/>
          </a:xfrm>
          <a:prstGeom prst="rect">
            <a:avLst/>
          </a:prstGeom>
          <a:solidFill>
            <a:schemeClr val="accent2">
              <a:alpha val="28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88FDE326-F59E-4C71-A1B4-EE065E49CDD7}"/>
              </a:ext>
            </a:extLst>
          </p:cNvPr>
          <p:cNvSpPr/>
          <p:nvPr/>
        </p:nvSpPr>
        <p:spPr>
          <a:xfrm flipV="1">
            <a:off x="109807" y="5297594"/>
            <a:ext cx="7732063" cy="507888"/>
          </a:xfrm>
          <a:prstGeom prst="rect">
            <a:avLst/>
          </a:prstGeom>
          <a:solidFill>
            <a:schemeClr val="accent1">
              <a:alpha val="28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0647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590A0-D771-4D17-BFE8-B70ED4B9E399}"/>
              </a:ext>
            </a:extLst>
          </p:cNvPr>
          <p:cNvSpPr>
            <a:spLocks noGrp="1"/>
          </p:cNvSpPr>
          <p:nvPr>
            <p:ph type="title"/>
          </p:nvPr>
        </p:nvSpPr>
        <p:spPr>
          <a:xfrm>
            <a:off x="-120482" y="501070"/>
            <a:ext cx="8229600" cy="1143000"/>
          </a:xfrm>
        </p:spPr>
        <p:txBody>
          <a:bodyPr/>
          <a:lstStyle/>
          <a:p>
            <a:r>
              <a:rPr lang="en-GB" dirty="0"/>
              <a:t>Penicillin </a:t>
            </a:r>
          </a:p>
        </p:txBody>
      </p:sp>
      <p:sp>
        <p:nvSpPr>
          <p:cNvPr id="3" name="Content Placeholder 2">
            <a:extLst>
              <a:ext uri="{FF2B5EF4-FFF2-40B4-BE49-F238E27FC236}">
                <a16:creationId xmlns:a16="http://schemas.microsoft.com/office/drawing/2014/main" id="{E7E30D8E-473B-4575-B781-4A4F169D5C48}"/>
              </a:ext>
            </a:extLst>
          </p:cNvPr>
          <p:cNvSpPr>
            <a:spLocks noGrp="1"/>
          </p:cNvSpPr>
          <p:nvPr>
            <p:ph idx="1"/>
          </p:nvPr>
        </p:nvSpPr>
        <p:spPr>
          <a:xfrm>
            <a:off x="380999" y="3253674"/>
            <a:ext cx="7391399" cy="2766126"/>
          </a:xfrm>
        </p:spPr>
        <p:style>
          <a:lnRef idx="2">
            <a:schemeClr val="dk1"/>
          </a:lnRef>
          <a:fillRef idx="1">
            <a:schemeClr val="lt1"/>
          </a:fillRef>
          <a:effectRef idx="0">
            <a:schemeClr val="dk1"/>
          </a:effectRef>
          <a:fontRef idx="minor">
            <a:schemeClr val="dk1"/>
          </a:fontRef>
        </p:style>
        <p:txBody>
          <a:bodyPr>
            <a:noAutofit/>
          </a:bodyPr>
          <a:lstStyle/>
          <a:p>
            <a:pPr marL="0" indent="0">
              <a:lnSpc>
                <a:spcPct val="106000"/>
              </a:lnSpc>
              <a:buNone/>
            </a:pPr>
            <a:r>
              <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main reason that penicillin was developed in the early 20</a:t>
            </a:r>
            <a:r>
              <a:rPr lang="en-GB" sz="240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a:t>
            </a:r>
            <a:r>
              <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century was because of the work of individuals.” </a:t>
            </a:r>
            <a:br>
              <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GB"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Do you agree? </a:t>
            </a:r>
            <a:r>
              <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You may use the following:</a:t>
            </a:r>
          </a:p>
          <a:p>
            <a:pPr>
              <a:lnSpc>
                <a:spcPct val="106000"/>
              </a:lnSpc>
            </a:pPr>
            <a:r>
              <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Alexander Fleming</a:t>
            </a:r>
          </a:p>
          <a:p>
            <a:pPr>
              <a:lnSpc>
                <a:spcPct val="106000"/>
              </a:lnSpc>
            </a:pPr>
            <a:r>
              <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WWII</a:t>
            </a:r>
          </a:p>
          <a:p>
            <a:pPr marL="0" indent="0">
              <a:lnSpc>
                <a:spcPct val="106000"/>
              </a:lnSpc>
              <a:buNone/>
            </a:pPr>
            <a:r>
              <a:rPr lang="en-GB"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You must also use information of your own. </a:t>
            </a:r>
            <a:endPar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39755E2F-778A-4529-882E-BABE04D2470A}"/>
              </a:ext>
            </a:extLst>
          </p:cNvPr>
          <p:cNvSpPr txBox="1"/>
          <p:nvPr/>
        </p:nvSpPr>
        <p:spPr>
          <a:xfrm>
            <a:off x="216237" y="1692059"/>
            <a:ext cx="7556161" cy="1015663"/>
          </a:xfrm>
          <a:prstGeom prst="rect">
            <a:avLst/>
          </a:prstGeom>
          <a:solidFill>
            <a:schemeClr val="accent5">
              <a:lumMod val="20000"/>
              <a:lumOff val="8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GB" altLang="en-US" sz="2000" b="1" u="sng" dirty="0">
                <a:solidFill>
                  <a:srgbClr val="C00000"/>
                </a:solidFill>
                <a:latin typeface="+mn-lt"/>
              </a:rPr>
              <a:t>Task </a:t>
            </a:r>
            <a:r>
              <a:rPr lang="en-GB" altLang="en-US" sz="2000" dirty="0">
                <a:solidFill>
                  <a:srgbClr val="C00000"/>
                </a:solidFill>
                <a:latin typeface="+mn-lt"/>
              </a:rPr>
              <a:t>: Exam question</a:t>
            </a:r>
          </a:p>
          <a:p>
            <a:r>
              <a:rPr lang="en-GB" altLang="en-US" sz="2000" dirty="0">
                <a:latin typeface="+mn-lt"/>
              </a:rPr>
              <a:t>Begin </a:t>
            </a:r>
            <a:r>
              <a:rPr lang="en-GB" altLang="en-US" sz="2000" i="1" dirty="0"/>
              <a:t>annotating</a:t>
            </a:r>
            <a:r>
              <a:rPr lang="en-GB" altLang="en-US" sz="2000" dirty="0"/>
              <a:t> (labelling) parts of the question to work out what you need to do. </a:t>
            </a:r>
            <a:endParaRPr lang="en-GB" altLang="en-US" sz="2000" dirty="0">
              <a:latin typeface="+mn-lt"/>
            </a:endParaRPr>
          </a:p>
        </p:txBody>
      </p:sp>
    </p:spTree>
    <p:extLst>
      <p:ext uri="{BB962C8B-B14F-4D97-AF65-F5344CB8AC3E}">
        <p14:creationId xmlns:p14="http://schemas.microsoft.com/office/powerpoint/2010/main" val="13042423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E50D96F-19A9-49D9-88C2-B58A04725F03}"/>
              </a:ext>
            </a:extLst>
          </p:cNvPr>
          <p:cNvSpPr txBox="1">
            <a:spLocks/>
          </p:cNvSpPr>
          <p:nvPr/>
        </p:nvSpPr>
        <p:spPr>
          <a:xfrm>
            <a:off x="304800" y="2045937"/>
            <a:ext cx="7391399" cy="2766126"/>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nSpc>
                <a:spcPct val="106000"/>
              </a:lnSpc>
              <a:buNone/>
            </a:pPr>
            <a:r>
              <a:rPr lang="en-GB"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 main reason that penicillin was developed in the early 20</a:t>
            </a:r>
            <a:r>
              <a:rPr lang="en-GB" sz="2400" baseline="30000" dirty="0">
                <a:solidFill>
                  <a:schemeClr val="tx1"/>
                </a:solidFill>
                <a:latin typeface="Calibri" panose="020F0502020204030204" pitchFamily="34" charset="0"/>
                <a:ea typeface="Calibri" panose="020F0502020204030204" pitchFamily="34" charset="0"/>
                <a:cs typeface="Times New Roman" panose="02020603050405020304" pitchFamily="18" charset="0"/>
              </a:rPr>
              <a:t>th</a:t>
            </a:r>
            <a:r>
              <a:rPr lang="en-GB"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 century was because of the work of individuals.” </a:t>
            </a:r>
            <a:br>
              <a:rPr lang="en-GB"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en-GB"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Do you agree? You may use the following:</a:t>
            </a:r>
          </a:p>
          <a:p>
            <a:pPr>
              <a:lnSpc>
                <a:spcPct val="106000"/>
              </a:lnSpc>
            </a:pPr>
            <a:r>
              <a:rPr lang="en-GB"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Alexander Fleming</a:t>
            </a:r>
          </a:p>
          <a:p>
            <a:pPr>
              <a:lnSpc>
                <a:spcPct val="106000"/>
              </a:lnSpc>
            </a:pPr>
            <a:r>
              <a:rPr lang="en-GB"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WWII</a:t>
            </a:r>
          </a:p>
          <a:p>
            <a:pPr marL="0" indent="0">
              <a:lnSpc>
                <a:spcPct val="106000"/>
              </a:lnSpc>
              <a:buFont typeface="Arial" pitchFamily="34" charset="0"/>
              <a:buNone/>
            </a:pPr>
            <a:r>
              <a:rPr lang="en-GB"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You must also use information of your own. </a:t>
            </a:r>
          </a:p>
        </p:txBody>
      </p:sp>
      <p:sp>
        <p:nvSpPr>
          <p:cNvPr id="5" name="Rectangle 4">
            <a:extLst>
              <a:ext uri="{FF2B5EF4-FFF2-40B4-BE49-F238E27FC236}">
                <a16:creationId xmlns:a16="http://schemas.microsoft.com/office/drawing/2014/main" id="{84F70D76-7208-4BA7-B977-37986EF50B08}"/>
              </a:ext>
            </a:extLst>
          </p:cNvPr>
          <p:cNvSpPr/>
          <p:nvPr/>
        </p:nvSpPr>
        <p:spPr>
          <a:xfrm>
            <a:off x="990600" y="2057400"/>
            <a:ext cx="1600200" cy="4572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6" name="Rectangle 5">
            <a:extLst>
              <a:ext uri="{FF2B5EF4-FFF2-40B4-BE49-F238E27FC236}">
                <a16:creationId xmlns:a16="http://schemas.microsoft.com/office/drawing/2014/main" id="{759A2C91-C692-4522-9759-641C7BB3FA80}"/>
              </a:ext>
            </a:extLst>
          </p:cNvPr>
          <p:cNvSpPr/>
          <p:nvPr/>
        </p:nvSpPr>
        <p:spPr>
          <a:xfrm>
            <a:off x="4989287" y="2514600"/>
            <a:ext cx="2706911" cy="4572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7" name="Rectangle 6">
            <a:extLst>
              <a:ext uri="{FF2B5EF4-FFF2-40B4-BE49-F238E27FC236}">
                <a16:creationId xmlns:a16="http://schemas.microsoft.com/office/drawing/2014/main" id="{3F264C1A-4FFC-416A-BA64-C8FFABD8A02A}"/>
              </a:ext>
            </a:extLst>
          </p:cNvPr>
          <p:cNvSpPr/>
          <p:nvPr/>
        </p:nvSpPr>
        <p:spPr>
          <a:xfrm>
            <a:off x="3200398" y="2045937"/>
            <a:ext cx="3124201" cy="457200"/>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8" name="Rectangle 7">
            <a:extLst>
              <a:ext uri="{FF2B5EF4-FFF2-40B4-BE49-F238E27FC236}">
                <a16:creationId xmlns:a16="http://schemas.microsoft.com/office/drawing/2014/main" id="{1C980A5D-F516-4EDD-92A5-BC46F32110E3}"/>
              </a:ext>
            </a:extLst>
          </p:cNvPr>
          <p:cNvSpPr/>
          <p:nvPr/>
        </p:nvSpPr>
        <p:spPr>
          <a:xfrm>
            <a:off x="990601" y="2514600"/>
            <a:ext cx="1600200" cy="381000"/>
          </a:xfrm>
          <a:prstGeom prst="rect">
            <a:avLst/>
          </a:prstGeom>
          <a:noFill/>
          <a:ln>
            <a:solidFill>
              <a:srgbClr val="008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9" name="Rectangle 8">
            <a:extLst>
              <a:ext uri="{FF2B5EF4-FFF2-40B4-BE49-F238E27FC236}">
                <a16:creationId xmlns:a16="http://schemas.microsoft.com/office/drawing/2014/main" id="{B250C873-08A7-4A3A-B288-065C1F95EA41}"/>
              </a:ext>
            </a:extLst>
          </p:cNvPr>
          <p:cNvSpPr/>
          <p:nvPr/>
        </p:nvSpPr>
        <p:spPr>
          <a:xfrm>
            <a:off x="304800" y="3338286"/>
            <a:ext cx="2895598" cy="381000"/>
          </a:xfrm>
          <a:prstGeom prst="rect">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9CFDC14E-F121-4C0A-8DBA-461D0475661A}"/>
              </a:ext>
            </a:extLst>
          </p:cNvPr>
          <p:cNvSpPr/>
          <p:nvPr/>
        </p:nvSpPr>
        <p:spPr>
          <a:xfrm>
            <a:off x="272143" y="3788806"/>
            <a:ext cx="1328057" cy="381000"/>
          </a:xfrm>
          <a:prstGeom prst="rect">
            <a:avLst/>
          </a:prstGeom>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11" name="Rectangle 10">
            <a:extLst>
              <a:ext uri="{FF2B5EF4-FFF2-40B4-BE49-F238E27FC236}">
                <a16:creationId xmlns:a16="http://schemas.microsoft.com/office/drawing/2014/main" id="{DF9DD253-EC8B-4733-A3BF-063C22873BC4}"/>
              </a:ext>
            </a:extLst>
          </p:cNvPr>
          <p:cNvSpPr/>
          <p:nvPr/>
        </p:nvSpPr>
        <p:spPr>
          <a:xfrm>
            <a:off x="2590800" y="4290127"/>
            <a:ext cx="3200400" cy="381000"/>
          </a:xfrm>
          <a:prstGeom prst="rect">
            <a:avLst/>
          </a:prstGeom>
          <a:noFill/>
          <a:ln>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cxnSp>
        <p:nvCxnSpPr>
          <p:cNvPr id="13" name="Straight Arrow Connector 12">
            <a:extLst>
              <a:ext uri="{FF2B5EF4-FFF2-40B4-BE49-F238E27FC236}">
                <a16:creationId xmlns:a16="http://schemas.microsoft.com/office/drawing/2014/main" id="{76B1B3F6-54E1-4590-9059-D389AE257169}"/>
              </a:ext>
            </a:extLst>
          </p:cNvPr>
          <p:cNvCxnSpPr>
            <a:cxnSpLocks/>
          </p:cNvCxnSpPr>
          <p:nvPr/>
        </p:nvCxnSpPr>
        <p:spPr>
          <a:xfrm flipH="1">
            <a:off x="5143500" y="1474437"/>
            <a:ext cx="647700" cy="5597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7978B96-0F82-4943-84D7-84BA7EC9C310}"/>
              </a:ext>
            </a:extLst>
          </p:cNvPr>
          <p:cNvSpPr txBox="1"/>
          <p:nvPr/>
        </p:nvSpPr>
        <p:spPr>
          <a:xfrm>
            <a:off x="4000499" y="608941"/>
            <a:ext cx="3999307" cy="830997"/>
          </a:xfrm>
          <a:prstGeom prst="rect">
            <a:avLst/>
          </a:prstGeom>
          <a:noFill/>
        </p:spPr>
        <p:txBody>
          <a:bodyPr wrap="square" rtlCol="0">
            <a:spAutoFit/>
          </a:bodyPr>
          <a:lstStyle/>
          <a:p>
            <a:pPr algn="ctr"/>
            <a:r>
              <a:rPr lang="en-US" sz="2400" b="1" dirty="0">
                <a:solidFill>
                  <a:srgbClr val="0070C0"/>
                </a:solidFill>
                <a:cs typeface="Arial"/>
              </a:rPr>
              <a:t>I need to explain how and why penicillin was developed  </a:t>
            </a:r>
          </a:p>
        </p:txBody>
      </p:sp>
      <p:cxnSp>
        <p:nvCxnSpPr>
          <p:cNvPr id="17" name="Straight Arrow Connector 16">
            <a:extLst>
              <a:ext uri="{FF2B5EF4-FFF2-40B4-BE49-F238E27FC236}">
                <a16:creationId xmlns:a16="http://schemas.microsoft.com/office/drawing/2014/main" id="{8B9446D4-F5FB-43AE-88C0-AB81741FD8E9}"/>
              </a:ext>
            </a:extLst>
          </p:cNvPr>
          <p:cNvCxnSpPr>
            <a:cxnSpLocks/>
          </p:cNvCxnSpPr>
          <p:nvPr/>
        </p:nvCxnSpPr>
        <p:spPr>
          <a:xfrm>
            <a:off x="2133600" y="1664937"/>
            <a:ext cx="152400" cy="33545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8" name="TextBox 17">
            <a:extLst>
              <a:ext uri="{FF2B5EF4-FFF2-40B4-BE49-F238E27FC236}">
                <a16:creationId xmlns:a16="http://schemas.microsoft.com/office/drawing/2014/main" id="{184D3E5C-BABC-499F-9151-79AA5CC5034F}"/>
              </a:ext>
            </a:extLst>
          </p:cNvPr>
          <p:cNvSpPr txBox="1"/>
          <p:nvPr/>
        </p:nvSpPr>
        <p:spPr>
          <a:xfrm>
            <a:off x="0" y="495349"/>
            <a:ext cx="3728356" cy="1200329"/>
          </a:xfrm>
          <a:prstGeom prst="rect">
            <a:avLst/>
          </a:prstGeom>
          <a:noFill/>
        </p:spPr>
        <p:txBody>
          <a:bodyPr wrap="square" rtlCol="0">
            <a:spAutoFit/>
          </a:bodyPr>
          <a:lstStyle/>
          <a:p>
            <a:pPr algn="ctr"/>
            <a:r>
              <a:rPr lang="en-US" sz="2400" b="1" dirty="0">
                <a:solidFill>
                  <a:srgbClr val="C00000"/>
                </a:solidFill>
                <a:cs typeface="Arial"/>
              </a:rPr>
              <a:t>The question says Individuals was the main factor </a:t>
            </a:r>
          </a:p>
        </p:txBody>
      </p:sp>
      <p:cxnSp>
        <p:nvCxnSpPr>
          <p:cNvPr id="21" name="Straight Arrow Connector 20">
            <a:extLst>
              <a:ext uri="{FF2B5EF4-FFF2-40B4-BE49-F238E27FC236}">
                <a16:creationId xmlns:a16="http://schemas.microsoft.com/office/drawing/2014/main" id="{59D9EE4A-B1D8-460D-B035-031A84DDB1AF}"/>
              </a:ext>
            </a:extLst>
          </p:cNvPr>
          <p:cNvCxnSpPr>
            <a:cxnSpLocks/>
            <a:endCxn id="6" idx="1"/>
          </p:cNvCxnSpPr>
          <p:nvPr/>
        </p:nvCxnSpPr>
        <p:spPr>
          <a:xfrm>
            <a:off x="2438400" y="1485481"/>
            <a:ext cx="2550887" cy="125771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4" name="Straight Arrow Connector 23">
            <a:extLst>
              <a:ext uri="{FF2B5EF4-FFF2-40B4-BE49-F238E27FC236}">
                <a16:creationId xmlns:a16="http://schemas.microsoft.com/office/drawing/2014/main" id="{C6FB1B8E-E46E-4BE9-BB42-2FB30970E18E}"/>
              </a:ext>
            </a:extLst>
          </p:cNvPr>
          <p:cNvCxnSpPr>
            <a:cxnSpLocks/>
          </p:cNvCxnSpPr>
          <p:nvPr/>
        </p:nvCxnSpPr>
        <p:spPr>
          <a:xfrm flipV="1">
            <a:off x="1290864" y="2983263"/>
            <a:ext cx="537937" cy="220980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25" name="TextBox 24">
            <a:extLst>
              <a:ext uri="{FF2B5EF4-FFF2-40B4-BE49-F238E27FC236}">
                <a16:creationId xmlns:a16="http://schemas.microsoft.com/office/drawing/2014/main" id="{866D99C5-5CC0-4387-B904-88F9D422A0D4}"/>
              </a:ext>
            </a:extLst>
          </p:cNvPr>
          <p:cNvSpPr txBox="1"/>
          <p:nvPr/>
        </p:nvSpPr>
        <p:spPr>
          <a:xfrm>
            <a:off x="-685800" y="5193063"/>
            <a:ext cx="3728356" cy="461665"/>
          </a:xfrm>
          <a:prstGeom prst="rect">
            <a:avLst/>
          </a:prstGeom>
          <a:noFill/>
        </p:spPr>
        <p:txBody>
          <a:bodyPr wrap="square" rtlCol="0">
            <a:spAutoFit/>
          </a:bodyPr>
          <a:lstStyle/>
          <a:p>
            <a:pPr algn="ctr"/>
            <a:r>
              <a:rPr lang="en-US" sz="2400" b="1" dirty="0">
                <a:solidFill>
                  <a:srgbClr val="008000"/>
                </a:solidFill>
                <a:cs typeface="Arial"/>
              </a:rPr>
              <a:t>1900s</a:t>
            </a:r>
          </a:p>
        </p:txBody>
      </p:sp>
      <p:cxnSp>
        <p:nvCxnSpPr>
          <p:cNvPr id="28" name="Straight Arrow Connector 27">
            <a:extLst>
              <a:ext uri="{FF2B5EF4-FFF2-40B4-BE49-F238E27FC236}">
                <a16:creationId xmlns:a16="http://schemas.microsoft.com/office/drawing/2014/main" id="{D5D17112-3686-48DF-BB1F-97B0B6111E7F}"/>
              </a:ext>
            </a:extLst>
          </p:cNvPr>
          <p:cNvCxnSpPr>
            <a:cxnSpLocks/>
          </p:cNvCxnSpPr>
          <p:nvPr/>
        </p:nvCxnSpPr>
        <p:spPr>
          <a:xfrm flipV="1">
            <a:off x="2393492" y="3788806"/>
            <a:ext cx="44909" cy="1865922"/>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29" name="TextBox 28">
            <a:extLst>
              <a:ext uri="{FF2B5EF4-FFF2-40B4-BE49-F238E27FC236}">
                <a16:creationId xmlns:a16="http://schemas.microsoft.com/office/drawing/2014/main" id="{C6750ABA-082C-480B-B821-3F26EF900E11}"/>
              </a:ext>
            </a:extLst>
          </p:cNvPr>
          <p:cNvSpPr txBox="1"/>
          <p:nvPr/>
        </p:nvSpPr>
        <p:spPr>
          <a:xfrm>
            <a:off x="344032" y="5738763"/>
            <a:ext cx="4188735" cy="830997"/>
          </a:xfrm>
          <a:prstGeom prst="rect">
            <a:avLst/>
          </a:prstGeom>
          <a:noFill/>
        </p:spPr>
        <p:txBody>
          <a:bodyPr wrap="square" rtlCol="0">
            <a:spAutoFit/>
          </a:bodyPr>
          <a:lstStyle/>
          <a:p>
            <a:pPr algn="ctr"/>
            <a:r>
              <a:rPr lang="en-US" sz="2400" b="1" dirty="0">
                <a:solidFill>
                  <a:schemeClr val="accent6">
                    <a:lumMod val="75000"/>
                  </a:schemeClr>
                </a:solidFill>
                <a:cs typeface="Arial"/>
              </a:rPr>
              <a:t>Example of an individual that both helped and hindered </a:t>
            </a:r>
          </a:p>
        </p:txBody>
      </p:sp>
      <p:cxnSp>
        <p:nvCxnSpPr>
          <p:cNvPr id="32" name="Straight Arrow Connector 31">
            <a:extLst>
              <a:ext uri="{FF2B5EF4-FFF2-40B4-BE49-F238E27FC236}">
                <a16:creationId xmlns:a16="http://schemas.microsoft.com/office/drawing/2014/main" id="{5ACD1244-F1F4-4CEE-8492-E3A92DC3F3FE}"/>
              </a:ext>
            </a:extLst>
          </p:cNvPr>
          <p:cNvCxnSpPr>
            <a:cxnSpLocks/>
          </p:cNvCxnSpPr>
          <p:nvPr/>
        </p:nvCxnSpPr>
        <p:spPr>
          <a:xfrm flipH="1" flipV="1">
            <a:off x="1659955" y="4035550"/>
            <a:ext cx="1916909" cy="1161951"/>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33" name="TextBox 32">
            <a:extLst>
              <a:ext uri="{FF2B5EF4-FFF2-40B4-BE49-F238E27FC236}">
                <a16:creationId xmlns:a16="http://schemas.microsoft.com/office/drawing/2014/main" id="{17FB6C6B-8894-4A83-9D9B-478328BC4586}"/>
              </a:ext>
            </a:extLst>
          </p:cNvPr>
          <p:cNvSpPr txBox="1"/>
          <p:nvPr/>
        </p:nvSpPr>
        <p:spPr>
          <a:xfrm>
            <a:off x="3108775" y="4937826"/>
            <a:ext cx="2795581" cy="830997"/>
          </a:xfrm>
          <a:prstGeom prst="rect">
            <a:avLst/>
          </a:prstGeom>
          <a:noFill/>
        </p:spPr>
        <p:txBody>
          <a:bodyPr wrap="square" rtlCol="0">
            <a:spAutoFit/>
          </a:bodyPr>
          <a:lstStyle/>
          <a:p>
            <a:pPr algn="ctr"/>
            <a:r>
              <a:rPr lang="en-US" sz="2400" b="1" dirty="0">
                <a:solidFill>
                  <a:srgbClr val="7030A0"/>
                </a:solidFill>
                <a:cs typeface="Arial"/>
              </a:rPr>
              <a:t>Example of a  second factor - war</a:t>
            </a:r>
          </a:p>
        </p:txBody>
      </p:sp>
      <p:cxnSp>
        <p:nvCxnSpPr>
          <p:cNvPr id="36" name="Straight Arrow Connector 35">
            <a:extLst>
              <a:ext uri="{FF2B5EF4-FFF2-40B4-BE49-F238E27FC236}">
                <a16:creationId xmlns:a16="http://schemas.microsoft.com/office/drawing/2014/main" id="{9B2F2BC1-D465-4003-91EB-22876F38FB0B}"/>
              </a:ext>
            </a:extLst>
          </p:cNvPr>
          <p:cNvCxnSpPr>
            <a:cxnSpLocks/>
          </p:cNvCxnSpPr>
          <p:nvPr/>
        </p:nvCxnSpPr>
        <p:spPr>
          <a:xfrm flipH="1" flipV="1">
            <a:off x="5889367" y="4616525"/>
            <a:ext cx="110785" cy="305372"/>
          </a:xfrm>
          <a:prstGeom prst="straightConnector1">
            <a:avLst/>
          </a:prstGeom>
          <a:ln>
            <a:solidFill>
              <a:srgbClr val="FFC000"/>
            </a:solidFill>
            <a:tailEnd type="triangle"/>
          </a:ln>
        </p:spPr>
        <p:style>
          <a:lnRef idx="1">
            <a:schemeClr val="accent4"/>
          </a:lnRef>
          <a:fillRef idx="0">
            <a:schemeClr val="accent4"/>
          </a:fillRef>
          <a:effectRef idx="0">
            <a:schemeClr val="accent4"/>
          </a:effectRef>
          <a:fontRef idx="minor">
            <a:schemeClr val="tx1"/>
          </a:fontRef>
        </p:style>
      </p:cxnSp>
      <p:sp>
        <p:nvSpPr>
          <p:cNvPr id="40" name="TextBox 39">
            <a:extLst>
              <a:ext uri="{FF2B5EF4-FFF2-40B4-BE49-F238E27FC236}">
                <a16:creationId xmlns:a16="http://schemas.microsoft.com/office/drawing/2014/main" id="{8684B54F-7BB6-4A64-95AA-2B3247260216}"/>
              </a:ext>
            </a:extLst>
          </p:cNvPr>
          <p:cNvSpPr txBox="1"/>
          <p:nvPr/>
        </p:nvSpPr>
        <p:spPr>
          <a:xfrm>
            <a:off x="5595278" y="4875295"/>
            <a:ext cx="2509564" cy="1200329"/>
          </a:xfrm>
          <a:prstGeom prst="rect">
            <a:avLst/>
          </a:prstGeom>
          <a:noFill/>
        </p:spPr>
        <p:txBody>
          <a:bodyPr wrap="square" rtlCol="0">
            <a:spAutoFit/>
          </a:bodyPr>
          <a:lstStyle/>
          <a:p>
            <a:pPr algn="ctr"/>
            <a:r>
              <a:rPr lang="en-US" sz="2400" b="1" dirty="0">
                <a:solidFill>
                  <a:srgbClr val="FFC000"/>
                </a:solidFill>
                <a:cs typeface="Arial"/>
              </a:rPr>
              <a:t>Need to add a third factor – Government? </a:t>
            </a:r>
          </a:p>
        </p:txBody>
      </p:sp>
    </p:spTree>
    <p:extLst>
      <p:ext uri="{BB962C8B-B14F-4D97-AF65-F5344CB8AC3E}">
        <p14:creationId xmlns:p14="http://schemas.microsoft.com/office/powerpoint/2010/main" val="165406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6" grpId="0"/>
      <p:bldP spid="18" grpId="0"/>
      <p:bldP spid="25" grpId="0"/>
      <p:bldP spid="29" grpId="0"/>
      <p:bldP spid="33" grpId="0"/>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0748" y="685800"/>
            <a:ext cx="7560840" cy="5016758"/>
          </a:xfrm>
          <a:prstGeom prst="rect">
            <a:avLst/>
          </a:prstGeom>
          <a:solidFill>
            <a:schemeClr val="accent5">
              <a:lumMod val="20000"/>
              <a:lumOff val="8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GB" altLang="en-US" sz="3200" b="1" u="sng" dirty="0">
                <a:solidFill>
                  <a:srgbClr val="C00000"/>
                </a:solidFill>
                <a:latin typeface="+mn-lt"/>
              </a:rPr>
              <a:t>Which factors could you use?</a:t>
            </a:r>
            <a:endParaRPr lang="en-GB" altLang="en-US" sz="3200" b="1" dirty="0">
              <a:latin typeface="+mn-lt"/>
            </a:endParaRPr>
          </a:p>
          <a:p>
            <a:endParaRPr lang="en-GB" altLang="en-US" sz="3200" b="1" dirty="0">
              <a:latin typeface="+mn-lt"/>
            </a:endParaRPr>
          </a:p>
          <a:p>
            <a:r>
              <a:rPr lang="en-GB" altLang="en-US" sz="3200" b="1" dirty="0"/>
              <a:t>Copy as a key: </a:t>
            </a:r>
            <a:r>
              <a:rPr lang="en-GB" altLang="en-US" sz="3200" b="1" dirty="0">
                <a:latin typeface="+mn-lt"/>
              </a:rPr>
              <a:t/>
            </a:r>
            <a:br>
              <a:rPr lang="en-GB" altLang="en-US" sz="3200" b="1" dirty="0">
                <a:latin typeface="+mn-lt"/>
              </a:rPr>
            </a:br>
            <a:r>
              <a:rPr lang="en-GB" altLang="en-US" sz="3200" dirty="0">
                <a:latin typeface="+mn-lt"/>
              </a:rPr>
              <a:t>G = Government funding</a:t>
            </a:r>
            <a:br>
              <a:rPr lang="en-GB" altLang="en-US" sz="3200" dirty="0">
                <a:latin typeface="+mn-lt"/>
              </a:rPr>
            </a:br>
            <a:r>
              <a:rPr lang="en-GB" altLang="en-US" sz="3200" dirty="0">
                <a:latin typeface="+mn-lt"/>
              </a:rPr>
              <a:t>T = Technology</a:t>
            </a:r>
          </a:p>
          <a:p>
            <a:r>
              <a:rPr lang="en-GB" altLang="en-US" sz="3200" dirty="0"/>
              <a:t>Com = Communication</a:t>
            </a:r>
            <a:r>
              <a:rPr lang="en-GB" altLang="en-US" sz="3200" dirty="0">
                <a:latin typeface="+mn-lt"/>
              </a:rPr>
              <a:t/>
            </a:r>
            <a:br>
              <a:rPr lang="en-GB" altLang="en-US" sz="3200" dirty="0">
                <a:latin typeface="+mn-lt"/>
              </a:rPr>
            </a:br>
            <a:r>
              <a:rPr lang="en-GB" altLang="en-US" sz="3200" dirty="0">
                <a:latin typeface="+mn-lt"/>
              </a:rPr>
              <a:t>W = War</a:t>
            </a:r>
            <a:br>
              <a:rPr lang="en-GB" altLang="en-US" sz="3200" dirty="0">
                <a:latin typeface="+mn-lt"/>
              </a:rPr>
            </a:br>
            <a:r>
              <a:rPr lang="en-GB" altLang="en-US" sz="3200" dirty="0">
                <a:latin typeface="+mn-lt"/>
              </a:rPr>
              <a:t>S = Scientific understanding </a:t>
            </a:r>
          </a:p>
          <a:p>
            <a:r>
              <a:rPr lang="en-GB" altLang="en-US" sz="3200" dirty="0">
                <a:latin typeface="Book Antiqua" panose="02040602050305030304" pitchFamily="18" charset="0"/>
              </a:rPr>
              <a:t>I</a:t>
            </a:r>
            <a:r>
              <a:rPr lang="en-GB" altLang="en-US" sz="3200" dirty="0"/>
              <a:t> = Role of Individuals</a:t>
            </a:r>
            <a:endParaRPr lang="en-GB" altLang="en-US" sz="3200" dirty="0">
              <a:latin typeface="+mn-lt"/>
            </a:endParaRPr>
          </a:p>
          <a:p>
            <a:r>
              <a:rPr lang="en-GB" altLang="en-US" sz="3200" dirty="0"/>
              <a:t>CL = Chance/Luck</a:t>
            </a:r>
            <a:endParaRPr lang="en-GB" altLang="en-US" sz="3200" dirty="0">
              <a:latin typeface="+mn-lt"/>
            </a:endParaRPr>
          </a:p>
        </p:txBody>
      </p:sp>
      <p:pic>
        <p:nvPicPr>
          <p:cNvPr id="4098" name="Picture 2" descr="H:\General\Lego People\Scientist.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924" b="98982" l="9942" r="89766">
                        <a14:foregroundMark x1="35380" y1="53181" x2="35380" y2="53181"/>
                        <a14:foregroundMark x1="28363" y1="35369" x2="28363" y2="35369"/>
                        <a14:foregroundMark x1="22515" y1="28244" x2="22515" y2="28244"/>
                        <a14:foregroundMark x1="21930" y1="26209" x2="21930" y2="26209"/>
                        <a14:foregroundMark x1="26901" y1="26972" x2="26901" y2="26972"/>
                        <a14:foregroundMark x1="18129" y1="28244" x2="18129" y2="28244"/>
                        <a14:foregroundMark x1="16667" y1="28244" x2="16667" y2="28244"/>
                        <a14:foregroundMark x1="20468" y1="35115" x2="20468" y2="35115"/>
                        <a14:foregroundMark x1="26901" y1="48601" x2="26901" y2="48601"/>
                        <a14:foregroundMark x1="37427" y1="49364" x2="37427" y2="49364"/>
                        <a14:foregroundMark x1="25731" y1="52417" x2="25731" y2="52417"/>
                        <a14:foregroundMark x1="21345" y1="52672" x2="21345" y2="52672"/>
                        <a14:foregroundMark x1="38012" y1="55725" x2="38012" y2="55725"/>
                        <a14:foregroundMark x1="40351" y1="61069" x2="40351" y2="61069"/>
                        <a14:foregroundMark x1="44152" y1="54962" x2="44152" y2="54962"/>
                        <a14:foregroundMark x1="42690" y1="46310" x2="42690" y2="46310"/>
                        <a14:foregroundMark x1="40351" y1="39186" x2="54386" y2="53944"/>
                        <a14:foregroundMark x1="61988" y1="40967" x2="26901" y2="46819"/>
                        <a14:foregroundMark x1="38012" y1="39186" x2="38012" y2="39186"/>
                        <a14:foregroundMark x1="39474" y1="37150" x2="39474" y2="37150"/>
                        <a14:foregroundMark x1="56725" y1="47328" x2="56725" y2="85496"/>
                        <a14:foregroundMark x1="42398" y1="55725" x2="36550" y2="88041"/>
                        <a14:foregroundMark x1="39474" y1="89059" x2="39474" y2="89059"/>
                        <a14:foregroundMark x1="35380" y1="89313" x2="35380" y2="89313"/>
                        <a14:foregroundMark x1="31579" y1="89313" x2="31579" y2="89313"/>
                        <a14:foregroundMark x1="29532" y1="89313" x2="29532" y2="89313"/>
                        <a14:foregroundMark x1="28363" y1="88041" x2="28363" y2="88041"/>
                        <a14:foregroundMark x1="50585" y1="60814" x2="51462" y2="59033"/>
                        <a14:foregroundMark x1="52924" y1="57252" x2="52924" y2="57252"/>
                        <a14:foregroundMark x1="47661" y1="53181" x2="47661" y2="53181"/>
                        <a14:foregroundMark x1="66082" y1="67430" x2="66082" y2="67430"/>
                        <a14:foregroundMark x1="47953" y1="38931" x2="47953" y2="38931"/>
                      </a14:backgroundRemoval>
                    </a14:imgEffect>
                  </a14:imgLayer>
                </a14:imgProps>
              </a:ext>
              <a:ext uri="{28A0092B-C50C-407E-A947-70E740481C1C}">
                <a14:useLocalDpi xmlns:a14="http://schemas.microsoft.com/office/drawing/2010/main" val="0"/>
              </a:ext>
            </a:extLst>
          </a:blip>
          <a:srcRect/>
          <a:stretch>
            <a:fillRect/>
          </a:stretch>
        </p:blipFill>
        <p:spPr bwMode="auto">
          <a:xfrm>
            <a:off x="5235671" y="3720686"/>
            <a:ext cx="2592288" cy="2978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7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7FE9B-DD16-4196-B3D6-E2F3A5BCBF8E}"/>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411B0DE1-855E-4A35-8F87-B216A278E079}"/>
              </a:ext>
            </a:extLst>
          </p:cNvPr>
          <p:cNvSpPr>
            <a:spLocks noGrp="1"/>
          </p:cNvSpPr>
          <p:nvPr>
            <p:ph idx="1"/>
          </p:nvPr>
        </p:nvSpPr>
        <p:spPr/>
        <p:txBody>
          <a:bodyPr/>
          <a:lstStyle/>
          <a:p>
            <a:endParaRPr lang="en-GB"/>
          </a:p>
        </p:txBody>
      </p:sp>
      <p:pic>
        <p:nvPicPr>
          <p:cNvPr id="7" name="Picture 6">
            <a:extLst>
              <a:ext uri="{FF2B5EF4-FFF2-40B4-BE49-F238E27FC236}">
                <a16:creationId xmlns:a16="http://schemas.microsoft.com/office/drawing/2014/main" id="{0050C3BC-EE47-4A9A-A125-EF582FFB9EA7}"/>
              </a:ext>
            </a:extLst>
          </p:cNvPr>
          <p:cNvPicPr>
            <a:picLocks noChangeAspect="1"/>
          </p:cNvPicPr>
          <p:nvPr/>
        </p:nvPicPr>
        <p:blipFill rotWithShape="1">
          <a:blip r:embed="rId2"/>
          <a:srcRect l="2500" t="11963" r="20000" b="11463"/>
          <a:stretch/>
        </p:blipFill>
        <p:spPr>
          <a:xfrm>
            <a:off x="-46493" y="1752600"/>
            <a:ext cx="9190493" cy="5105400"/>
          </a:xfrm>
          <a:prstGeom prst="rect">
            <a:avLst/>
          </a:prstGeom>
        </p:spPr>
      </p:pic>
      <p:sp>
        <p:nvSpPr>
          <p:cNvPr id="8" name="TextBox 7">
            <a:extLst>
              <a:ext uri="{FF2B5EF4-FFF2-40B4-BE49-F238E27FC236}">
                <a16:creationId xmlns:a16="http://schemas.microsoft.com/office/drawing/2014/main" id="{FF116CE0-EF35-44E1-9464-8115B69271FD}"/>
              </a:ext>
            </a:extLst>
          </p:cNvPr>
          <p:cNvSpPr txBox="1"/>
          <p:nvPr/>
        </p:nvSpPr>
        <p:spPr>
          <a:xfrm>
            <a:off x="7162800" y="18143"/>
            <a:ext cx="2027693" cy="1815882"/>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altLang="en-US" sz="1400" dirty="0">
                <a:latin typeface="+mn-lt"/>
              </a:rPr>
              <a:t>G = Government funding</a:t>
            </a:r>
            <a:br>
              <a:rPr lang="en-GB" altLang="en-US" sz="1400" dirty="0">
                <a:latin typeface="+mn-lt"/>
              </a:rPr>
            </a:br>
            <a:r>
              <a:rPr lang="en-GB" altLang="en-US" sz="1400" dirty="0">
                <a:latin typeface="+mn-lt"/>
              </a:rPr>
              <a:t>T = Technology</a:t>
            </a:r>
          </a:p>
          <a:p>
            <a:r>
              <a:rPr lang="en-GB" altLang="en-US" sz="1400" dirty="0"/>
              <a:t>Com = Communication</a:t>
            </a:r>
            <a:r>
              <a:rPr lang="en-GB" altLang="en-US" sz="1400" dirty="0">
                <a:latin typeface="+mn-lt"/>
              </a:rPr>
              <a:t/>
            </a:r>
            <a:br>
              <a:rPr lang="en-GB" altLang="en-US" sz="1400" dirty="0">
                <a:latin typeface="+mn-lt"/>
              </a:rPr>
            </a:br>
            <a:r>
              <a:rPr lang="en-GB" altLang="en-US" sz="1400" dirty="0">
                <a:latin typeface="+mn-lt"/>
              </a:rPr>
              <a:t>W = War</a:t>
            </a:r>
            <a:br>
              <a:rPr lang="en-GB" altLang="en-US" sz="1400" dirty="0">
                <a:latin typeface="+mn-lt"/>
              </a:rPr>
            </a:br>
            <a:r>
              <a:rPr lang="en-GB" altLang="en-US" sz="1400" dirty="0">
                <a:latin typeface="+mn-lt"/>
              </a:rPr>
              <a:t>S = Scientific understanding </a:t>
            </a:r>
          </a:p>
          <a:p>
            <a:r>
              <a:rPr lang="en-GB" altLang="en-US" sz="1400" dirty="0"/>
              <a:t>I = Role of Individuals</a:t>
            </a:r>
            <a:endParaRPr lang="en-GB" altLang="en-US" sz="1400" dirty="0">
              <a:latin typeface="+mn-lt"/>
            </a:endParaRPr>
          </a:p>
          <a:p>
            <a:r>
              <a:rPr lang="en-GB" altLang="en-US" sz="1400" dirty="0"/>
              <a:t>CL = Chance/Luck</a:t>
            </a:r>
            <a:endParaRPr lang="en-GB" altLang="en-US" sz="1400" dirty="0">
              <a:latin typeface="+mn-lt"/>
            </a:endParaRPr>
          </a:p>
        </p:txBody>
      </p:sp>
      <p:sp>
        <p:nvSpPr>
          <p:cNvPr id="9" name="TextBox 8">
            <a:extLst>
              <a:ext uri="{FF2B5EF4-FFF2-40B4-BE49-F238E27FC236}">
                <a16:creationId xmlns:a16="http://schemas.microsoft.com/office/drawing/2014/main" id="{654492E3-7034-4A3B-BECE-ABA5F9F95D9B}"/>
              </a:ext>
            </a:extLst>
          </p:cNvPr>
          <p:cNvSpPr txBox="1"/>
          <p:nvPr/>
        </p:nvSpPr>
        <p:spPr>
          <a:xfrm>
            <a:off x="0" y="0"/>
            <a:ext cx="7122886" cy="1015663"/>
          </a:xfrm>
          <a:prstGeom prst="rect">
            <a:avLst/>
          </a:prstGeom>
          <a:solidFill>
            <a:schemeClr val="accent1">
              <a:lumMod val="20000"/>
              <a:lumOff val="8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GB" altLang="en-US" sz="2000" b="1" u="sng" dirty="0">
                <a:solidFill>
                  <a:srgbClr val="C00000"/>
                </a:solidFill>
                <a:latin typeface="+mn-lt"/>
              </a:rPr>
              <a:t>Task</a:t>
            </a:r>
            <a:r>
              <a:rPr lang="en-GB" altLang="en-US" sz="2000" dirty="0">
                <a:solidFill>
                  <a:srgbClr val="C00000"/>
                </a:solidFill>
                <a:latin typeface="+mn-lt"/>
              </a:rPr>
              <a:t>: </a:t>
            </a:r>
            <a:r>
              <a:rPr lang="en-GB" altLang="en-US" sz="2000" dirty="0">
                <a:latin typeface="+mn-lt"/>
              </a:rPr>
              <a:t>Write down at least one factor for each example. </a:t>
            </a:r>
            <a:r>
              <a:rPr lang="en-GB" altLang="en-US" sz="2000" i="1" dirty="0">
                <a:latin typeface="+mn-lt"/>
              </a:rPr>
              <a:t>This can be a factor that helped OR hindered development. </a:t>
            </a:r>
            <a:r>
              <a:rPr lang="en-GB" altLang="en-US" sz="2000" dirty="0">
                <a:latin typeface="+mn-lt"/>
              </a:rPr>
              <a:t> Write the letter and the factor(s). </a:t>
            </a:r>
            <a:r>
              <a:rPr lang="en-GB" altLang="en-US" sz="2000" b="1" i="1" dirty="0">
                <a:solidFill>
                  <a:srgbClr val="C00000"/>
                </a:solidFill>
                <a:latin typeface="+mn-lt"/>
              </a:rPr>
              <a:t>E.g. 1 = </a:t>
            </a:r>
            <a:r>
              <a:rPr lang="en-GB" altLang="en-US" sz="2000" b="1" i="1" dirty="0">
                <a:solidFill>
                  <a:srgbClr val="C00000"/>
                </a:solidFill>
                <a:latin typeface="Book Antiqua" panose="02040602050305030304" pitchFamily="18" charset="0"/>
              </a:rPr>
              <a:t>I</a:t>
            </a:r>
            <a:r>
              <a:rPr lang="en-GB" altLang="en-US" sz="2000" b="1" i="1" dirty="0">
                <a:solidFill>
                  <a:srgbClr val="C00000"/>
                </a:solidFill>
                <a:latin typeface="+mn-lt"/>
              </a:rPr>
              <a:t> + S</a:t>
            </a:r>
            <a:endParaRPr lang="en-GB" altLang="en-US" sz="2000" dirty="0">
              <a:solidFill>
                <a:srgbClr val="C00000"/>
              </a:solidFill>
              <a:latin typeface="+mn-lt"/>
            </a:endParaRPr>
          </a:p>
        </p:txBody>
      </p:sp>
      <p:sp>
        <p:nvSpPr>
          <p:cNvPr id="10" name="Rectangle 9">
            <a:extLst>
              <a:ext uri="{FF2B5EF4-FFF2-40B4-BE49-F238E27FC236}">
                <a16:creationId xmlns:a16="http://schemas.microsoft.com/office/drawing/2014/main" id="{2CD00339-5680-4C61-829C-756B8FE7D729}"/>
              </a:ext>
            </a:extLst>
          </p:cNvPr>
          <p:cNvSpPr/>
          <p:nvPr/>
        </p:nvSpPr>
        <p:spPr>
          <a:xfrm>
            <a:off x="-24722" y="1075425"/>
            <a:ext cx="7187522" cy="646331"/>
          </a:xfrm>
          <a:prstGeom prst="rect">
            <a:avLst/>
          </a:prstGeom>
          <a:solidFill>
            <a:schemeClr val="accent4">
              <a:lumMod val="20000"/>
              <a:lumOff val="80000"/>
            </a:schemeClr>
          </a:solidFill>
          <a:ln>
            <a:solidFill>
              <a:schemeClr val="tx1"/>
            </a:solidFill>
          </a:ln>
          <a:effectLst/>
        </p:spPr>
        <p:txBody>
          <a:bodyPr wrap="square">
            <a:spAutoFit/>
          </a:bodyPr>
          <a:lstStyle/>
          <a:p>
            <a:r>
              <a:rPr lang="en-GB" b="1" dirty="0"/>
              <a:t>Challenge: </a:t>
            </a:r>
            <a:r>
              <a:rPr lang="en-GB" dirty="0"/>
              <a:t>“</a:t>
            </a:r>
            <a:r>
              <a:rPr lang="en-GB" dirty="0">
                <a:effectLst/>
                <a:latin typeface="Calibri" panose="020F0502020204030204" pitchFamily="34" charset="0"/>
                <a:ea typeface="Calibri" panose="020F0502020204030204" pitchFamily="34" charset="0"/>
                <a:cs typeface="Times New Roman" panose="02020603050405020304" pitchFamily="18" charset="0"/>
              </a:rPr>
              <a:t>Government intervention (action) was the most important factor in the development of penicillin</a:t>
            </a:r>
            <a:r>
              <a:rPr lang="en-GB" dirty="0"/>
              <a:t>”. How far do you agree?</a:t>
            </a:r>
          </a:p>
        </p:txBody>
      </p:sp>
    </p:spTree>
    <p:extLst>
      <p:ext uri="{BB962C8B-B14F-4D97-AF65-F5344CB8AC3E}">
        <p14:creationId xmlns:p14="http://schemas.microsoft.com/office/powerpoint/2010/main" val="5867386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304800" y="5001491"/>
            <a:ext cx="6986737" cy="484909"/>
          </a:xfrm>
          <a:prstGeom prst="rect">
            <a:avLst/>
          </a:prstGeom>
          <a:solidFill>
            <a:schemeClr val="accent2">
              <a:lumMod val="40000"/>
              <a:lumOff val="60000"/>
            </a:schemeClr>
          </a:solidFill>
          <a:ln>
            <a:solidFill>
              <a:schemeClr val="tx1"/>
            </a:solidFill>
          </a:ln>
          <a:effectLst>
            <a:outerShdw blurRad="50800" dist="38100" dir="2700000" algn="tl" rotWithShape="0">
              <a:prstClr val="black">
                <a:alpha val="40000"/>
              </a:prstClr>
            </a:outerShdw>
          </a:effectLst>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dirty="0"/>
              <a:t>3. To practice developing examples fully </a:t>
            </a:r>
          </a:p>
        </p:txBody>
      </p:sp>
      <p:sp>
        <p:nvSpPr>
          <p:cNvPr id="8" name="Content Placeholder 2"/>
          <p:cNvSpPr txBox="1">
            <a:spLocks/>
          </p:cNvSpPr>
          <p:nvPr/>
        </p:nvSpPr>
        <p:spPr>
          <a:xfrm>
            <a:off x="304800" y="4391891"/>
            <a:ext cx="6986737" cy="609600"/>
          </a:xfrm>
          <a:prstGeom prst="rect">
            <a:avLst/>
          </a:prstGeom>
          <a:solidFill>
            <a:schemeClr val="accent6">
              <a:lumMod val="40000"/>
              <a:lumOff val="60000"/>
            </a:schemeClr>
          </a:solidFill>
          <a:ln>
            <a:solidFill>
              <a:schemeClr val="tx1"/>
            </a:solidFill>
          </a:ln>
          <a:effectLst>
            <a:outerShdw blurRad="50800" dist="38100" dir="2700000" algn="tl" rotWithShape="0">
              <a:prstClr val="black">
                <a:alpha val="40000"/>
              </a:prstClr>
            </a:outerShdw>
          </a:effectLst>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dirty="0"/>
              <a:t>2. To practice L4 judgements of relative importance </a:t>
            </a:r>
          </a:p>
        </p:txBody>
      </p:sp>
      <p:sp>
        <p:nvSpPr>
          <p:cNvPr id="4" name="Title 1"/>
          <p:cNvSpPr txBox="1">
            <a:spLocks/>
          </p:cNvSpPr>
          <p:nvPr/>
        </p:nvSpPr>
        <p:spPr>
          <a:xfrm>
            <a:off x="808200" y="1329735"/>
            <a:ext cx="6096000" cy="878877"/>
          </a:xfrm>
          <a:prstGeom prst="rect">
            <a:avLst/>
          </a:prstGeom>
          <a:solidFill>
            <a:schemeClr val="accent1">
              <a:lumMod val="20000"/>
              <a:lumOff val="80000"/>
            </a:schemeClr>
          </a:solidFill>
          <a:ln>
            <a:solidFill>
              <a:schemeClr val="tx1"/>
            </a:solidFill>
          </a:ln>
          <a:effectLst>
            <a:outerShdw blurRad="50800" dist="38100" dir="2700000" algn="tl" rotWithShape="0">
              <a:prstClr val="black">
                <a:alpha val="40000"/>
              </a:prstClr>
            </a:outerShd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u="sng" dirty="0"/>
              <a:t>Paper 1 Essay Questions  </a:t>
            </a:r>
          </a:p>
        </p:txBody>
      </p:sp>
      <p:sp>
        <p:nvSpPr>
          <p:cNvPr id="7" name="Content Placeholder 2"/>
          <p:cNvSpPr txBox="1">
            <a:spLocks/>
          </p:cNvSpPr>
          <p:nvPr/>
        </p:nvSpPr>
        <p:spPr>
          <a:xfrm>
            <a:off x="304800" y="3699996"/>
            <a:ext cx="6986737" cy="719604"/>
          </a:xfrm>
          <a:prstGeom prst="rect">
            <a:avLst/>
          </a:prstGeom>
          <a:solidFill>
            <a:schemeClr val="accent3">
              <a:lumMod val="40000"/>
              <a:lumOff val="60000"/>
            </a:schemeClr>
          </a:solidFill>
          <a:ln>
            <a:solidFill>
              <a:schemeClr val="tx1"/>
            </a:solidFill>
          </a:ln>
          <a:effectLst>
            <a:outerShdw blurRad="50800" dist="38100" dir="2700000" algn="tl" rotWithShape="0">
              <a:prstClr val="black">
                <a:alpha val="40000"/>
              </a:prstClr>
            </a:outerShdw>
          </a:effectLst>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dirty="0"/>
              <a:t>1. To know how to plan for these essay questions in revision</a:t>
            </a:r>
          </a:p>
        </p:txBody>
      </p:sp>
      <p:sp>
        <p:nvSpPr>
          <p:cNvPr id="6" name="Content Placeholder 2"/>
          <p:cNvSpPr txBox="1">
            <a:spLocks/>
          </p:cNvSpPr>
          <p:nvPr/>
        </p:nvSpPr>
        <p:spPr>
          <a:xfrm>
            <a:off x="2971800" y="3242796"/>
            <a:ext cx="1266824" cy="4572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dirty="0">
                <a:solidFill>
                  <a:schemeClr val="tx1"/>
                </a:solidFill>
              </a:rPr>
              <a:t>LOs:</a:t>
            </a:r>
          </a:p>
        </p:txBody>
      </p:sp>
      <p:pic>
        <p:nvPicPr>
          <p:cNvPr id="10" name="Picture 3" descr="C:\Users\User\AppData\Local\Microsoft\Windows\Temporary Internet Files\Content.IE5\6SN8KSO3\MC90038358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781799" y="5400838"/>
            <a:ext cx="914400" cy="122645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Documents and Settings\MR\Local Settings\Temporary Internet Files\Content.IE5\RF3KTYH8\MC900383576[1].wmf"/>
          <p:cNvPicPr>
            <a:picLocks noChangeAspect="1" noChangeArrowheads="1"/>
          </p:cNvPicPr>
          <p:nvPr/>
        </p:nvPicPr>
        <p:blipFill>
          <a:blip r:embed="rId4" cstate="print"/>
          <a:srcRect/>
          <a:stretch>
            <a:fillRect/>
          </a:stretch>
        </p:blipFill>
        <p:spPr bwMode="auto">
          <a:xfrm rot="1864105">
            <a:off x="155866" y="664594"/>
            <a:ext cx="1041226" cy="1443284"/>
          </a:xfrm>
          <a:prstGeom prst="rect">
            <a:avLst/>
          </a:prstGeom>
          <a:noFill/>
        </p:spPr>
      </p:pic>
      <p:cxnSp>
        <p:nvCxnSpPr>
          <p:cNvPr id="3" name="Straight Arrow Connector 2">
            <a:extLst>
              <a:ext uri="{FF2B5EF4-FFF2-40B4-BE49-F238E27FC236}">
                <a16:creationId xmlns:a16="http://schemas.microsoft.com/office/drawing/2014/main" id="{F9C16225-3BC0-4A1C-9A56-4DFD620A620A}"/>
              </a:ext>
            </a:extLst>
          </p:cNvPr>
          <p:cNvCxnSpPr/>
          <p:nvPr/>
        </p:nvCxnSpPr>
        <p:spPr>
          <a:xfrm flipV="1">
            <a:off x="1012908" y="2337443"/>
            <a:ext cx="457200" cy="3809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6B3462A-7BD4-4EBB-AE73-F513747637B5}"/>
              </a:ext>
            </a:extLst>
          </p:cNvPr>
          <p:cNvSpPr txBox="1"/>
          <p:nvPr/>
        </p:nvSpPr>
        <p:spPr>
          <a:xfrm>
            <a:off x="457200" y="2628901"/>
            <a:ext cx="2286000" cy="369332"/>
          </a:xfrm>
          <a:prstGeom prst="rect">
            <a:avLst/>
          </a:prstGeom>
          <a:noFill/>
        </p:spPr>
        <p:txBody>
          <a:bodyPr wrap="square" rtlCol="0">
            <a:spAutoFit/>
          </a:bodyPr>
          <a:lstStyle/>
          <a:p>
            <a:r>
              <a:rPr lang="en-GB" u="sng" dirty="0"/>
              <a:t>underlined</a:t>
            </a:r>
          </a:p>
        </p:txBody>
      </p:sp>
      <p:sp>
        <p:nvSpPr>
          <p:cNvPr id="12" name="TextBox 11">
            <a:extLst>
              <a:ext uri="{FF2B5EF4-FFF2-40B4-BE49-F238E27FC236}">
                <a16:creationId xmlns:a16="http://schemas.microsoft.com/office/drawing/2014/main" id="{15948794-711F-4B13-969E-A550B7B04BD5}"/>
              </a:ext>
            </a:extLst>
          </p:cNvPr>
          <p:cNvSpPr txBox="1"/>
          <p:nvPr/>
        </p:nvSpPr>
        <p:spPr>
          <a:xfrm>
            <a:off x="5638799" y="2470630"/>
            <a:ext cx="2286000" cy="646331"/>
          </a:xfrm>
          <a:prstGeom prst="rect">
            <a:avLst/>
          </a:prstGeom>
          <a:noFill/>
        </p:spPr>
        <p:txBody>
          <a:bodyPr wrap="square" rtlCol="0">
            <a:spAutoFit/>
          </a:bodyPr>
          <a:lstStyle/>
          <a:p>
            <a:r>
              <a:rPr lang="en-GB" u="sng" dirty="0"/>
              <a:t>It’s a question, so it needs a ?</a:t>
            </a:r>
          </a:p>
        </p:txBody>
      </p:sp>
      <p:cxnSp>
        <p:nvCxnSpPr>
          <p:cNvPr id="13" name="Straight Arrow Connector 12">
            <a:extLst>
              <a:ext uri="{FF2B5EF4-FFF2-40B4-BE49-F238E27FC236}">
                <a16:creationId xmlns:a16="http://schemas.microsoft.com/office/drawing/2014/main" id="{1BB1F146-08B2-4AF0-AB51-E58E99FA51E6}"/>
              </a:ext>
            </a:extLst>
          </p:cNvPr>
          <p:cNvCxnSpPr>
            <a:cxnSpLocks/>
          </p:cNvCxnSpPr>
          <p:nvPr/>
        </p:nvCxnSpPr>
        <p:spPr>
          <a:xfrm flipH="1" flipV="1">
            <a:off x="6477000" y="2187816"/>
            <a:ext cx="472509"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18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4" grpId="0" animBg="1"/>
      <p:bldP spid="7" grpId="0" animBg="1"/>
      <p:bldP spid="6" grpId="0" animBg="1"/>
      <p:bldP spid="5"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7FE9B-DD16-4196-B3D6-E2F3A5BCBF8E}"/>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411B0DE1-855E-4A35-8F87-B216A278E079}"/>
              </a:ext>
            </a:extLst>
          </p:cNvPr>
          <p:cNvSpPr>
            <a:spLocks noGrp="1"/>
          </p:cNvSpPr>
          <p:nvPr>
            <p:ph idx="1"/>
          </p:nvPr>
        </p:nvSpPr>
        <p:spPr/>
        <p:txBody>
          <a:bodyPr/>
          <a:lstStyle/>
          <a:p>
            <a:endParaRPr lang="en-GB"/>
          </a:p>
        </p:txBody>
      </p:sp>
      <p:pic>
        <p:nvPicPr>
          <p:cNvPr id="7" name="Picture 6">
            <a:extLst>
              <a:ext uri="{FF2B5EF4-FFF2-40B4-BE49-F238E27FC236}">
                <a16:creationId xmlns:a16="http://schemas.microsoft.com/office/drawing/2014/main" id="{0050C3BC-EE47-4A9A-A125-EF582FFB9EA7}"/>
              </a:ext>
            </a:extLst>
          </p:cNvPr>
          <p:cNvPicPr>
            <a:picLocks noChangeAspect="1"/>
          </p:cNvPicPr>
          <p:nvPr/>
        </p:nvPicPr>
        <p:blipFill rotWithShape="1">
          <a:blip r:embed="rId2"/>
          <a:srcRect l="2500" t="11963" r="20000" b="11463"/>
          <a:stretch/>
        </p:blipFill>
        <p:spPr>
          <a:xfrm>
            <a:off x="-46493" y="1752600"/>
            <a:ext cx="9190493" cy="5105400"/>
          </a:xfrm>
          <a:prstGeom prst="rect">
            <a:avLst/>
          </a:prstGeom>
        </p:spPr>
      </p:pic>
      <p:sp>
        <p:nvSpPr>
          <p:cNvPr id="8" name="TextBox 7">
            <a:extLst>
              <a:ext uri="{FF2B5EF4-FFF2-40B4-BE49-F238E27FC236}">
                <a16:creationId xmlns:a16="http://schemas.microsoft.com/office/drawing/2014/main" id="{FF116CE0-EF35-44E1-9464-8115B69271FD}"/>
              </a:ext>
            </a:extLst>
          </p:cNvPr>
          <p:cNvSpPr txBox="1"/>
          <p:nvPr/>
        </p:nvSpPr>
        <p:spPr>
          <a:xfrm>
            <a:off x="7162800" y="18143"/>
            <a:ext cx="2027693" cy="1815882"/>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altLang="en-US" sz="1400" dirty="0">
                <a:latin typeface="+mn-lt"/>
              </a:rPr>
              <a:t>G = Government funding</a:t>
            </a:r>
            <a:br>
              <a:rPr lang="en-GB" altLang="en-US" sz="1400" dirty="0">
                <a:latin typeface="+mn-lt"/>
              </a:rPr>
            </a:br>
            <a:r>
              <a:rPr lang="en-GB" altLang="en-US" sz="1400" dirty="0">
                <a:latin typeface="+mn-lt"/>
              </a:rPr>
              <a:t>T = Technology</a:t>
            </a:r>
          </a:p>
          <a:p>
            <a:r>
              <a:rPr lang="en-GB" altLang="en-US" sz="1400" dirty="0"/>
              <a:t>Com = Communication</a:t>
            </a:r>
            <a:r>
              <a:rPr lang="en-GB" altLang="en-US" sz="1400" dirty="0">
                <a:latin typeface="+mn-lt"/>
              </a:rPr>
              <a:t/>
            </a:r>
            <a:br>
              <a:rPr lang="en-GB" altLang="en-US" sz="1400" dirty="0">
                <a:latin typeface="+mn-lt"/>
              </a:rPr>
            </a:br>
            <a:r>
              <a:rPr lang="en-GB" altLang="en-US" sz="1400" dirty="0">
                <a:latin typeface="+mn-lt"/>
              </a:rPr>
              <a:t>W = War</a:t>
            </a:r>
            <a:br>
              <a:rPr lang="en-GB" altLang="en-US" sz="1400" dirty="0">
                <a:latin typeface="+mn-lt"/>
              </a:rPr>
            </a:br>
            <a:r>
              <a:rPr lang="en-GB" altLang="en-US" sz="1400" dirty="0">
                <a:latin typeface="+mn-lt"/>
              </a:rPr>
              <a:t>S = Scientific understanding </a:t>
            </a:r>
          </a:p>
          <a:p>
            <a:r>
              <a:rPr lang="en-GB" altLang="en-US" sz="1400" dirty="0"/>
              <a:t>I = Role of Individuals</a:t>
            </a:r>
            <a:endParaRPr lang="en-GB" altLang="en-US" sz="1400" dirty="0">
              <a:latin typeface="+mn-lt"/>
            </a:endParaRPr>
          </a:p>
          <a:p>
            <a:r>
              <a:rPr lang="en-GB" altLang="en-US" sz="1400" dirty="0"/>
              <a:t>CL = Chance/Luck</a:t>
            </a:r>
            <a:endParaRPr lang="en-GB" altLang="en-US" sz="1400" dirty="0">
              <a:latin typeface="+mn-lt"/>
            </a:endParaRPr>
          </a:p>
        </p:txBody>
      </p:sp>
      <p:sp>
        <p:nvSpPr>
          <p:cNvPr id="9" name="TextBox 8">
            <a:extLst>
              <a:ext uri="{FF2B5EF4-FFF2-40B4-BE49-F238E27FC236}">
                <a16:creationId xmlns:a16="http://schemas.microsoft.com/office/drawing/2014/main" id="{654492E3-7034-4A3B-BECE-ABA5F9F95D9B}"/>
              </a:ext>
            </a:extLst>
          </p:cNvPr>
          <p:cNvSpPr txBox="1"/>
          <p:nvPr/>
        </p:nvSpPr>
        <p:spPr>
          <a:xfrm>
            <a:off x="-24722" y="0"/>
            <a:ext cx="7187522" cy="1015663"/>
          </a:xfrm>
          <a:prstGeom prst="rect">
            <a:avLst/>
          </a:prstGeom>
          <a:solidFill>
            <a:schemeClr val="accent5">
              <a:lumMod val="20000"/>
              <a:lumOff val="8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GB" altLang="en-US" sz="2000" b="1" u="sng" dirty="0">
                <a:solidFill>
                  <a:srgbClr val="C00000"/>
                </a:solidFill>
              </a:rPr>
              <a:t>Task One</a:t>
            </a:r>
            <a:r>
              <a:rPr lang="en-GB" altLang="en-US" sz="2000" dirty="0">
                <a:solidFill>
                  <a:srgbClr val="C00000"/>
                </a:solidFill>
              </a:rPr>
              <a:t>: </a:t>
            </a:r>
            <a:r>
              <a:rPr lang="en-GB" altLang="en-US" sz="2000" dirty="0"/>
              <a:t>Write down at least one factor for each example. </a:t>
            </a:r>
            <a:r>
              <a:rPr lang="en-GB" altLang="en-US" sz="2000" i="1" dirty="0"/>
              <a:t>This can be a factor that helped OR hindered development. </a:t>
            </a:r>
            <a:r>
              <a:rPr lang="en-GB" altLang="en-US" sz="2000" dirty="0"/>
              <a:t>Write the letter and the factor(s). </a:t>
            </a:r>
            <a:r>
              <a:rPr lang="en-GB" altLang="en-US" sz="2000" b="1" i="1" dirty="0">
                <a:solidFill>
                  <a:srgbClr val="C00000"/>
                </a:solidFill>
              </a:rPr>
              <a:t>E.g. 1 = </a:t>
            </a:r>
            <a:r>
              <a:rPr lang="en-GB" altLang="en-US" sz="2000" b="1" i="1" dirty="0">
                <a:solidFill>
                  <a:srgbClr val="C00000"/>
                </a:solidFill>
                <a:latin typeface="Book Antiqua" panose="02040602050305030304" pitchFamily="18" charset="0"/>
              </a:rPr>
              <a:t>I</a:t>
            </a:r>
            <a:r>
              <a:rPr lang="en-GB" altLang="en-US" sz="2000" b="1" i="1" dirty="0">
                <a:solidFill>
                  <a:srgbClr val="C00000"/>
                </a:solidFill>
              </a:rPr>
              <a:t> + S</a:t>
            </a:r>
            <a:endParaRPr lang="en-GB" altLang="en-US" sz="2000" dirty="0">
              <a:solidFill>
                <a:srgbClr val="C00000"/>
              </a:solidFill>
              <a:latin typeface="+mn-lt"/>
            </a:endParaRPr>
          </a:p>
        </p:txBody>
      </p:sp>
      <p:sp>
        <p:nvSpPr>
          <p:cNvPr id="11" name="TextBox 10">
            <a:extLst>
              <a:ext uri="{FF2B5EF4-FFF2-40B4-BE49-F238E27FC236}">
                <a16:creationId xmlns:a16="http://schemas.microsoft.com/office/drawing/2014/main" id="{55E26596-0438-41E1-B35C-13CC314591AB}"/>
              </a:ext>
            </a:extLst>
          </p:cNvPr>
          <p:cNvSpPr txBox="1"/>
          <p:nvPr/>
        </p:nvSpPr>
        <p:spPr>
          <a:xfrm>
            <a:off x="1077686" y="1062214"/>
            <a:ext cx="3999307" cy="461665"/>
          </a:xfrm>
          <a:prstGeom prst="rect">
            <a:avLst/>
          </a:prstGeom>
          <a:noFill/>
        </p:spPr>
        <p:txBody>
          <a:bodyPr wrap="square" rtlCol="0">
            <a:spAutoFit/>
          </a:bodyPr>
          <a:lstStyle/>
          <a:p>
            <a:pPr algn="r"/>
            <a:r>
              <a:rPr lang="en-US" sz="2400" b="1" dirty="0">
                <a:solidFill>
                  <a:srgbClr val="008000"/>
                </a:solidFill>
                <a:cs typeface="Arial"/>
              </a:rPr>
              <a:t>Correct in green pen.</a:t>
            </a:r>
          </a:p>
        </p:txBody>
      </p:sp>
      <p:pic>
        <p:nvPicPr>
          <p:cNvPr id="12" name="Picture 11" descr="Hopstarter-Soft-Scraps-Pen-Green.ico">
            <a:extLst>
              <a:ext uri="{FF2B5EF4-FFF2-40B4-BE49-F238E27FC236}">
                <a16:creationId xmlns:a16="http://schemas.microsoft.com/office/drawing/2014/main" id="{B8AD97D9-886A-4438-96EF-936D0E429C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7954" y="379271"/>
            <a:ext cx="1129648" cy="1129648"/>
          </a:xfrm>
          <a:prstGeom prst="rect">
            <a:avLst/>
          </a:prstGeom>
        </p:spPr>
      </p:pic>
      <p:sp>
        <p:nvSpPr>
          <p:cNvPr id="13" name="TextBox 12">
            <a:extLst>
              <a:ext uri="{FF2B5EF4-FFF2-40B4-BE49-F238E27FC236}">
                <a16:creationId xmlns:a16="http://schemas.microsoft.com/office/drawing/2014/main" id="{47420CA5-2715-48FA-AE78-E5ABCE7C8095}"/>
              </a:ext>
            </a:extLst>
          </p:cNvPr>
          <p:cNvSpPr txBox="1"/>
          <p:nvPr/>
        </p:nvSpPr>
        <p:spPr>
          <a:xfrm>
            <a:off x="2286000" y="2273065"/>
            <a:ext cx="715139"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r"/>
            <a:r>
              <a:rPr lang="en-US" sz="2400" b="1" dirty="0">
                <a:solidFill>
                  <a:srgbClr val="008000"/>
                </a:solidFill>
                <a:cs typeface="Arial"/>
              </a:rPr>
              <a:t>I + S</a:t>
            </a:r>
          </a:p>
        </p:txBody>
      </p:sp>
      <p:sp>
        <p:nvSpPr>
          <p:cNvPr id="14" name="TextBox 13">
            <a:extLst>
              <a:ext uri="{FF2B5EF4-FFF2-40B4-BE49-F238E27FC236}">
                <a16:creationId xmlns:a16="http://schemas.microsoft.com/office/drawing/2014/main" id="{0C530580-6105-4604-A152-299771242016}"/>
              </a:ext>
            </a:extLst>
          </p:cNvPr>
          <p:cNvSpPr txBox="1"/>
          <p:nvPr/>
        </p:nvSpPr>
        <p:spPr>
          <a:xfrm>
            <a:off x="4953000" y="2264491"/>
            <a:ext cx="481562"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r"/>
            <a:r>
              <a:rPr lang="en-US" sz="2400" b="1" dirty="0">
                <a:solidFill>
                  <a:srgbClr val="008000"/>
                </a:solidFill>
                <a:cs typeface="Arial"/>
              </a:rPr>
              <a:t>CL</a:t>
            </a:r>
          </a:p>
        </p:txBody>
      </p:sp>
      <p:sp>
        <p:nvSpPr>
          <p:cNvPr id="15" name="TextBox 14">
            <a:extLst>
              <a:ext uri="{FF2B5EF4-FFF2-40B4-BE49-F238E27FC236}">
                <a16:creationId xmlns:a16="http://schemas.microsoft.com/office/drawing/2014/main" id="{C57C5504-65B7-4B51-A20D-9DE4D75DF656}"/>
              </a:ext>
            </a:extLst>
          </p:cNvPr>
          <p:cNvSpPr txBox="1"/>
          <p:nvPr/>
        </p:nvSpPr>
        <p:spPr>
          <a:xfrm>
            <a:off x="7620000" y="2257496"/>
            <a:ext cx="1330828"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r"/>
            <a:r>
              <a:rPr lang="en-US" sz="2400" b="1" dirty="0">
                <a:solidFill>
                  <a:srgbClr val="008000"/>
                </a:solidFill>
                <a:cs typeface="Arial"/>
              </a:rPr>
              <a:t>Com + S</a:t>
            </a:r>
          </a:p>
        </p:txBody>
      </p:sp>
      <p:sp>
        <p:nvSpPr>
          <p:cNvPr id="16" name="TextBox 15">
            <a:extLst>
              <a:ext uri="{FF2B5EF4-FFF2-40B4-BE49-F238E27FC236}">
                <a16:creationId xmlns:a16="http://schemas.microsoft.com/office/drawing/2014/main" id="{CDAA1244-575D-4AA6-A56C-7112F3D92A61}"/>
              </a:ext>
            </a:extLst>
          </p:cNvPr>
          <p:cNvSpPr txBox="1"/>
          <p:nvPr/>
        </p:nvSpPr>
        <p:spPr>
          <a:xfrm>
            <a:off x="1295400" y="3487056"/>
            <a:ext cx="1705739"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r"/>
            <a:r>
              <a:rPr lang="en-US" sz="2400" b="1" dirty="0">
                <a:solidFill>
                  <a:srgbClr val="008000"/>
                </a:solidFill>
                <a:cs typeface="Arial"/>
              </a:rPr>
              <a:t>I + Com + S</a:t>
            </a:r>
          </a:p>
        </p:txBody>
      </p:sp>
      <p:sp>
        <p:nvSpPr>
          <p:cNvPr id="17" name="TextBox 16">
            <a:extLst>
              <a:ext uri="{FF2B5EF4-FFF2-40B4-BE49-F238E27FC236}">
                <a16:creationId xmlns:a16="http://schemas.microsoft.com/office/drawing/2014/main" id="{284136A0-A675-474F-9571-CCBB804F9681}"/>
              </a:ext>
            </a:extLst>
          </p:cNvPr>
          <p:cNvSpPr txBox="1"/>
          <p:nvPr/>
        </p:nvSpPr>
        <p:spPr>
          <a:xfrm>
            <a:off x="4343400" y="3487056"/>
            <a:ext cx="1091162"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r"/>
            <a:r>
              <a:rPr lang="en-US" sz="2400" b="1" dirty="0">
                <a:solidFill>
                  <a:srgbClr val="008000"/>
                </a:solidFill>
                <a:cs typeface="Arial"/>
              </a:rPr>
              <a:t>G + W</a:t>
            </a:r>
          </a:p>
        </p:txBody>
      </p:sp>
      <p:sp>
        <p:nvSpPr>
          <p:cNvPr id="18" name="TextBox 17">
            <a:extLst>
              <a:ext uri="{FF2B5EF4-FFF2-40B4-BE49-F238E27FC236}">
                <a16:creationId xmlns:a16="http://schemas.microsoft.com/office/drawing/2014/main" id="{89571379-CE27-49EA-9A90-E46BF35112E5}"/>
              </a:ext>
            </a:extLst>
          </p:cNvPr>
          <p:cNvSpPr txBox="1"/>
          <p:nvPr/>
        </p:nvSpPr>
        <p:spPr>
          <a:xfrm>
            <a:off x="8153400" y="3456098"/>
            <a:ext cx="797428"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r"/>
            <a:r>
              <a:rPr lang="en-US" sz="2400" b="1" dirty="0">
                <a:solidFill>
                  <a:srgbClr val="008000"/>
                </a:solidFill>
                <a:cs typeface="Arial"/>
              </a:rPr>
              <a:t>S + T</a:t>
            </a:r>
          </a:p>
        </p:txBody>
      </p:sp>
      <p:sp>
        <p:nvSpPr>
          <p:cNvPr id="19" name="TextBox 18">
            <a:extLst>
              <a:ext uri="{FF2B5EF4-FFF2-40B4-BE49-F238E27FC236}">
                <a16:creationId xmlns:a16="http://schemas.microsoft.com/office/drawing/2014/main" id="{7F98D418-E56A-4C81-B304-0045E2B9F37E}"/>
              </a:ext>
            </a:extLst>
          </p:cNvPr>
          <p:cNvSpPr txBox="1"/>
          <p:nvPr/>
        </p:nvSpPr>
        <p:spPr>
          <a:xfrm>
            <a:off x="1447800" y="4685658"/>
            <a:ext cx="1552301"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r"/>
            <a:r>
              <a:rPr lang="en-US" sz="2400" b="1" dirty="0">
                <a:solidFill>
                  <a:srgbClr val="008000"/>
                </a:solidFill>
                <a:cs typeface="Arial"/>
              </a:rPr>
              <a:t>I + T + W</a:t>
            </a:r>
          </a:p>
        </p:txBody>
      </p:sp>
      <p:sp>
        <p:nvSpPr>
          <p:cNvPr id="20" name="TextBox 19">
            <a:extLst>
              <a:ext uri="{FF2B5EF4-FFF2-40B4-BE49-F238E27FC236}">
                <a16:creationId xmlns:a16="http://schemas.microsoft.com/office/drawing/2014/main" id="{CD5316DD-6664-4884-B147-4C9EE007544D}"/>
              </a:ext>
            </a:extLst>
          </p:cNvPr>
          <p:cNvSpPr txBox="1"/>
          <p:nvPr/>
        </p:nvSpPr>
        <p:spPr>
          <a:xfrm>
            <a:off x="4343400" y="4685657"/>
            <a:ext cx="100475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r"/>
            <a:r>
              <a:rPr lang="en-US" sz="2400" b="1" dirty="0">
                <a:solidFill>
                  <a:srgbClr val="008000"/>
                </a:solidFill>
                <a:cs typeface="Arial"/>
              </a:rPr>
              <a:t>G + W</a:t>
            </a:r>
          </a:p>
        </p:txBody>
      </p:sp>
      <p:sp>
        <p:nvSpPr>
          <p:cNvPr id="21" name="TextBox 20">
            <a:extLst>
              <a:ext uri="{FF2B5EF4-FFF2-40B4-BE49-F238E27FC236}">
                <a16:creationId xmlns:a16="http://schemas.microsoft.com/office/drawing/2014/main" id="{A84E4D1B-8D86-478F-AC6A-4933D192D617}"/>
              </a:ext>
            </a:extLst>
          </p:cNvPr>
          <p:cNvSpPr txBox="1"/>
          <p:nvPr/>
        </p:nvSpPr>
        <p:spPr>
          <a:xfrm>
            <a:off x="7303773" y="4690457"/>
            <a:ext cx="1552301"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r"/>
            <a:r>
              <a:rPr lang="en-US" sz="2400" b="1" dirty="0">
                <a:solidFill>
                  <a:srgbClr val="008000"/>
                </a:solidFill>
                <a:cs typeface="Arial"/>
              </a:rPr>
              <a:t>G + W + I</a:t>
            </a:r>
          </a:p>
        </p:txBody>
      </p:sp>
      <p:sp>
        <p:nvSpPr>
          <p:cNvPr id="22" name="TextBox 21">
            <a:extLst>
              <a:ext uri="{FF2B5EF4-FFF2-40B4-BE49-F238E27FC236}">
                <a16:creationId xmlns:a16="http://schemas.microsoft.com/office/drawing/2014/main" id="{1F6A7770-0C88-469E-B1BF-5574D4E9BCEE}"/>
              </a:ext>
            </a:extLst>
          </p:cNvPr>
          <p:cNvSpPr txBox="1"/>
          <p:nvPr/>
        </p:nvSpPr>
        <p:spPr>
          <a:xfrm>
            <a:off x="2057400" y="6256335"/>
            <a:ext cx="96551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r"/>
            <a:r>
              <a:rPr lang="en-US" sz="2400" b="1" dirty="0">
                <a:solidFill>
                  <a:srgbClr val="008000"/>
                </a:solidFill>
                <a:cs typeface="Arial"/>
              </a:rPr>
              <a:t>G + T</a:t>
            </a:r>
          </a:p>
        </p:txBody>
      </p:sp>
      <p:sp>
        <p:nvSpPr>
          <p:cNvPr id="23" name="TextBox 22">
            <a:extLst>
              <a:ext uri="{FF2B5EF4-FFF2-40B4-BE49-F238E27FC236}">
                <a16:creationId xmlns:a16="http://schemas.microsoft.com/office/drawing/2014/main" id="{6384CC7F-AC53-43FE-AC63-9C0B5D1FC460}"/>
              </a:ext>
            </a:extLst>
          </p:cNvPr>
          <p:cNvSpPr txBox="1"/>
          <p:nvPr/>
        </p:nvSpPr>
        <p:spPr>
          <a:xfrm>
            <a:off x="4952999" y="6298229"/>
            <a:ext cx="482755"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r"/>
            <a:r>
              <a:rPr lang="en-US" sz="2400" b="1" dirty="0">
                <a:solidFill>
                  <a:srgbClr val="008000"/>
                </a:solidFill>
                <a:cs typeface="Arial"/>
              </a:rPr>
              <a:t>W</a:t>
            </a:r>
          </a:p>
        </p:txBody>
      </p:sp>
      <p:sp>
        <p:nvSpPr>
          <p:cNvPr id="24" name="TextBox 23">
            <a:extLst>
              <a:ext uri="{FF2B5EF4-FFF2-40B4-BE49-F238E27FC236}">
                <a16:creationId xmlns:a16="http://schemas.microsoft.com/office/drawing/2014/main" id="{1D317199-2BC0-4585-A67C-511CE40CD4DD}"/>
              </a:ext>
            </a:extLst>
          </p:cNvPr>
          <p:cNvSpPr txBox="1"/>
          <p:nvPr/>
        </p:nvSpPr>
        <p:spPr>
          <a:xfrm>
            <a:off x="7365843" y="6286604"/>
            <a:ext cx="1495138"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r"/>
            <a:r>
              <a:rPr lang="en-US" sz="2400" b="1" dirty="0">
                <a:solidFill>
                  <a:srgbClr val="008000"/>
                </a:solidFill>
                <a:cs typeface="Arial"/>
              </a:rPr>
              <a:t>G + S + T</a:t>
            </a:r>
          </a:p>
        </p:txBody>
      </p:sp>
    </p:spTree>
    <p:extLst>
      <p:ext uri="{BB962C8B-B14F-4D97-AF65-F5344CB8AC3E}">
        <p14:creationId xmlns:p14="http://schemas.microsoft.com/office/powerpoint/2010/main" val="342700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43BEE-D094-45C1-98BA-7B77E586AEF9}"/>
              </a:ext>
            </a:extLst>
          </p:cNvPr>
          <p:cNvSpPr>
            <a:spLocks noGrp="1"/>
          </p:cNvSpPr>
          <p:nvPr>
            <p:ph type="title"/>
          </p:nvPr>
        </p:nvSpPr>
        <p:spPr/>
        <p:txBody>
          <a:bodyPr/>
          <a:lstStyle/>
          <a:p>
            <a:r>
              <a:rPr lang="en-GB" dirty="0"/>
              <a:t>G</a:t>
            </a:r>
          </a:p>
        </p:txBody>
      </p:sp>
      <p:sp>
        <p:nvSpPr>
          <p:cNvPr id="6" name="TextBox 5">
            <a:extLst>
              <a:ext uri="{FF2B5EF4-FFF2-40B4-BE49-F238E27FC236}">
                <a16:creationId xmlns:a16="http://schemas.microsoft.com/office/drawing/2014/main" id="{3642E447-1A59-4896-A71E-B368CDDBA75D}"/>
              </a:ext>
            </a:extLst>
          </p:cNvPr>
          <p:cNvSpPr txBox="1"/>
          <p:nvPr/>
        </p:nvSpPr>
        <p:spPr>
          <a:xfrm>
            <a:off x="457200" y="731837"/>
            <a:ext cx="7187522" cy="2554545"/>
          </a:xfrm>
          <a:prstGeom prst="rect">
            <a:avLst/>
          </a:prstGeom>
          <a:solidFill>
            <a:schemeClr val="accent5">
              <a:lumMod val="20000"/>
              <a:lumOff val="8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GB" altLang="en-US" sz="2000" b="1" u="sng" dirty="0">
                <a:solidFill>
                  <a:srgbClr val="C00000"/>
                </a:solidFill>
              </a:rPr>
              <a:t>Task</a:t>
            </a:r>
            <a:r>
              <a:rPr lang="en-GB" altLang="en-US" sz="2000" dirty="0">
                <a:solidFill>
                  <a:srgbClr val="C00000"/>
                </a:solidFill>
              </a:rPr>
              <a:t>: </a:t>
            </a:r>
            <a:r>
              <a:rPr lang="en-GB" altLang="en-US" sz="2000" b="1" dirty="0"/>
              <a:t>Making links </a:t>
            </a:r>
          </a:p>
          <a:p>
            <a:endParaRPr lang="en-GB" altLang="en-US" sz="2000" dirty="0">
              <a:solidFill>
                <a:srgbClr val="C00000"/>
              </a:solidFill>
              <a:latin typeface="+mn-lt"/>
            </a:endParaRPr>
          </a:p>
          <a:p>
            <a:r>
              <a:rPr lang="en-GB" altLang="en-US" sz="2000" dirty="0"/>
              <a:t>Write out the FOUR factors below on at least </a:t>
            </a:r>
            <a:r>
              <a:rPr lang="en-GB" altLang="en-US" sz="2000" b="1" dirty="0"/>
              <a:t>half of a</a:t>
            </a:r>
            <a:r>
              <a:rPr lang="en-GB" altLang="en-US" sz="2000" dirty="0"/>
              <a:t> </a:t>
            </a:r>
            <a:r>
              <a:rPr lang="en-GB" altLang="en-US" sz="2000" b="1" dirty="0"/>
              <a:t>page</a:t>
            </a:r>
            <a:r>
              <a:rPr lang="en-GB" altLang="en-US" sz="2000" dirty="0"/>
              <a:t>. </a:t>
            </a:r>
          </a:p>
          <a:p>
            <a:endParaRPr lang="en-GB" altLang="en-US" sz="2000" dirty="0">
              <a:latin typeface="+mn-lt"/>
            </a:endParaRPr>
          </a:p>
          <a:p>
            <a:r>
              <a:rPr lang="en-GB" altLang="en-US" sz="2000" b="1" dirty="0"/>
              <a:t>Draw arrows </a:t>
            </a:r>
            <a:r>
              <a:rPr lang="en-GB" altLang="en-US" sz="2000" dirty="0"/>
              <a:t>to show links between these factors – how did they work </a:t>
            </a:r>
            <a:r>
              <a:rPr lang="en-GB" altLang="en-US" sz="2000" i="1" dirty="0"/>
              <a:t>together</a:t>
            </a:r>
            <a:r>
              <a:rPr lang="en-GB" altLang="en-US" sz="2000" dirty="0"/>
              <a:t> to help develop penicillin?</a:t>
            </a:r>
          </a:p>
          <a:p>
            <a:endParaRPr lang="en-GB" altLang="en-US" sz="2000" dirty="0">
              <a:latin typeface="+mn-lt"/>
            </a:endParaRPr>
          </a:p>
          <a:p>
            <a:r>
              <a:rPr lang="en-GB" altLang="en-US" sz="2000" b="1" dirty="0">
                <a:latin typeface="+mn-lt"/>
              </a:rPr>
              <a:t>Write a brief explanation </a:t>
            </a:r>
            <a:r>
              <a:rPr lang="en-GB" altLang="en-US" sz="2000" dirty="0">
                <a:latin typeface="+mn-lt"/>
              </a:rPr>
              <a:t>above/next to the arrow. </a:t>
            </a:r>
          </a:p>
        </p:txBody>
      </p:sp>
      <p:sp>
        <p:nvSpPr>
          <p:cNvPr id="7" name="Rectangle 6">
            <a:extLst>
              <a:ext uri="{FF2B5EF4-FFF2-40B4-BE49-F238E27FC236}">
                <a16:creationId xmlns:a16="http://schemas.microsoft.com/office/drawing/2014/main" id="{5AE1AC12-2C60-41D5-9053-A084526EF2E9}"/>
              </a:ext>
            </a:extLst>
          </p:cNvPr>
          <p:cNvSpPr/>
          <p:nvPr/>
        </p:nvSpPr>
        <p:spPr>
          <a:xfrm>
            <a:off x="215898" y="3443514"/>
            <a:ext cx="3060701" cy="847981"/>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tx1"/>
                </a:solidFill>
              </a:rPr>
              <a:t>1. The role of individuals </a:t>
            </a:r>
          </a:p>
        </p:txBody>
      </p:sp>
      <p:sp>
        <p:nvSpPr>
          <p:cNvPr id="8" name="Rectangle 7">
            <a:extLst>
              <a:ext uri="{FF2B5EF4-FFF2-40B4-BE49-F238E27FC236}">
                <a16:creationId xmlns:a16="http://schemas.microsoft.com/office/drawing/2014/main" id="{F1C404F7-319A-4F67-932D-21D5FB705689}"/>
              </a:ext>
            </a:extLst>
          </p:cNvPr>
          <p:cNvSpPr/>
          <p:nvPr/>
        </p:nvSpPr>
        <p:spPr>
          <a:xfrm>
            <a:off x="215898" y="5838372"/>
            <a:ext cx="3060701" cy="847981"/>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2400" dirty="0">
                <a:solidFill>
                  <a:schemeClr val="tx1"/>
                </a:solidFill>
              </a:rPr>
              <a:t>3. Government funding  </a:t>
            </a:r>
          </a:p>
        </p:txBody>
      </p:sp>
      <p:sp>
        <p:nvSpPr>
          <p:cNvPr id="9" name="Rectangle 8">
            <a:extLst>
              <a:ext uri="{FF2B5EF4-FFF2-40B4-BE49-F238E27FC236}">
                <a16:creationId xmlns:a16="http://schemas.microsoft.com/office/drawing/2014/main" id="{7E2D7AE8-125A-4E9E-B7A3-AF14A5EAE399}"/>
              </a:ext>
            </a:extLst>
          </p:cNvPr>
          <p:cNvSpPr/>
          <p:nvPr/>
        </p:nvSpPr>
        <p:spPr>
          <a:xfrm>
            <a:off x="4572000" y="5795671"/>
            <a:ext cx="3069093" cy="890682"/>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GB" sz="2800" dirty="0">
                <a:solidFill>
                  <a:schemeClr val="tx1"/>
                </a:solidFill>
              </a:rPr>
              <a:t>4. Science and technology  </a:t>
            </a:r>
          </a:p>
        </p:txBody>
      </p:sp>
      <p:sp>
        <p:nvSpPr>
          <p:cNvPr id="10" name="Rectangle 9">
            <a:extLst>
              <a:ext uri="{FF2B5EF4-FFF2-40B4-BE49-F238E27FC236}">
                <a16:creationId xmlns:a16="http://schemas.microsoft.com/office/drawing/2014/main" id="{83B74718-B949-491B-A105-6A7662F1E11E}"/>
              </a:ext>
            </a:extLst>
          </p:cNvPr>
          <p:cNvSpPr/>
          <p:nvPr/>
        </p:nvSpPr>
        <p:spPr>
          <a:xfrm>
            <a:off x="4580392" y="3443514"/>
            <a:ext cx="3060701" cy="847981"/>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dirty="0">
                <a:solidFill>
                  <a:schemeClr val="tx1"/>
                </a:solidFill>
              </a:rPr>
              <a:t>2. War</a:t>
            </a:r>
          </a:p>
        </p:txBody>
      </p:sp>
      <p:cxnSp>
        <p:nvCxnSpPr>
          <p:cNvPr id="12" name="Straight Arrow Connector 11">
            <a:extLst>
              <a:ext uri="{FF2B5EF4-FFF2-40B4-BE49-F238E27FC236}">
                <a16:creationId xmlns:a16="http://schemas.microsoft.com/office/drawing/2014/main" id="{BC1BF8E5-12E1-4A1E-95DA-6972D53CC9E7}"/>
              </a:ext>
            </a:extLst>
          </p:cNvPr>
          <p:cNvCxnSpPr>
            <a:cxnSpLocks/>
            <a:stCxn id="7" idx="2"/>
            <a:endCxn id="8" idx="0"/>
          </p:cNvCxnSpPr>
          <p:nvPr/>
        </p:nvCxnSpPr>
        <p:spPr>
          <a:xfrm>
            <a:off x="1746249" y="4291495"/>
            <a:ext cx="0" cy="154687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5660B784-7091-47F3-B4AC-561284493485}"/>
              </a:ext>
            </a:extLst>
          </p:cNvPr>
          <p:cNvSpPr txBox="1"/>
          <p:nvPr/>
        </p:nvSpPr>
        <p:spPr>
          <a:xfrm rot="16200000">
            <a:off x="624827" y="4695601"/>
            <a:ext cx="1504178" cy="738664"/>
          </a:xfrm>
          <a:prstGeom prst="rect">
            <a:avLst/>
          </a:prstGeom>
          <a:noFill/>
        </p:spPr>
        <p:txBody>
          <a:bodyPr wrap="square" rtlCol="0">
            <a:spAutoFit/>
          </a:bodyPr>
          <a:lstStyle/>
          <a:p>
            <a:pPr algn="ctr"/>
            <a:r>
              <a:rPr lang="en-US" sz="1400" dirty="0">
                <a:cs typeface="Arial"/>
              </a:rPr>
              <a:t>Florey travelled to the USA to ask for funding</a:t>
            </a:r>
          </a:p>
        </p:txBody>
      </p:sp>
      <p:sp>
        <p:nvSpPr>
          <p:cNvPr id="19" name="Oval 18">
            <a:extLst>
              <a:ext uri="{FF2B5EF4-FFF2-40B4-BE49-F238E27FC236}">
                <a16:creationId xmlns:a16="http://schemas.microsoft.com/office/drawing/2014/main" id="{78D14092-FF28-4075-973C-1BCAAF01467F}"/>
              </a:ext>
            </a:extLst>
          </p:cNvPr>
          <p:cNvSpPr/>
          <p:nvPr/>
        </p:nvSpPr>
        <p:spPr>
          <a:xfrm>
            <a:off x="3759511" y="574705"/>
            <a:ext cx="812489" cy="808181"/>
          </a:xfrm>
          <a:prstGeom prst="ellipse">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700" dirty="0"/>
              <a:t>1</a:t>
            </a:r>
          </a:p>
        </p:txBody>
      </p:sp>
      <p:sp>
        <p:nvSpPr>
          <p:cNvPr id="20" name="Oval 19">
            <a:extLst>
              <a:ext uri="{FF2B5EF4-FFF2-40B4-BE49-F238E27FC236}">
                <a16:creationId xmlns:a16="http://schemas.microsoft.com/office/drawing/2014/main" id="{4D5FF75C-7B76-4193-B326-1A281125C6A0}"/>
              </a:ext>
            </a:extLst>
          </p:cNvPr>
          <p:cNvSpPr/>
          <p:nvPr/>
        </p:nvSpPr>
        <p:spPr>
          <a:xfrm>
            <a:off x="4686794" y="550318"/>
            <a:ext cx="812489" cy="808181"/>
          </a:xfrm>
          <a:prstGeom prst="ellipse">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700" dirty="0"/>
              <a:t>2</a:t>
            </a:r>
          </a:p>
        </p:txBody>
      </p:sp>
      <p:sp>
        <p:nvSpPr>
          <p:cNvPr id="21" name="Oval 20">
            <a:extLst>
              <a:ext uri="{FF2B5EF4-FFF2-40B4-BE49-F238E27FC236}">
                <a16:creationId xmlns:a16="http://schemas.microsoft.com/office/drawing/2014/main" id="{53EAE6FA-F712-4EF3-B2ED-70637B715F09}"/>
              </a:ext>
            </a:extLst>
          </p:cNvPr>
          <p:cNvSpPr/>
          <p:nvPr/>
        </p:nvSpPr>
        <p:spPr>
          <a:xfrm>
            <a:off x="5614077" y="569457"/>
            <a:ext cx="812489" cy="808181"/>
          </a:xfrm>
          <a:prstGeom prst="ellipse">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700" dirty="0"/>
              <a:t>3</a:t>
            </a:r>
          </a:p>
        </p:txBody>
      </p:sp>
      <p:sp>
        <p:nvSpPr>
          <p:cNvPr id="22" name="Oval 21">
            <a:extLst>
              <a:ext uri="{FF2B5EF4-FFF2-40B4-BE49-F238E27FC236}">
                <a16:creationId xmlns:a16="http://schemas.microsoft.com/office/drawing/2014/main" id="{94D507FE-E3F4-43FE-8D32-DD137D234207}"/>
              </a:ext>
            </a:extLst>
          </p:cNvPr>
          <p:cNvSpPr/>
          <p:nvPr/>
        </p:nvSpPr>
        <p:spPr>
          <a:xfrm>
            <a:off x="6546779" y="582889"/>
            <a:ext cx="812489" cy="808181"/>
          </a:xfrm>
          <a:prstGeom prst="ellipse">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700" dirty="0"/>
              <a:t>4</a:t>
            </a:r>
          </a:p>
        </p:txBody>
      </p:sp>
    </p:spTree>
    <p:extLst>
      <p:ext uri="{BB962C8B-B14F-4D97-AF65-F5344CB8AC3E}">
        <p14:creationId xmlns:p14="http://schemas.microsoft.com/office/powerpoint/2010/main" val="93964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1" presetClass="exit" presetSubtype="1" fill="hold" grpId="0" nodeType="clickEffect">
                                  <p:stCondLst>
                                    <p:cond delay="0"/>
                                  </p:stCondLst>
                                  <p:childTnLst>
                                    <p:animEffect transition="out" filter="wheel(1)">
                                      <p:cBhvr>
                                        <p:cTn id="14" dur="59000"/>
                                        <p:tgtEl>
                                          <p:spTgt spid="22"/>
                                        </p:tgtEl>
                                      </p:cBhvr>
                                    </p:animEffect>
                                    <p:set>
                                      <p:cBhvr>
                                        <p:cTn id="15" dur="1" fill="hold">
                                          <p:stCondLst>
                                            <p:cond delay="58999"/>
                                          </p:stCondLst>
                                        </p:cTn>
                                        <p:tgtEl>
                                          <p:spTgt spid="2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1" presetClass="exit" presetSubtype="1" fill="hold" grpId="0" nodeType="clickEffect">
                                  <p:stCondLst>
                                    <p:cond delay="0"/>
                                  </p:stCondLst>
                                  <p:childTnLst>
                                    <p:animEffect transition="out" filter="wheel(1)">
                                      <p:cBhvr>
                                        <p:cTn id="19" dur="59000"/>
                                        <p:tgtEl>
                                          <p:spTgt spid="21"/>
                                        </p:tgtEl>
                                      </p:cBhvr>
                                    </p:animEffect>
                                    <p:set>
                                      <p:cBhvr>
                                        <p:cTn id="20" dur="1" fill="hold">
                                          <p:stCondLst>
                                            <p:cond delay="58999"/>
                                          </p:stCondLst>
                                        </p:cTn>
                                        <p:tgtEl>
                                          <p:spTgt spid="2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1" presetClass="exit" presetSubtype="1" fill="hold" grpId="0" nodeType="clickEffect">
                                  <p:stCondLst>
                                    <p:cond delay="0"/>
                                  </p:stCondLst>
                                  <p:childTnLst>
                                    <p:animEffect transition="out" filter="wheel(1)">
                                      <p:cBhvr>
                                        <p:cTn id="24" dur="59000"/>
                                        <p:tgtEl>
                                          <p:spTgt spid="20"/>
                                        </p:tgtEl>
                                      </p:cBhvr>
                                    </p:animEffect>
                                    <p:set>
                                      <p:cBhvr>
                                        <p:cTn id="25" dur="1" fill="hold">
                                          <p:stCondLst>
                                            <p:cond delay="58999"/>
                                          </p:stCondLst>
                                        </p:cTn>
                                        <p:tgtEl>
                                          <p:spTgt spid="20"/>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1" presetClass="exit" presetSubtype="1" fill="hold" grpId="0" nodeType="clickEffect">
                                  <p:stCondLst>
                                    <p:cond delay="0"/>
                                  </p:stCondLst>
                                  <p:childTnLst>
                                    <p:animEffect transition="out" filter="wheel(1)">
                                      <p:cBhvr>
                                        <p:cTn id="29" dur="59000"/>
                                        <p:tgtEl>
                                          <p:spTgt spid="19"/>
                                        </p:tgtEl>
                                      </p:cBhvr>
                                    </p:animEffect>
                                    <p:set>
                                      <p:cBhvr>
                                        <p:cTn id="30" dur="1" fill="hold">
                                          <p:stCondLst>
                                            <p:cond delay="589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animBg="1"/>
      <p:bldP spid="20" grpId="0" animBg="1"/>
      <p:bldP spid="21" grpId="0" animBg="1"/>
      <p:bldP spid="2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51D4169-4B25-4D99-875D-CCB0F35F4284}"/>
              </a:ext>
            </a:extLst>
          </p:cNvPr>
          <p:cNvSpPr/>
          <p:nvPr/>
        </p:nvSpPr>
        <p:spPr>
          <a:xfrm>
            <a:off x="228600" y="993647"/>
            <a:ext cx="3060701" cy="847981"/>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tx1"/>
                </a:solidFill>
              </a:rPr>
              <a:t>1. The role of individuals </a:t>
            </a:r>
          </a:p>
        </p:txBody>
      </p:sp>
      <p:sp>
        <p:nvSpPr>
          <p:cNvPr id="5" name="Rectangle 4">
            <a:extLst>
              <a:ext uri="{FF2B5EF4-FFF2-40B4-BE49-F238E27FC236}">
                <a16:creationId xmlns:a16="http://schemas.microsoft.com/office/drawing/2014/main" id="{1405423F-6C80-435B-87E2-26B03584DA89}"/>
              </a:ext>
            </a:extLst>
          </p:cNvPr>
          <p:cNvSpPr/>
          <p:nvPr/>
        </p:nvSpPr>
        <p:spPr>
          <a:xfrm>
            <a:off x="260350" y="5291979"/>
            <a:ext cx="3060701" cy="847981"/>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2400" dirty="0">
                <a:solidFill>
                  <a:schemeClr val="tx1"/>
                </a:solidFill>
              </a:rPr>
              <a:t>3. Government funding  </a:t>
            </a:r>
          </a:p>
        </p:txBody>
      </p:sp>
      <p:sp>
        <p:nvSpPr>
          <p:cNvPr id="6" name="Rectangle 5">
            <a:extLst>
              <a:ext uri="{FF2B5EF4-FFF2-40B4-BE49-F238E27FC236}">
                <a16:creationId xmlns:a16="http://schemas.microsoft.com/office/drawing/2014/main" id="{03CF4371-B55E-4580-8FA6-839B4AA216FD}"/>
              </a:ext>
            </a:extLst>
          </p:cNvPr>
          <p:cNvSpPr/>
          <p:nvPr/>
        </p:nvSpPr>
        <p:spPr>
          <a:xfrm>
            <a:off x="4593094" y="5270629"/>
            <a:ext cx="3069093" cy="890682"/>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GB" sz="2800" dirty="0">
                <a:solidFill>
                  <a:schemeClr val="tx1"/>
                </a:solidFill>
              </a:rPr>
              <a:t>4. Science and technology  </a:t>
            </a:r>
          </a:p>
        </p:txBody>
      </p:sp>
      <p:sp>
        <p:nvSpPr>
          <p:cNvPr id="7" name="Rectangle 6">
            <a:extLst>
              <a:ext uri="{FF2B5EF4-FFF2-40B4-BE49-F238E27FC236}">
                <a16:creationId xmlns:a16="http://schemas.microsoft.com/office/drawing/2014/main" id="{1D1DB18D-5D0C-4CDB-BFC9-9DA64171A9B7}"/>
              </a:ext>
            </a:extLst>
          </p:cNvPr>
          <p:cNvSpPr/>
          <p:nvPr/>
        </p:nvSpPr>
        <p:spPr>
          <a:xfrm>
            <a:off x="4593094" y="993647"/>
            <a:ext cx="3060701" cy="847981"/>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dirty="0">
                <a:solidFill>
                  <a:schemeClr val="tx1"/>
                </a:solidFill>
              </a:rPr>
              <a:t>2. War</a:t>
            </a:r>
          </a:p>
        </p:txBody>
      </p:sp>
      <p:sp>
        <p:nvSpPr>
          <p:cNvPr id="8" name="TextBox 7">
            <a:extLst>
              <a:ext uri="{FF2B5EF4-FFF2-40B4-BE49-F238E27FC236}">
                <a16:creationId xmlns:a16="http://schemas.microsoft.com/office/drawing/2014/main" id="{A5059B94-B407-46A1-A0EF-E9BFB9CF657E}"/>
              </a:ext>
            </a:extLst>
          </p:cNvPr>
          <p:cNvSpPr txBox="1"/>
          <p:nvPr/>
        </p:nvSpPr>
        <p:spPr>
          <a:xfrm rot="16200000">
            <a:off x="502023" y="3074581"/>
            <a:ext cx="1504178" cy="830997"/>
          </a:xfrm>
          <a:prstGeom prst="rect">
            <a:avLst/>
          </a:prstGeom>
          <a:noFill/>
        </p:spPr>
        <p:txBody>
          <a:bodyPr wrap="square" rtlCol="0">
            <a:spAutoFit/>
          </a:bodyPr>
          <a:lstStyle/>
          <a:p>
            <a:pPr algn="ctr"/>
            <a:r>
              <a:rPr lang="en-US" sz="1600" dirty="0">
                <a:cs typeface="Arial"/>
              </a:rPr>
              <a:t>Florey travelled to the USA to ask for funding</a:t>
            </a:r>
          </a:p>
        </p:txBody>
      </p:sp>
      <p:cxnSp>
        <p:nvCxnSpPr>
          <p:cNvPr id="9" name="Straight Arrow Connector 8">
            <a:extLst>
              <a:ext uri="{FF2B5EF4-FFF2-40B4-BE49-F238E27FC236}">
                <a16:creationId xmlns:a16="http://schemas.microsoft.com/office/drawing/2014/main" id="{2B9D8B27-ABD4-4C20-9AD1-6F86B8B53BAB}"/>
              </a:ext>
            </a:extLst>
          </p:cNvPr>
          <p:cNvCxnSpPr>
            <a:cxnSpLocks/>
            <a:stCxn id="4" idx="2"/>
          </p:cNvCxnSpPr>
          <p:nvPr/>
        </p:nvCxnSpPr>
        <p:spPr>
          <a:xfrm>
            <a:off x="1758951" y="1841628"/>
            <a:ext cx="0" cy="34290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1D9419EF-8C4F-4949-9A61-6B86E5EEA357}"/>
              </a:ext>
            </a:extLst>
          </p:cNvPr>
          <p:cNvCxnSpPr>
            <a:cxnSpLocks/>
            <a:stCxn id="4" idx="2"/>
            <a:endCxn id="6" idx="0"/>
          </p:cNvCxnSpPr>
          <p:nvPr/>
        </p:nvCxnSpPr>
        <p:spPr>
          <a:xfrm>
            <a:off x="1758951" y="1841628"/>
            <a:ext cx="4368690" cy="34290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3E662CE3-C8FF-47C8-AD79-A7032AA3FCEE}"/>
              </a:ext>
            </a:extLst>
          </p:cNvPr>
          <p:cNvSpPr txBox="1"/>
          <p:nvPr/>
        </p:nvSpPr>
        <p:spPr>
          <a:xfrm>
            <a:off x="3752155" y="4089220"/>
            <a:ext cx="2206348" cy="1077218"/>
          </a:xfrm>
          <a:prstGeom prst="rect">
            <a:avLst/>
          </a:prstGeom>
          <a:noFill/>
        </p:spPr>
        <p:txBody>
          <a:bodyPr wrap="square" rtlCol="0">
            <a:spAutoFit/>
          </a:bodyPr>
          <a:lstStyle/>
          <a:p>
            <a:pPr algn="ctr"/>
            <a:r>
              <a:rPr lang="en-US" sz="1600" dirty="0">
                <a:cs typeface="Arial"/>
              </a:rPr>
              <a:t>F&amp;C used scientific methods and tests to prove it was an antibiotic </a:t>
            </a:r>
          </a:p>
        </p:txBody>
      </p:sp>
      <p:cxnSp>
        <p:nvCxnSpPr>
          <p:cNvPr id="16" name="Straight Arrow Connector 15">
            <a:extLst>
              <a:ext uri="{FF2B5EF4-FFF2-40B4-BE49-F238E27FC236}">
                <a16:creationId xmlns:a16="http://schemas.microsoft.com/office/drawing/2014/main" id="{5D6E7143-1D9D-4C0E-8A75-4DEE2DD4D6E0}"/>
              </a:ext>
            </a:extLst>
          </p:cNvPr>
          <p:cNvCxnSpPr>
            <a:cxnSpLocks/>
            <a:stCxn id="5" idx="0"/>
          </p:cNvCxnSpPr>
          <p:nvPr/>
        </p:nvCxnSpPr>
        <p:spPr>
          <a:xfrm flipV="1">
            <a:off x="1790701" y="1862979"/>
            <a:ext cx="2760206" cy="3429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E0BED992-6623-4346-B65C-195A1A88DA5B}"/>
              </a:ext>
            </a:extLst>
          </p:cNvPr>
          <p:cNvSpPr txBox="1"/>
          <p:nvPr/>
        </p:nvSpPr>
        <p:spPr>
          <a:xfrm>
            <a:off x="1758950" y="3453482"/>
            <a:ext cx="2065308" cy="1077218"/>
          </a:xfrm>
          <a:prstGeom prst="rect">
            <a:avLst/>
          </a:prstGeom>
          <a:noFill/>
        </p:spPr>
        <p:txBody>
          <a:bodyPr wrap="square" rtlCol="0">
            <a:spAutoFit/>
          </a:bodyPr>
          <a:lstStyle/>
          <a:p>
            <a:pPr algn="ctr"/>
            <a:r>
              <a:rPr lang="en-US" sz="1600" dirty="0">
                <a:cs typeface="Arial"/>
              </a:rPr>
              <a:t>War provided an </a:t>
            </a:r>
            <a:r>
              <a:rPr lang="en-US" sz="1600" b="1" dirty="0">
                <a:cs typeface="Arial"/>
              </a:rPr>
              <a:t>urgent</a:t>
            </a:r>
            <a:r>
              <a:rPr lang="en-US" sz="1600" dirty="0">
                <a:cs typeface="Arial"/>
              </a:rPr>
              <a:t> reason = gov willing to fund large scale production </a:t>
            </a:r>
          </a:p>
        </p:txBody>
      </p:sp>
      <p:cxnSp>
        <p:nvCxnSpPr>
          <p:cNvPr id="21" name="Straight Arrow Connector 20">
            <a:extLst>
              <a:ext uri="{FF2B5EF4-FFF2-40B4-BE49-F238E27FC236}">
                <a16:creationId xmlns:a16="http://schemas.microsoft.com/office/drawing/2014/main" id="{C5495627-915B-4709-AF82-0716F67BEE24}"/>
              </a:ext>
            </a:extLst>
          </p:cNvPr>
          <p:cNvCxnSpPr>
            <a:cxnSpLocks/>
            <a:stCxn id="7" idx="2"/>
            <a:endCxn id="6" idx="0"/>
          </p:cNvCxnSpPr>
          <p:nvPr/>
        </p:nvCxnSpPr>
        <p:spPr>
          <a:xfrm>
            <a:off x="6123445" y="1841628"/>
            <a:ext cx="4196" cy="34290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F41D0C9F-97DE-4A47-8386-4A64FF8A3941}"/>
              </a:ext>
            </a:extLst>
          </p:cNvPr>
          <p:cNvSpPr txBox="1"/>
          <p:nvPr/>
        </p:nvSpPr>
        <p:spPr>
          <a:xfrm>
            <a:off x="4855329" y="2221576"/>
            <a:ext cx="2618989" cy="1569660"/>
          </a:xfrm>
          <a:prstGeom prst="rect">
            <a:avLst/>
          </a:prstGeom>
          <a:noFill/>
        </p:spPr>
        <p:txBody>
          <a:bodyPr wrap="square" rtlCol="0">
            <a:spAutoFit/>
          </a:bodyPr>
          <a:lstStyle/>
          <a:p>
            <a:pPr algn="ctr"/>
            <a:r>
              <a:rPr lang="en-US" sz="1600" dirty="0">
                <a:cs typeface="Arial"/>
              </a:rPr>
              <a:t>Prevented British companies from providing F&amp;C with the technology they needed to mass produce penicillin – this is why they had to do it themselves. </a:t>
            </a:r>
          </a:p>
        </p:txBody>
      </p:sp>
      <p:cxnSp>
        <p:nvCxnSpPr>
          <p:cNvPr id="25" name="Straight Arrow Connector 24">
            <a:extLst>
              <a:ext uri="{FF2B5EF4-FFF2-40B4-BE49-F238E27FC236}">
                <a16:creationId xmlns:a16="http://schemas.microsoft.com/office/drawing/2014/main" id="{404D1E46-50BD-4940-8DB2-15B6DF8CD9ED}"/>
              </a:ext>
            </a:extLst>
          </p:cNvPr>
          <p:cNvCxnSpPr>
            <a:cxnSpLocks/>
            <a:stCxn id="5" idx="3"/>
            <a:endCxn id="6" idx="1"/>
          </p:cNvCxnSpPr>
          <p:nvPr/>
        </p:nvCxnSpPr>
        <p:spPr>
          <a:xfrm>
            <a:off x="3321051" y="5715970"/>
            <a:ext cx="127204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50035422-8316-423C-829D-9FB9BE3F219D}"/>
              </a:ext>
            </a:extLst>
          </p:cNvPr>
          <p:cNvSpPr txBox="1"/>
          <p:nvPr/>
        </p:nvSpPr>
        <p:spPr>
          <a:xfrm>
            <a:off x="2629435" y="6225397"/>
            <a:ext cx="2618989" cy="584775"/>
          </a:xfrm>
          <a:prstGeom prst="rect">
            <a:avLst/>
          </a:prstGeom>
          <a:noFill/>
        </p:spPr>
        <p:txBody>
          <a:bodyPr wrap="square" rtlCol="0">
            <a:spAutoFit/>
          </a:bodyPr>
          <a:lstStyle/>
          <a:p>
            <a:pPr algn="ctr"/>
            <a:r>
              <a:rPr lang="en-US" sz="1600" dirty="0">
                <a:cs typeface="Arial"/>
              </a:rPr>
              <a:t>Provided the funding to pay for the tech needed  </a:t>
            </a:r>
          </a:p>
        </p:txBody>
      </p:sp>
      <p:cxnSp>
        <p:nvCxnSpPr>
          <p:cNvPr id="29" name="Straight Arrow Connector 28">
            <a:extLst>
              <a:ext uri="{FF2B5EF4-FFF2-40B4-BE49-F238E27FC236}">
                <a16:creationId xmlns:a16="http://schemas.microsoft.com/office/drawing/2014/main" id="{B0ABA9E1-5CEB-4576-8D48-804B89BF2FD4}"/>
              </a:ext>
            </a:extLst>
          </p:cNvPr>
          <p:cNvCxnSpPr>
            <a:cxnSpLocks/>
            <a:stCxn id="7" idx="1"/>
            <a:endCxn id="4" idx="3"/>
          </p:cNvCxnSpPr>
          <p:nvPr/>
        </p:nvCxnSpPr>
        <p:spPr>
          <a:xfrm flipH="1">
            <a:off x="3289301" y="1417638"/>
            <a:ext cx="130379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64320A06-F3D5-44A2-9E50-FF0912BD46E5}"/>
              </a:ext>
            </a:extLst>
          </p:cNvPr>
          <p:cNvSpPr txBox="1"/>
          <p:nvPr/>
        </p:nvSpPr>
        <p:spPr>
          <a:xfrm>
            <a:off x="1532651" y="598904"/>
            <a:ext cx="5428921" cy="338554"/>
          </a:xfrm>
          <a:prstGeom prst="rect">
            <a:avLst/>
          </a:prstGeom>
          <a:noFill/>
        </p:spPr>
        <p:txBody>
          <a:bodyPr wrap="square" rtlCol="0">
            <a:spAutoFit/>
          </a:bodyPr>
          <a:lstStyle/>
          <a:p>
            <a:pPr algn="ctr"/>
            <a:r>
              <a:rPr lang="en-US" sz="1600" dirty="0">
                <a:cs typeface="Arial"/>
              </a:rPr>
              <a:t>WWI was when Fleming first began studying staphylococcus </a:t>
            </a:r>
          </a:p>
        </p:txBody>
      </p:sp>
    </p:spTree>
    <p:extLst>
      <p:ext uri="{BB962C8B-B14F-4D97-AF65-F5344CB8AC3E}">
        <p14:creationId xmlns:p14="http://schemas.microsoft.com/office/powerpoint/2010/main" val="310793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9" grpId="0"/>
      <p:bldP spid="24" grpId="0"/>
      <p:bldP spid="28" grpId="0"/>
      <p:bldP spid="3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2FADC-2DBD-4CEB-A002-B39093EAB6AF}"/>
              </a:ext>
            </a:extLst>
          </p:cNvPr>
          <p:cNvSpPr>
            <a:spLocks noGrp="1"/>
          </p:cNvSpPr>
          <p:nvPr>
            <p:ph type="title"/>
          </p:nvPr>
        </p:nvSpPr>
        <p:spPr>
          <a:xfrm>
            <a:off x="-228600" y="533400"/>
            <a:ext cx="8229600" cy="1143000"/>
          </a:xfrm>
        </p:spPr>
        <p:txBody>
          <a:bodyPr/>
          <a:lstStyle/>
          <a:p>
            <a:r>
              <a:rPr lang="en-GB" dirty="0"/>
              <a:t>Q5/6 Mark scheme </a:t>
            </a:r>
          </a:p>
        </p:txBody>
      </p:sp>
      <p:sp>
        <p:nvSpPr>
          <p:cNvPr id="3" name="Content Placeholder 2">
            <a:extLst>
              <a:ext uri="{FF2B5EF4-FFF2-40B4-BE49-F238E27FC236}">
                <a16:creationId xmlns:a16="http://schemas.microsoft.com/office/drawing/2014/main" id="{1CB38970-EF6E-4D9F-ADB6-69F885160EE5}"/>
              </a:ext>
            </a:extLst>
          </p:cNvPr>
          <p:cNvSpPr>
            <a:spLocks noGrp="1"/>
          </p:cNvSpPr>
          <p:nvPr>
            <p:ph idx="1"/>
          </p:nvPr>
        </p:nvSpPr>
        <p:spPr>
          <a:xfrm>
            <a:off x="152400" y="1798637"/>
            <a:ext cx="5181600" cy="5059363"/>
          </a:xfrm>
        </p:spPr>
        <p:txBody>
          <a:bodyPr>
            <a:normAutofit fontScale="85000" lnSpcReduction="10000"/>
          </a:bodyPr>
          <a:lstStyle/>
          <a:p>
            <a:pPr>
              <a:lnSpc>
                <a:spcPct val="106000"/>
              </a:lnSpc>
              <a:spcAft>
                <a:spcPts val="80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Level 4 -</a:t>
            </a:r>
            <a:r>
              <a:rPr lang="en-GB" sz="1800" dirty="0">
                <a:effectLst/>
                <a:latin typeface="Calibri" panose="020F0502020204030204" pitchFamily="34" charset="0"/>
                <a:ea typeface="Calibri" panose="020F0502020204030204" pitchFamily="34" charset="0"/>
                <a:cs typeface="Calibri" panose="020F0502020204030204" pitchFamily="34" charset="0"/>
              </a:rPr>
              <a:t> A wide range of specific and relevant supporting detail </a:t>
            </a:r>
            <a:r>
              <a:rPr lang="en-GB" sz="1800" b="1" dirty="0">
                <a:effectLst/>
                <a:latin typeface="Calibri" panose="020F0502020204030204" pitchFamily="34" charset="0"/>
                <a:ea typeface="Calibri" panose="020F0502020204030204" pitchFamily="34" charset="0"/>
                <a:cs typeface="Calibri" panose="020F0502020204030204" pitchFamily="34" charset="0"/>
              </a:rPr>
              <a:t>used to consistently explain </a:t>
            </a:r>
            <a:r>
              <a:rPr lang="en-GB" sz="1800" dirty="0">
                <a:effectLst/>
                <a:latin typeface="Calibri" panose="020F0502020204030204" pitchFamily="34" charset="0"/>
                <a:ea typeface="Calibri" panose="020F0502020204030204" pitchFamily="34" charset="0"/>
                <a:cs typeface="Calibri" panose="020F0502020204030204" pitchFamily="34" charset="0"/>
              </a:rPr>
              <a:t>points for and against the issue in question equally. A clearly justified judgement of how far linked throughout the answer. </a:t>
            </a:r>
            <a:r>
              <a:rPr lang="en-GB" sz="1800" b="1" dirty="0">
                <a:effectLst/>
                <a:latin typeface="Calibri" panose="020F0502020204030204" pitchFamily="34" charset="0"/>
                <a:ea typeface="Calibri" panose="020F0502020204030204" pitchFamily="34" charset="0"/>
                <a:cs typeface="Calibri" panose="020F0502020204030204" pitchFamily="34" charset="0"/>
              </a:rPr>
              <a:t>Must</a:t>
            </a:r>
            <a:r>
              <a:rPr lang="en-GB" sz="1800" dirty="0">
                <a:effectLst/>
                <a:latin typeface="Calibri" panose="020F0502020204030204" pitchFamily="34" charset="0"/>
                <a:ea typeface="Calibri" panose="020F0502020204030204" pitchFamily="34" charset="0"/>
                <a:cs typeface="Calibri" panose="020F0502020204030204" pitchFamily="34" charset="0"/>
              </a:rPr>
              <a:t> include knowledge beyond the bullet points.</a:t>
            </a:r>
            <a:r>
              <a:rPr lang="en-GB" sz="1800" b="1" dirty="0">
                <a:effectLst/>
                <a:latin typeface="Calibri" panose="020F0502020204030204" pitchFamily="34" charset="0"/>
                <a:ea typeface="Calibri" panose="020F0502020204030204" pitchFamily="34" charset="0"/>
                <a:cs typeface="Calibri" panose="020F0502020204030204" pitchFamily="34" charset="0"/>
              </a:rPr>
              <a:t> (13-16 marks)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Level 3 –</a:t>
            </a:r>
            <a:r>
              <a:rPr lang="en-GB" sz="1800" dirty="0">
                <a:effectLst/>
                <a:latin typeface="Calibri" panose="020F0502020204030204" pitchFamily="34" charset="0"/>
                <a:ea typeface="Calibri" panose="020F0502020204030204" pitchFamily="34" charset="0"/>
                <a:cs typeface="Calibri" panose="020F0502020204030204" pitchFamily="34" charset="0"/>
              </a:rPr>
              <a:t> A range of specific and relevant supporting details </a:t>
            </a:r>
            <a:r>
              <a:rPr lang="en-GB" sz="1800" b="1" dirty="0">
                <a:effectLst/>
                <a:latin typeface="Calibri" panose="020F0502020204030204" pitchFamily="34" charset="0"/>
                <a:ea typeface="Calibri" panose="020F0502020204030204" pitchFamily="34" charset="0"/>
                <a:cs typeface="Calibri" panose="020F0502020204030204" pitchFamily="34" charset="0"/>
              </a:rPr>
              <a:t>used to explain </a:t>
            </a:r>
            <a:r>
              <a:rPr lang="en-GB" sz="1800" dirty="0">
                <a:effectLst/>
                <a:latin typeface="Calibri" panose="020F0502020204030204" pitchFamily="34" charset="0"/>
                <a:ea typeface="Calibri" panose="020F0502020204030204" pitchFamily="34" charset="0"/>
                <a:cs typeface="Calibri" panose="020F0502020204030204" pitchFamily="34" charset="0"/>
              </a:rPr>
              <a:t>points for and against the issue in question but the two sides may not be equally treated. Starting to give reasons for an overall judgement. Aim to include knowledge beyond the bullet points for the top of this level. </a:t>
            </a:r>
            <a:r>
              <a:rPr lang="en-GB" sz="1800" b="1" dirty="0">
                <a:effectLst/>
                <a:latin typeface="Calibri" panose="020F0502020204030204" pitchFamily="34" charset="0"/>
                <a:ea typeface="Calibri" panose="020F0502020204030204" pitchFamily="34" charset="0"/>
                <a:cs typeface="Calibri" panose="020F0502020204030204" pitchFamily="34" charset="0"/>
              </a:rPr>
              <a:t>(9-12 marks)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Level 2</a:t>
            </a:r>
            <a:r>
              <a:rPr lang="en-GB" sz="1800" dirty="0">
                <a:effectLst/>
                <a:latin typeface="Calibri" panose="020F0502020204030204" pitchFamily="34" charset="0"/>
                <a:ea typeface="Calibri" panose="020F0502020204030204" pitchFamily="34" charset="0"/>
                <a:cs typeface="Calibri" panose="020F0502020204030204" pitchFamily="34" charset="0"/>
              </a:rPr>
              <a:t> – Some accurate and relevant information is selected to support the points for and against the issue in question. However, there is limited or uneven explanation. A simple judgement is given. Aim to include knowledge beyond the bullet points for the top of this level.</a:t>
            </a:r>
            <a:r>
              <a:rPr lang="en-GB" sz="1800" b="1" dirty="0">
                <a:effectLst/>
                <a:latin typeface="Calibri" panose="020F0502020204030204" pitchFamily="34" charset="0"/>
                <a:ea typeface="Calibri" panose="020F0502020204030204" pitchFamily="34" charset="0"/>
                <a:cs typeface="Calibri" panose="020F0502020204030204" pitchFamily="34" charset="0"/>
              </a:rPr>
              <a:t> (5-8 marks)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rPr>
              <a:t>Level 1 -</a:t>
            </a:r>
            <a:r>
              <a:rPr lang="en-GB" sz="1800" dirty="0">
                <a:effectLst/>
                <a:latin typeface="Calibri" panose="020F0502020204030204" pitchFamily="34" charset="0"/>
                <a:ea typeface="Calibri" panose="020F0502020204030204" pitchFamily="34" charset="0"/>
              </a:rPr>
              <a:t> A simple or generalised answer with little supporting detail.  An overall judgement is missing. </a:t>
            </a:r>
            <a:r>
              <a:rPr lang="en-GB" sz="1800" b="1" dirty="0">
                <a:effectLst/>
                <a:latin typeface="Calibri" panose="020F0502020204030204" pitchFamily="34" charset="0"/>
                <a:ea typeface="Calibri" panose="020F0502020204030204" pitchFamily="34" charset="0"/>
              </a:rPr>
              <a:t>(1-4 marks)</a:t>
            </a:r>
            <a:endParaRPr lang="en-GB" dirty="0"/>
          </a:p>
        </p:txBody>
      </p:sp>
      <p:sp>
        <p:nvSpPr>
          <p:cNvPr id="5" name="Arrow: Left 4">
            <a:extLst>
              <a:ext uri="{FF2B5EF4-FFF2-40B4-BE49-F238E27FC236}">
                <a16:creationId xmlns:a16="http://schemas.microsoft.com/office/drawing/2014/main" id="{D6DCD54C-2A18-42C3-9E6A-CF8C95CFED0C}"/>
              </a:ext>
            </a:extLst>
          </p:cNvPr>
          <p:cNvSpPr/>
          <p:nvPr/>
        </p:nvSpPr>
        <p:spPr>
          <a:xfrm>
            <a:off x="4876800" y="5531757"/>
            <a:ext cx="2800350" cy="1078139"/>
          </a:xfrm>
          <a:prstGeom prst="lef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sz="1600" dirty="0"/>
              <a:t>A </a:t>
            </a:r>
            <a:r>
              <a:rPr lang="en-GB" sz="1600" b="1" dirty="0"/>
              <a:t>list</a:t>
            </a:r>
            <a:r>
              <a:rPr lang="en-GB" sz="1600" dirty="0"/>
              <a:t> of general examples or points</a:t>
            </a:r>
          </a:p>
        </p:txBody>
      </p:sp>
      <p:sp>
        <p:nvSpPr>
          <p:cNvPr id="6" name="Arrow: Left 5">
            <a:extLst>
              <a:ext uri="{FF2B5EF4-FFF2-40B4-BE49-F238E27FC236}">
                <a16:creationId xmlns:a16="http://schemas.microsoft.com/office/drawing/2014/main" id="{A1E6DC7C-8A1F-426A-B253-93CC3DD974C2}"/>
              </a:ext>
            </a:extLst>
          </p:cNvPr>
          <p:cNvSpPr/>
          <p:nvPr/>
        </p:nvSpPr>
        <p:spPr>
          <a:xfrm>
            <a:off x="5221968" y="4112986"/>
            <a:ext cx="2552700" cy="1447800"/>
          </a:xfrm>
          <a:prstGeom prst="lef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400" dirty="0"/>
              <a:t>Starting to explain, but waffly. Some specific examples </a:t>
            </a:r>
          </a:p>
        </p:txBody>
      </p:sp>
      <p:sp>
        <p:nvSpPr>
          <p:cNvPr id="7" name="Arrow: Left 6">
            <a:extLst>
              <a:ext uri="{FF2B5EF4-FFF2-40B4-BE49-F238E27FC236}">
                <a16:creationId xmlns:a16="http://schemas.microsoft.com/office/drawing/2014/main" id="{D0D255A9-BF55-4AAB-B473-0F62519D2367}"/>
              </a:ext>
            </a:extLst>
          </p:cNvPr>
          <p:cNvSpPr/>
          <p:nvPr/>
        </p:nvSpPr>
        <p:spPr>
          <a:xfrm>
            <a:off x="5236482" y="2847748"/>
            <a:ext cx="2552700" cy="1447799"/>
          </a:xfrm>
          <a:prstGeom prst="lef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400" dirty="0"/>
              <a:t>PEE: Specific examples fully explained using words of the question.  </a:t>
            </a:r>
          </a:p>
        </p:txBody>
      </p:sp>
      <p:sp>
        <p:nvSpPr>
          <p:cNvPr id="8" name="Arrow: Left 7">
            <a:extLst>
              <a:ext uri="{FF2B5EF4-FFF2-40B4-BE49-F238E27FC236}">
                <a16:creationId xmlns:a16="http://schemas.microsoft.com/office/drawing/2014/main" id="{549239C3-7178-4C1D-A9E1-C37A56B57540}"/>
              </a:ext>
            </a:extLst>
          </p:cNvPr>
          <p:cNvSpPr/>
          <p:nvPr/>
        </p:nvSpPr>
        <p:spPr>
          <a:xfrm>
            <a:off x="5236482" y="1473541"/>
            <a:ext cx="2552700" cy="1447800"/>
          </a:xfrm>
          <a:prstGeom prst="lef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400" dirty="0"/>
              <a:t>PEEL: Well explained and always linked back to judgement / other factors </a:t>
            </a:r>
          </a:p>
        </p:txBody>
      </p:sp>
    </p:spTree>
    <p:extLst>
      <p:ext uri="{BB962C8B-B14F-4D97-AF65-F5344CB8AC3E}">
        <p14:creationId xmlns:p14="http://schemas.microsoft.com/office/powerpoint/2010/main" val="125724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1794" y="2181255"/>
            <a:ext cx="2393123" cy="1066800"/>
          </a:xfrm>
          <a:prstGeom prst="rect">
            <a:avLst/>
          </a:prstGeom>
          <a:solidFill>
            <a:schemeClr val="accent1">
              <a:lumMod val="20000"/>
              <a:lumOff val="8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Agree</a:t>
            </a:r>
          </a:p>
        </p:txBody>
      </p:sp>
      <p:pic>
        <p:nvPicPr>
          <p:cNvPr id="10242" name="Picture 2" descr="http://www.depfencing.co.uk/wp-content/uploads/2013/04/White-Picket-Fence-0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69897"/>
            <a:ext cx="2190750" cy="13144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depfencing.co.uk/wp-content/uploads/2013/04/White-Picket-Fence-0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0750" y="3769897"/>
            <a:ext cx="2190750" cy="13144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depfencing.co.uk/wp-content/uploads/2013/04/White-Picket-Fence-0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1500" y="3769897"/>
            <a:ext cx="2190750" cy="13144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depfencing.co.uk/wp-content/uploads/2013/04/White-Picket-Fence-00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2007"/>
          <a:stretch/>
        </p:blipFill>
        <p:spPr bwMode="auto">
          <a:xfrm>
            <a:off x="6572250" y="3769897"/>
            <a:ext cx="1504950" cy="13144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14600" y="3265153"/>
            <a:ext cx="3886200" cy="400110"/>
          </a:xfrm>
          <a:prstGeom prst="rect">
            <a:avLst/>
          </a:prstGeom>
          <a:noFill/>
        </p:spPr>
        <p:txBody>
          <a:bodyPr wrap="square" rtlCol="0">
            <a:spAutoFit/>
          </a:bodyPr>
          <a:lstStyle/>
          <a:p>
            <a:r>
              <a:rPr lang="en-GB" sz="2000" b="1" dirty="0"/>
              <a:t>You cannot sit on the fence!</a:t>
            </a:r>
          </a:p>
        </p:txBody>
      </p:sp>
      <p:sp>
        <p:nvSpPr>
          <p:cNvPr id="10" name="Rectangle 9"/>
          <p:cNvSpPr/>
          <p:nvPr/>
        </p:nvSpPr>
        <p:spPr>
          <a:xfrm>
            <a:off x="229530" y="5321300"/>
            <a:ext cx="2379492" cy="1066800"/>
          </a:xfrm>
          <a:prstGeom prst="rect">
            <a:avLst/>
          </a:prstGeom>
          <a:solidFill>
            <a:schemeClr val="accent1">
              <a:lumMod val="20000"/>
              <a:lumOff val="8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Disagree</a:t>
            </a:r>
          </a:p>
        </p:txBody>
      </p:sp>
      <p:sp>
        <p:nvSpPr>
          <p:cNvPr id="11" name="Rectangle 10"/>
          <p:cNvSpPr/>
          <p:nvPr/>
        </p:nvSpPr>
        <p:spPr>
          <a:xfrm>
            <a:off x="5506719" y="5334000"/>
            <a:ext cx="2379492" cy="1066800"/>
          </a:xfrm>
          <a:prstGeom prst="rect">
            <a:avLst/>
          </a:prstGeom>
          <a:solidFill>
            <a:schemeClr val="accent1">
              <a:lumMod val="20000"/>
              <a:lumOff val="8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Strongly Disagree</a:t>
            </a:r>
          </a:p>
        </p:txBody>
      </p:sp>
      <p:sp>
        <p:nvSpPr>
          <p:cNvPr id="12" name="Rectangle 11"/>
          <p:cNvSpPr/>
          <p:nvPr/>
        </p:nvSpPr>
        <p:spPr>
          <a:xfrm>
            <a:off x="5455919" y="2181255"/>
            <a:ext cx="2379492" cy="1066800"/>
          </a:xfrm>
          <a:prstGeom prst="rect">
            <a:avLst/>
          </a:prstGeom>
          <a:solidFill>
            <a:schemeClr val="accent1">
              <a:lumMod val="20000"/>
              <a:lumOff val="8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Strongly Agree</a:t>
            </a:r>
          </a:p>
        </p:txBody>
      </p:sp>
      <p:sp>
        <p:nvSpPr>
          <p:cNvPr id="2" name="Rectangle 1"/>
          <p:cNvSpPr/>
          <p:nvPr/>
        </p:nvSpPr>
        <p:spPr>
          <a:xfrm>
            <a:off x="188143" y="609600"/>
            <a:ext cx="7644911" cy="1250279"/>
          </a:xfrm>
          <a:prstGeom prst="rect">
            <a:avLst/>
          </a:prstGeom>
          <a:solidFill>
            <a:schemeClr val="accent4">
              <a:lumMod val="20000"/>
              <a:lumOff val="80000"/>
            </a:schemeClr>
          </a:solidFill>
          <a:ln>
            <a:solidFill>
              <a:schemeClr val="tx1"/>
            </a:solidFill>
          </a:ln>
          <a:effectLst/>
        </p:spPr>
        <p:txBody>
          <a:bodyPr wrap="square">
            <a:spAutoFit/>
          </a:bodyPr>
          <a:lstStyle/>
          <a:p>
            <a:pPr>
              <a:lnSpc>
                <a:spcPct val="106000"/>
              </a:lnSpc>
            </a:pPr>
            <a:r>
              <a:rPr lang="en-GB" sz="2400" b="1" dirty="0">
                <a:solidFill>
                  <a:srgbClr val="C00000"/>
                </a:solidFill>
              </a:rPr>
              <a:t>Task: </a:t>
            </a:r>
            <a:r>
              <a:rPr lang="en-GB" sz="2400" dirty="0">
                <a:latin typeface="Calibri" panose="020F0502020204030204" pitchFamily="34" charset="0"/>
                <a:ea typeface="Calibri" panose="020F0502020204030204" pitchFamily="34" charset="0"/>
                <a:cs typeface="Times New Roman" panose="02020603050405020304" pitchFamily="18" charset="0"/>
              </a:rPr>
              <a:t>“The main reason that penicillin was developed in the early 20</a:t>
            </a:r>
            <a:r>
              <a:rPr lang="en-GB" sz="2400" baseline="30000" dirty="0">
                <a:latin typeface="Calibri" panose="020F0502020204030204" pitchFamily="34" charset="0"/>
                <a:ea typeface="Calibri" panose="020F0502020204030204" pitchFamily="34" charset="0"/>
                <a:cs typeface="Times New Roman" panose="02020603050405020304" pitchFamily="18" charset="0"/>
              </a:rPr>
              <a:t>th</a:t>
            </a:r>
            <a:r>
              <a:rPr lang="en-GB" sz="2400" dirty="0">
                <a:latin typeface="Calibri" panose="020F0502020204030204" pitchFamily="34" charset="0"/>
                <a:ea typeface="Calibri" panose="020F0502020204030204" pitchFamily="34" charset="0"/>
                <a:cs typeface="Times New Roman" panose="02020603050405020304" pitchFamily="18" charset="0"/>
              </a:rPr>
              <a:t> century was because of the work of individuals.” </a:t>
            </a:r>
            <a:br>
              <a:rPr lang="en-GB" sz="2400" dirty="0">
                <a:latin typeface="Calibri" panose="020F0502020204030204" pitchFamily="34" charset="0"/>
                <a:ea typeface="Calibri" panose="020F0502020204030204" pitchFamily="34" charset="0"/>
                <a:cs typeface="Times New Roman" panose="02020603050405020304" pitchFamily="18" charset="0"/>
              </a:rPr>
            </a:br>
            <a:r>
              <a:rPr lang="en-GB" sz="2400" dirty="0">
                <a:latin typeface="Calibri" panose="020F0502020204030204" pitchFamily="34" charset="0"/>
                <a:ea typeface="Calibri" panose="020F0502020204030204" pitchFamily="34" charset="0"/>
                <a:cs typeface="Times New Roman" panose="02020603050405020304" pitchFamily="18" charset="0"/>
              </a:rPr>
              <a:t>Do you agree? </a:t>
            </a:r>
          </a:p>
        </p:txBody>
      </p:sp>
      <p:sp>
        <p:nvSpPr>
          <p:cNvPr id="13" name="TextBox 12">
            <a:extLst>
              <a:ext uri="{FF2B5EF4-FFF2-40B4-BE49-F238E27FC236}">
                <a16:creationId xmlns:a16="http://schemas.microsoft.com/office/drawing/2014/main" id="{397F9DBD-FC89-42DB-A5AE-75889646F0C5}"/>
              </a:ext>
            </a:extLst>
          </p:cNvPr>
          <p:cNvSpPr txBox="1"/>
          <p:nvPr/>
        </p:nvSpPr>
        <p:spPr>
          <a:xfrm>
            <a:off x="1739053" y="1881972"/>
            <a:ext cx="4724400" cy="181588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b="1" dirty="0">
                <a:solidFill>
                  <a:srgbClr val="C00000"/>
                </a:solidFill>
                <a:cs typeface="Arial"/>
              </a:rPr>
              <a:t>I agree / strongly agree with this statement because without government intervention, …..</a:t>
            </a:r>
          </a:p>
        </p:txBody>
      </p:sp>
      <p:sp>
        <p:nvSpPr>
          <p:cNvPr id="14" name="TextBox 13">
            <a:extLst>
              <a:ext uri="{FF2B5EF4-FFF2-40B4-BE49-F238E27FC236}">
                <a16:creationId xmlns:a16="http://schemas.microsoft.com/office/drawing/2014/main" id="{DFBBF220-141D-490A-828E-74C9FCF568F8}"/>
              </a:ext>
            </a:extLst>
          </p:cNvPr>
          <p:cNvSpPr txBox="1"/>
          <p:nvPr/>
        </p:nvSpPr>
        <p:spPr>
          <a:xfrm>
            <a:off x="725226" y="5081035"/>
            <a:ext cx="7086599" cy="13849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b="1" dirty="0">
                <a:solidFill>
                  <a:srgbClr val="002060"/>
                </a:solidFill>
                <a:cs typeface="Arial"/>
              </a:rPr>
              <a:t>I disagree / strongly disagree with this statement. I think that the most important factor was….because without [factor] …..</a:t>
            </a:r>
          </a:p>
        </p:txBody>
      </p:sp>
    </p:spTree>
    <p:extLst>
      <p:ext uri="{BB962C8B-B14F-4D97-AF65-F5344CB8AC3E}">
        <p14:creationId xmlns:p14="http://schemas.microsoft.com/office/powerpoint/2010/main" val="281951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60201E-712F-44FE-AD43-6D92E039945C}"/>
              </a:ext>
            </a:extLst>
          </p:cNvPr>
          <p:cNvSpPr>
            <a:spLocks noGrp="1"/>
          </p:cNvSpPr>
          <p:nvPr>
            <p:ph idx="1"/>
          </p:nvPr>
        </p:nvSpPr>
        <p:spPr>
          <a:xfrm>
            <a:off x="301171" y="1066801"/>
            <a:ext cx="7391400" cy="5105400"/>
          </a:xfrm>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pPr marL="0" indent="0">
              <a:buNone/>
            </a:pPr>
            <a:r>
              <a:rPr lang="en-GB" sz="3200" b="1" i="1" dirty="0"/>
              <a:t>Example conclusion:</a:t>
            </a:r>
          </a:p>
          <a:p>
            <a:pPr marL="0" indent="0">
              <a:buNone/>
            </a:pPr>
            <a:r>
              <a:rPr lang="en-GB" sz="3200" i="1" dirty="0"/>
              <a:t>I disagree to a large extent that the role of individuals was most important in the development of penicillin. I think that chance played the biggest role because this forced governments to act. </a:t>
            </a:r>
            <a:r>
              <a:rPr lang="en-GB" sz="3200" b="1" i="1" u="sng" dirty="0"/>
              <a:t>Although</a:t>
            </a:r>
            <a:r>
              <a:rPr lang="en-GB" sz="3200" i="1" dirty="0"/>
              <a:t> individuals made significant discoveries, they could not put their theories into practice </a:t>
            </a:r>
            <a:r>
              <a:rPr lang="en-GB" sz="3200" b="1" i="1" u="sng" dirty="0"/>
              <a:t>without</a:t>
            </a:r>
            <a:r>
              <a:rPr lang="en-GB" sz="3200" i="1" dirty="0"/>
              <a:t> government funding, and governments were unlikely to act </a:t>
            </a:r>
            <a:r>
              <a:rPr lang="en-GB" sz="3200" b="1" i="1" u="sng" dirty="0"/>
              <a:t>unless</a:t>
            </a:r>
            <a:r>
              <a:rPr lang="en-GB" sz="3200" i="1" dirty="0"/>
              <a:t> they were inconvenienced or there was an immediate need, </a:t>
            </a:r>
            <a:r>
              <a:rPr lang="en-GB" sz="3200" b="1" i="1" u="sng" dirty="0"/>
              <a:t>as a result of</a:t>
            </a:r>
            <a:r>
              <a:rPr lang="en-GB" sz="3200" i="1" dirty="0"/>
              <a:t> chance events, like World War Two. Moreover, individuals were only able to </a:t>
            </a:r>
            <a:r>
              <a:rPr lang="en-GB" sz="3200" b="1" i="1" u="sng" dirty="0"/>
              <a:t>prove</a:t>
            </a:r>
            <a:r>
              <a:rPr lang="en-GB" sz="3200" i="1" dirty="0"/>
              <a:t> their theories </a:t>
            </a:r>
            <a:r>
              <a:rPr lang="en-GB" sz="3200" b="1" i="1" u="sng" dirty="0"/>
              <a:t>because</a:t>
            </a:r>
            <a:r>
              <a:rPr lang="en-GB" sz="3200" i="1" dirty="0"/>
              <a:t> of advancements in technology….</a:t>
            </a:r>
            <a:endParaRPr lang="en-GB" sz="3200" dirty="0">
              <a:effectLst/>
              <a:ea typeface="Calibri" panose="020F0502020204030204" pitchFamily="34" charset="0"/>
              <a:cs typeface="Times New Roman" panose="02020603050405020304" pitchFamily="18" charset="0"/>
            </a:endParaRPr>
          </a:p>
        </p:txBody>
      </p:sp>
      <p:sp>
        <p:nvSpPr>
          <p:cNvPr id="5" name="Title 4">
            <a:extLst>
              <a:ext uri="{FF2B5EF4-FFF2-40B4-BE49-F238E27FC236}">
                <a16:creationId xmlns:a16="http://schemas.microsoft.com/office/drawing/2014/main" id="{20FDB2CC-3A9D-456A-ACA3-BF1716D1FC7F}"/>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147704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5B697-7B0C-4610-840D-B15BD201A48B}"/>
              </a:ext>
            </a:extLst>
          </p:cNvPr>
          <p:cNvSpPr>
            <a:spLocks noGrp="1"/>
          </p:cNvSpPr>
          <p:nvPr>
            <p:ph type="title"/>
          </p:nvPr>
        </p:nvSpPr>
        <p:spPr>
          <a:xfrm>
            <a:off x="-38100" y="381000"/>
            <a:ext cx="8229600" cy="1143000"/>
          </a:xfrm>
        </p:spPr>
        <p:txBody>
          <a:bodyPr/>
          <a:lstStyle/>
          <a:p>
            <a:r>
              <a:rPr lang="en-GB" dirty="0"/>
              <a:t>Q5/6 Essay Structure </a:t>
            </a:r>
          </a:p>
        </p:txBody>
      </p:sp>
      <p:sp>
        <p:nvSpPr>
          <p:cNvPr id="3" name="Content Placeholder 2">
            <a:extLst>
              <a:ext uri="{FF2B5EF4-FFF2-40B4-BE49-F238E27FC236}">
                <a16:creationId xmlns:a16="http://schemas.microsoft.com/office/drawing/2014/main" id="{29CBE29D-BD5D-407F-8349-86A6D6C2799F}"/>
              </a:ext>
            </a:extLst>
          </p:cNvPr>
          <p:cNvSpPr>
            <a:spLocks noGrp="1"/>
          </p:cNvSpPr>
          <p:nvPr>
            <p:ph idx="1"/>
          </p:nvPr>
        </p:nvSpPr>
        <p:spPr>
          <a:xfrm>
            <a:off x="457200" y="1491840"/>
            <a:ext cx="7239000" cy="5032580"/>
          </a:xfrm>
        </p:spPr>
        <p:style>
          <a:lnRef idx="2">
            <a:schemeClr val="accent2"/>
          </a:lnRef>
          <a:fillRef idx="1">
            <a:schemeClr val="lt1"/>
          </a:fillRef>
          <a:effectRef idx="0">
            <a:schemeClr val="accent2"/>
          </a:effectRef>
          <a:fontRef idx="minor">
            <a:schemeClr val="dk1"/>
          </a:fontRef>
        </p:style>
        <p:txBody>
          <a:bodyPr>
            <a:noAutofit/>
          </a:bodyPr>
          <a:lstStyle/>
          <a:p>
            <a:pPr marL="0" indent="0" algn="ctr">
              <a:spcBef>
                <a:spcPts val="0"/>
              </a:spcBef>
              <a:buNone/>
            </a:pPr>
            <a:r>
              <a:rPr lang="en-GB" sz="1400" b="1" i="1" u="sng" dirty="0">
                <a:effectLst/>
                <a:ea typeface="Calibri" panose="020F0502020204030204" pitchFamily="34" charset="0"/>
                <a:cs typeface="Calibri" panose="020F0502020204030204" pitchFamily="34" charset="0"/>
              </a:rPr>
              <a:t>Intro, 4 x PEEL and Conclusion</a:t>
            </a:r>
            <a:r>
              <a:rPr lang="en-GB" sz="1400" b="1" i="1" u="none" strike="noStrike" dirty="0">
                <a:effectLst/>
                <a:ea typeface="Calibri" panose="020F0502020204030204" pitchFamily="34" charset="0"/>
                <a:cs typeface="Calibri" panose="020F0502020204030204" pitchFamily="34" charset="0"/>
              </a:rPr>
              <a:t> </a:t>
            </a:r>
            <a:endParaRPr lang="en-GB" sz="1400" dirty="0">
              <a:effectLst/>
              <a:ea typeface="Calibri" panose="020F0502020204030204" pitchFamily="34" charset="0"/>
              <a:cs typeface="Times New Roman" panose="02020603050405020304" pitchFamily="18" charset="0"/>
            </a:endParaRPr>
          </a:p>
          <a:p>
            <a:pPr marL="0" indent="0">
              <a:spcBef>
                <a:spcPts val="0"/>
              </a:spcBef>
              <a:buNone/>
            </a:pPr>
            <a:r>
              <a:rPr lang="en-GB" sz="1400" b="1" dirty="0">
                <a:effectLst/>
                <a:ea typeface="Times New Roman" panose="02020603050405020304" pitchFamily="18" charset="0"/>
                <a:cs typeface="Calibri" panose="020F0502020204030204" pitchFamily="34" charset="0"/>
              </a:rPr>
              <a:t>Intro - Judgement</a:t>
            </a:r>
            <a:r>
              <a:rPr lang="en-GB" sz="1400" dirty="0">
                <a:effectLst/>
                <a:ea typeface="Times New Roman" panose="02020603050405020304" pitchFamily="18" charset="0"/>
                <a:cs typeface="Calibri" panose="020F0502020204030204" pitchFamily="34" charset="0"/>
              </a:rPr>
              <a:t>: </a:t>
            </a:r>
            <a:r>
              <a:rPr lang="en-GB" sz="1400" i="1" dirty="0">
                <a:effectLst/>
                <a:ea typeface="Calibri" panose="020F0502020204030204" pitchFamily="34" charset="0"/>
                <a:cs typeface="Calibri" panose="020F0502020204030204" pitchFamily="34" charset="0"/>
              </a:rPr>
              <a:t>I agree / disagree that the main reason why …. was…..because </a:t>
            </a:r>
            <a:r>
              <a:rPr lang="en-GB" sz="1400" i="1" dirty="0">
                <a:solidFill>
                  <a:srgbClr val="FF0000"/>
                </a:solidFill>
                <a:effectLst/>
                <a:ea typeface="Calibri" panose="020F0502020204030204" pitchFamily="34" charset="0"/>
                <a:cs typeface="Calibri" panose="020F0502020204030204" pitchFamily="34" charset="0"/>
              </a:rPr>
              <a:t>without / if </a:t>
            </a:r>
            <a:r>
              <a:rPr lang="en-GB" sz="1400" i="1" dirty="0">
                <a:effectLst/>
                <a:ea typeface="Calibri" panose="020F0502020204030204" pitchFamily="34" charset="0"/>
                <a:cs typeface="Calibri" panose="020F0502020204030204" pitchFamily="34" charset="0"/>
              </a:rPr>
              <a:t>….then ……</a:t>
            </a:r>
          </a:p>
          <a:p>
            <a:pPr marL="0" indent="0">
              <a:spcBef>
                <a:spcPts val="0"/>
              </a:spcBef>
              <a:buNone/>
            </a:pPr>
            <a:endParaRPr lang="en-GB" sz="1400" dirty="0">
              <a:effectLst/>
              <a:ea typeface="Calibri" panose="020F0502020204030204" pitchFamily="34" charset="0"/>
              <a:cs typeface="Times New Roman" panose="02020603050405020304" pitchFamily="18" charset="0"/>
            </a:endParaRPr>
          </a:p>
          <a:p>
            <a:pPr marL="0" indent="0">
              <a:spcBef>
                <a:spcPts val="0"/>
              </a:spcBef>
              <a:buNone/>
            </a:pPr>
            <a:r>
              <a:rPr lang="en-GB" sz="1400" b="1" dirty="0">
                <a:effectLst/>
                <a:ea typeface="Calibri" panose="020F0502020204030204" pitchFamily="34" charset="0"/>
                <a:cs typeface="Calibri" panose="020F0502020204030204" pitchFamily="34" charset="0"/>
              </a:rPr>
              <a:t>PEEL 1: The factor in the question</a:t>
            </a:r>
            <a:endParaRPr lang="en-GB" sz="1400" dirty="0">
              <a:effectLst/>
              <a:ea typeface="Calibri" panose="020F0502020204030204" pitchFamily="34" charset="0"/>
              <a:cs typeface="Times New Roman" panose="02020603050405020304" pitchFamily="18" charset="0"/>
            </a:endParaRPr>
          </a:p>
          <a:p>
            <a:pPr marL="0" indent="0">
              <a:spcBef>
                <a:spcPts val="0"/>
              </a:spcBef>
              <a:buNone/>
            </a:pPr>
            <a:r>
              <a:rPr lang="en-GB" sz="1400" b="1" dirty="0">
                <a:effectLst/>
                <a:ea typeface="Calibri" panose="020F0502020204030204" pitchFamily="34" charset="0"/>
                <a:cs typeface="Calibri" panose="020F0502020204030204" pitchFamily="34" charset="0"/>
              </a:rPr>
              <a:t>Point</a:t>
            </a:r>
            <a:r>
              <a:rPr lang="en-GB" sz="1400" dirty="0">
                <a:effectLst/>
                <a:ea typeface="Calibri" panose="020F0502020204030204" pitchFamily="34" charset="0"/>
                <a:cs typeface="Calibri" panose="020F0502020204030204" pitchFamily="34" charset="0"/>
              </a:rPr>
              <a:t> </a:t>
            </a:r>
            <a:r>
              <a:rPr lang="en-GB" sz="1400" i="1" dirty="0">
                <a:effectLst/>
                <a:ea typeface="Calibri" panose="020F0502020204030204" pitchFamily="34" charset="0"/>
                <a:cs typeface="Calibri" panose="020F0502020204030204" pitchFamily="34" charset="0"/>
              </a:rPr>
              <a:t>I agree that ……. was important …because….</a:t>
            </a:r>
            <a:endParaRPr lang="en-GB" sz="1400" dirty="0">
              <a:effectLst/>
              <a:ea typeface="Calibri" panose="020F0502020204030204" pitchFamily="34" charset="0"/>
              <a:cs typeface="Times New Roman" panose="02020603050405020304" pitchFamily="18" charset="0"/>
            </a:endParaRPr>
          </a:p>
          <a:p>
            <a:pPr marL="0" indent="0">
              <a:spcBef>
                <a:spcPts val="0"/>
              </a:spcBef>
              <a:buNone/>
            </a:pPr>
            <a:r>
              <a:rPr lang="en-GB" sz="1400" b="1" dirty="0">
                <a:effectLst/>
                <a:ea typeface="Calibri" panose="020F0502020204030204" pitchFamily="34" charset="0"/>
                <a:cs typeface="Calibri" panose="020F0502020204030204" pitchFamily="34" charset="0"/>
              </a:rPr>
              <a:t>Evidence</a:t>
            </a:r>
            <a:r>
              <a:rPr lang="en-GB" sz="1400" dirty="0">
                <a:effectLst/>
                <a:ea typeface="Calibri" panose="020F0502020204030204" pitchFamily="34" charset="0"/>
                <a:cs typeface="Calibri" panose="020F0502020204030204" pitchFamily="34" charset="0"/>
              </a:rPr>
              <a:t> </a:t>
            </a:r>
            <a:r>
              <a:rPr lang="en-GB" sz="1400" i="1" dirty="0">
                <a:effectLst/>
                <a:ea typeface="Calibri" panose="020F0502020204030204" pitchFamily="34" charset="0"/>
                <a:cs typeface="Calibri" panose="020F0502020204030204" pitchFamily="34" charset="0"/>
              </a:rPr>
              <a:t>For example / For instance……</a:t>
            </a:r>
            <a:r>
              <a:rPr lang="en-GB" sz="1400" dirty="0">
                <a:effectLst/>
                <a:ea typeface="Calibri" panose="020F0502020204030204" pitchFamily="34" charset="0"/>
                <a:cs typeface="Calibri" panose="020F0502020204030204" pitchFamily="34" charset="0"/>
              </a:rPr>
              <a:t> </a:t>
            </a:r>
            <a:endParaRPr lang="en-GB" sz="1400" dirty="0">
              <a:effectLst/>
              <a:ea typeface="Calibri" panose="020F0502020204030204" pitchFamily="34" charset="0"/>
              <a:cs typeface="Times New Roman" panose="02020603050405020304" pitchFamily="18" charset="0"/>
            </a:endParaRPr>
          </a:p>
          <a:p>
            <a:pPr marL="0" indent="0">
              <a:spcBef>
                <a:spcPts val="0"/>
              </a:spcBef>
              <a:buNone/>
            </a:pPr>
            <a:r>
              <a:rPr lang="en-GB" sz="1400" b="1" dirty="0">
                <a:effectLst/>
                <a:ea typeface="Calibri" panose="020F0502020204030204" pitchFamily="34" charset="0"/>
                <a:cs typeface="Calibri" panose="020F0502020204030204" pitchFamily="34" charset="0"/>
              </a:rPr>
              <a:t>Explain </a:t>
            </a:r>
            <a:r>
              <a:rPr lang="en-GB" sz="1400" i="1" dirty="0">
                <a:effectLst/>
                <a:ea typeface="Calibri" panose="020F0502020204030204" pitchFamily="34" charset="0"/>
                <a:cs typeface="Calibri" panose="020F0502020204030204" pitchFamily="34" charset="0"/>
              </a:rPr>
              <a:t>As a result / This led to / meant that / allowed….to….</a:t>
            </a:r>
            <a:endParaRPr lang="en-GB" sz="1400" dirty="0">
              <a:effectLst/>
              <a:ea typeface="Calibri" panose="020F0502020204030204" pitchFamily="34" charset="0"/>
              <a:cs typeface="Times New Roman" panose="02020603050405020304" pitchFamily="18" charset="0"/>
            </a:endParaRPr>
          </a:p>
          <a:p>
            <a:pPr marL="0" indent="0">
              <a:spcBef>
                <a:spcPts val="0"/>
              </a:spcBef>
              <a:buNone/>
            </a:pPr>
            <a:r>
              <a:rPr lang="en-GB" sz="1400" b="1" dirty="0">
                <a:effectLst/>
                <a:ea typeface="Calibri" panose="020F0502020204030204" pitchFamily="34" charset="0"/>
                <a:cs typeface="Calibri" panose="020F0502020204030204" pitchFamily="34" charset="0"/>
              </a:rPr>
              <a:t>Link</a:t>
            </a:r>
            <a:r>
              <a:rPr lang="en-GB" sz="1400" dirty="0">
                <a:effectLst/>
                <a:ea typeface="Calibri" panose="020F0502020204030204" pitchFamily="34" charset="0"/>
                <a:cs typeface="Calibri" panose="020F0502020204030204" pitchFamily="34" charset="0"/>
              </a:rPr>
              <a:t> </a:t>
            </a:r>
            <a:r>
              <a:rPr lang="en-GB" sz="1400" i="1" dirty="0">
                <a:effectLst/>
                <a:ea typeface="Calibri" panose="020F0502020204030204" pitchFamily="34" charset="0"/>
                <a:cs typeface="Calibri" panose="020F0502020204030204" pitchFamily="34" charset="0"/>
              </a:rPr>
              <a:t>However, this was not as important as … because </a:t>
            </a:r>
            <a:r>
              <a:rPr lang="en-GB" sz="1400" b="1" i="1" u="sng" dirty="0">
                <a:effectLst/>
                <a:ea typeface="Calibri" panose="020F0502020204030204" pitchFamily="34" charset="0"/>
                <a:cs typeface="Calibri" panose="020F0502020204030204" pitchFamily="34" charset="0"/>
              </a:rPr>
              <a:t>without</a:t>
            </a:r>
            <a:r>
              <a:rPr lang="en-GB" sz="1400" i="1" dirty="0">
                <a:effectLst/>
                <a:ea typeface="Calibri" panose="020F0502020204030204" pitchFamily="34" charset="0"/>
                <a:cs typeface="Calibri" panose="020F0502020204030204" pitchFamily="34" charset="0"/>
              </a:rPr>
              <a:t> / if….. then….. / This was more important / the main reason why… than…. because </a:t>
            </a:r>
            <a:r>
              <a:rPr lang="en-GB" sz="1400" b="1" i="1" u="sng" dirty="0">
                <a:effectLst/>
                <a:ea typeface="Calibri" panose="020F0502020204030204" pitchFamily="34" charset="0"/>
                <a:cs typeface="Calibri" panose="020F0502020204030204" pitchFamily="34" charset="0"/>
              </a:rPr>
              <a:t>without</a:t>
            </a:r>
            <a:r>
              <a:rPr lang="en-GB" sz="1400" i="1" dirty="0">
                <a:effectLst/>
                <a:ea typeface="Calibri" panose="020F0502020204030204" pitchFamily="34" charset="0"/>
                <a:cs typeface="Calibri" panose="020F0502020204030204" pitchFamily="34" charset="0"/>
              </a:rPr>
              <a:t> / if….. then…..</a:t>
            </a:r>
            <a:endParaRPr lang="en-GB" sz="1400" dirty="0">
              <a:effectLst/>
              <a:ea typeface="Calibri" panose="020F0502020204030204" pitchFamily="34" charset="0"/>
              <a:cs typeface="Times New Roman" panose="02020603050405020304" pitchFamily="18" charset="0"/>
            </a:endParaRPr>
          </a:p>
          <a:p>
            <a:pPr marL="0" indent="0">
              <a:spcBef>
                <a:spcPts val="0"/>
              </a:spcBef>
              <a:buNone/>
            </a:pPr>
            <a:r>
              <a:rPr lang="en-GB" sz="1400" i="1" dirty="0">
                <a:effectLst/>
                <a:ea typeface="Calibri" panose="020F0502020204030204" pitchFamily="34" charset="0"/>
                <a:cs typeface="Calibri" panose="020F0502020204030204" pitchFamily="34" charset="0"/>
              </a:rPr>
              <a:t> </a:t>
            </a:r>
            <a:endParaRPr lang="en-GB" sz="1400" dirty="0">
              <a:effectLst/>
              <a:ea typeface="Calibri" panose="020F0502020204030204" pitchFamily="34" charset="0"/>
              <a:cs typeface="Times New Roman" panose="02020603050405020304" pitchFamily="18" charset="0"/>
            </a:endParaRPr>
          </a:p>
          <a:p>
            <a:pPr marL="0" indent="0">
              <a:spcBef>
                <a:spcPts val="0"/>
              </a:spcBef>
              <a:buNone/>
            </a:pPr>
            <a:r>
              <a:rPr lang="en-GB" sz="1400" b="1" dirty="0">
                <a:effectLst/>
                <a:ea typeface="Calibri" panose="020F0502020204030204" pitchFamily="34" charset="0"/>
                <a:cs typeface="Calibri" panose="020F0502020204030204" pitchFamily="34" charset="0"/>
              </a:rPr>
              <a:t>PEEL 2: Second factor </a:t>
            </a:r>
            <a:endParaRPr lang="en-GB" sz="1400" dirty="0">
              <a:effectLst/>
              <a:ea typeface="Calibri" panose="020F0502020204030204" pitchFamily="34" charset="0"/>
              <a:cs typeface="Times New Roman" panose="02020603050405020304" pitchFamily="18" charset="0"/>
            </a:endParaRPr>
          </a:p>
          <a:p>
            <a:pPr marL="0" indent="0">
              <a:spcBef>
                <a:spcPts val="0"/>
              </a:spcBef>
              <a:buNone/>
            </a:pPr>
            <a:r>
              <a:rPr lang="en-GB" sz="1400" b="1" dirty="0">
                <a:effectLst/>
                <a:ea typeface="Calibri" panose="020F0502020204030204" pitchFamily="34" charset="0"/>
                <a:cs typeface="Calibri" panose="020F0502020204030204" pitchFamily="34" charset="0"/>
              </a:rPr>
              <a:t>Point</a:t>
            </a:r>
            <a:r>
              <a:rPr lang="en-GB" sz="1400" dirty="0">
                <a:effectLst/>
                <a:ea typeface="Calibri" panose="020F0502020204030204" pitchFamily="34" charset="0"/>
                <a:cs typeface="Calibri" panose="020F0502020204030204" pitchFamily="34" charset="0"/>
              </a:rPr>
              <a:t> </a:t>
            </a:r>
            <a:r>
              <a:rPr lang="en-GB" sz="1400" i="1" dirty="0">
                <a:effectLst/>
                <a:ea typeface="Calibri" panose="020F0502020204030204" pitchFamily="34" charset="0"/>
                <a:cs typeface="Calibri" panose="020F0502020204030204" pitchFamily="34" charset="0"/>
              </a:rPr>
              <a:t>However….. was also a reason why …….because…..</a:t>
            </a:r>
            <a:endParaRPr lang="en-GB" sz="1400" dirty="0">
              <a:effectLst/>
              <a:ea typeface="Calibri" panose="020F0502020204030204" pitchFamily="34" charset="0"/>
              <a:cs typeface="Times New Roman" panose="02020603050405020304" pitchFamily="18" charset="0"/>
            </a:endParaRPr>
          </a:p>
          <a:p>
            <a:pPr marL="0" indent="0">
              <a:spcBef>
                <a:spcPts val="0"/>
              </a:spcBef>
              <a:buNone/>
            </a:pPr>
            <a:r>
              <a:rPr lang="en-GB" sz="1400" b="1" dirty="0">
                <a:effectLst/>
                <a:ea typeface="Calibri" panose="020F0502020204030204" pitchFamily="34" charset="0"/>
                <a:cs typeface="Calibri" panose="020F0502020204030204" pitchFamily="34" charset="0"/>
              </a:rPr>
              <a:t>Evidence</a:t>
            </a:r>
            <a:r>
              <a:rPr lang="en-GB" sz="1400" dirty="0">
                <a:effectLst/>
                <a:ea typeface="Calibri" panose="020F0502020204030204" pitchFamily="34" charset="0"/>
                <a:cs typeface="Calibri" panose="020F0502020204030204" pitchFamily="34" charset="0"/>
              </a:rPr>
              <a:t> </a:t>
            </a:r>
            <a:r>
              <a:rPr lang="en-GB" sz="1400" i="1" dirty="0">
                <a:effectLst/>
                <a:ea typeface="Calibri" panose="020F0502020204030204" pitchFamily="34" charset="0"/>
                <a:cs typeface="Calibri" panose="020F0502020204030204" pitchFamily="34" charset="0"/>
              </a:rPr>
              <a:t>For example / For instance……</a:t>
            </a:r>
            <a:r>
              <a:rPr lang="en-GB" sz="1400" dirty="0">
                <a:effectLst/>
                <a:ea typeface="Calibri" panose="020F0502020204030204" pitchFamily="34" charset="0"/>
                <a:cs typeface="Calibri" panose="020F0502020204030204" pitchFamily="34" charset="0"/>
              </a:rPr>
              <a:t> </a:t>
            </a:r>
            <a:endParaRPr lang="en-GB" sz="1400" dirty="0">
              <a:effectLst/>
              <a:ea typeface="Calibri" panose="020F0502020204030204" pitchFamily="34" charset="0"/>
              <a:cs typeface="Times New Roman" panose="02020603050405020304" pitchFamily="18" charset="0"/>
            </a:endParaRPr>
          </a:p>
          <a:p>
            <a:pPr marL="0" indent="0">
              <a:spcBef>
                <a:spcPts val="0"/>
              </a:spcBef>
              <a:buNone/>
            </a:pPr>
            <a:r>
              <a:rPr lang="en-GB" sz="1400" b="1" dirty="0">
                <a:effectLst/>
                <a:ea typeface="Calibri" panose="020F0502020204030204" pitchFamily="34" charset="0"/>
                <a:cs typeface="Calibri" panose="020F0502020204030204" pitchFamily="34" charset="0"/>
              </a:rPr>
              <a:t>Explain </a:t>
            </a:r>
            <a:r>
              <a:rPr lang="en-GB" sz="1400" i="1" dirty="0">
                <a:effectLst/>
                <a:ea typeface="Calibri" panose="020F0502020204030204" pitchFamily="34" charset="0"/>
                <a:cs typeface="Calibri" panose="020F0502020204030204" pitchFamily="34" charset="0"/>
              </a:rPr>
              <a:t>As a result / This led to / meant that / allowed….to….</a:t>
            </a:r>
            <a:endParaRPr lang="en-GB" sz="1400" dirty="0">
              <a:effectLst/>
              <a:ea typeface="Calibri" panose="020F0502020204030204" pitchFamily="34" charset="0"/>
              <a:cs typeface="Times New Roman" panose="02020603050405020304" pitchFamily="18" charset="0"/>
            </a:endParaRPr>
          </a:p>
          <a:p>
            <a:pPr marL="0" indent="0">
              <a:spcBef>
                <a:spcPts val="0"/>
              </a:spcBef>
              <a:buNone/>
            </a:pPr>
            <a:r>
              <a:rPr lang="en-GB" sz="1400" b="1" dirty="0">
                <a:effectLst/>
                <a:ea typeface="Calibri" panose="020F0502020204030204" pitchFamily="34" charset="0"/>
                <a:cs typeface="Calibri" panose="020F0502020204030204" pitchFamily="34" charset="0"/>
              </a:rPr>
              <a:t>Link</a:t>
            </a:r>
            <a:r>
              <a:rPr lang="en-GB" sz="1400" dirty="0">
                <a:effectLst/>
                <a:ea typeface="Calibri" panose="020F0502020204030204" pitchFamily="34" charset="0"/>
                <a:cs typeface="Calibri" panose="020F0502020204030204" pitchFamily="34" charset="0"/>
              </a:rPr>
              <a:t> </a:t>
            </a:r>
            <a:r>
              <a:rPr lang="en-GB" sz="1400" i="1" dirty="0">
                <a:effectLst/>
                <a:ea typeface="Calibri" panose="020F0502020204030204" pitchFamily="34" charset="0"/>
                <a:cs typeface="Calibri" panose="020F0502020204030204" pitchFamily="34" charset="0"/>
              </a:rPr>
              <a:t>However, this was not as important as … because </a:t>
            </a:r>
            <a:r>
              <a:rPr lang="en-GB" sz="1400" b="1" i="1" u="sng" dirty="0">
                <a:effectLst/>
                <a:ea typeface="Calibri" panose="020F0502020204030204" pitchFamily="34" charset="0"/>
                <a:cs typeface="Calibri" panose="020F0502020204030204" pitchFamily="34" charset="0"/>
              </a:rPr>
              <a:t>without</a:t>
            </a:r>
            <a:r>
              <a:rPr lang="en-GB" sz="1400" i="1" dirty="0">
                <a:effectLst/>
                <a:ea typeface="Calibri" panose="020F0502020204030204" pitchFamily="34" charset="0"/>
                <a:cs typeface="Calibri" panose="020F0502020204030204" pitchFamily="34" charset="0"/>
              </a:rPr>
              <a:t> / if….. then…..</a:t>
            </a:r>
            <a:endParaRPr lang="en-GB" sz="1400" dirty="0">
              <a:effectLst/>
              <a:ea typeface="Calibri" panose="020F0502020204030204" pitchFamily="34" charset="0"/>
              <a:cs typeface="Times New Roman" panose="02020603050405020304" pitchFamily="18" charset="0"/>
            </a:endParaRPr>
          </a:p>
          <a:p>
            <a:pPr marL="0" indent="0">
              <a:spcBef>
                <a:spcPts val="0"/>
              </a:spcBef>
              <a:buNone/>
            </a:pPr>
            <a:r>
              <a:rPr lang="en-GB" sz="1400" i="1" dirty="0">
                <a:effectLst/>
                <a:ea typeface="Calibri" panose="020F0502020204030204" pitchFamily="34" charset="0"/>
                <a:cs typeface="Calibri" panose="020F0502020204030204" pitchFamily="34" charset="0"/>
              </a:rPr>
              <a:t>This was more important / the main reason why… than…. because </a:t>
            </a:r>
            <a:r>
              <a:rPr lang="en-GB" sz="1400" b="1" i="1" u="sng" dirty="0">
                <a:effectLst/>
                <a:ea typeface="Calibri" panose="020F0502020204030204" pitchFamily="34" charset="0"/>
                <a:cs typeface="Calibri" panose="020F0502020204030204" pitchFamily="34" charset="0"/>
              </a:rPr>
              <a:t>without</a:t>
            </a:r>
            <a:r>
              <a:rPr lang="en-GB" sz="1400" i="1" dirty="0">
                <a:effectLst/>
                <a:ea typeface="Calibri" panose="020F0502020204030204" pitchFamily="34" charset="0"/>
                <a:cs typeface="Calibri" panose="020F0502020204030204" pitchFamily="34" charset="0"/>
              </a:rPr>
              <a:t> / if….. then</a:t>
            </a:r>
            <a:endParaRPr lang="en-GB" sz="1400" dirty="0">
              <a:effectLst/>
              <a:ea typeface="Calibri" panose="020F0502020204030204" pitchFamily="34" charset="0"/>
              <a:cs typeface="Times New Roman" panose="02020603050405020304" pitchFamily="18" charset="0"/>
            </a:endParaRPr>
          </a:p>
          <a:p>
            <a:pPr marL="0" indent="0">
              <a:spcBef>
                <a:spcPts val="0"/>
              </a:spcBef>
              <a:buNone/>
            </a:pPr>
            <a:r>
              <a:rPr lang="en-GB" sz="1400" dirty="0">
                <a:effectLst/>
                <a:ea typeface="Calibri" panose="020F0502020204030204" pitchFamily="34" charset="0"/>
                <a:cs typeface="Calibri" panose="020F0502020204030204" pitchFamily="34" charset="0"/>
              </a:rPr>
              <a:t> </a:t>
            </a:r>
            <a:endParaRPr lang="en-GB" sz="1400" dirty="0">
              <a:effectLst/>
              <a:ea typeface="Calibri" panose="020F0502020204030204" pitchFamily="34" charset="0"/>
              <a:cs typeface="Times New Roman" panose="02020603050405020304" pitchFamily="18" charset="0"/>
            </a:endParaRPr>
          </a:p>
          <a:p>
            <a:pPr marL="0" indent="0">
              <a:spcBef>
                <a:spcPts val="0"/>
              </a:spcBef>
              <a:buNone/>
            </a:pPr>
            <a:r>
              <a:rPr lang="en-US" sz="1400" b="1" dirty="0">
                <a:solidFill>
                  <a:srgbClr val="000000"/>
                </a:solidFill>
                <a:effectLst/>
                <a:ea typeface="Arial" panose="020B0604020202020204" pitchFamily="34" charset="0"/>
              </a:rPr>
              <a:t>PEEL 3: Third factor </a:t>
            </a:r>
            <a:endParaRPr lang="en-GB" sz="1400" dirty="0">
              <a:solidFill>
                <a:srgbClr val="000000"/>
              </a:solidFill>
              <a:effectLst/>
              <a:ea typeface="Arial" panose="020B0604020202020204" pitchFamily="34" charset="0"/>
            </a:endParaRPr>
          </a:p>
          <a:p>
            <a:pPr marL="0" indent="0">
              <a:spcBef>
                <a:spcPts val="0"/>
              </a:spcBef>
              <a:buNone/>
            </a:pPr>
            <a:r>
              <a:rPr lang="en-US" sz="1400" b="1" dirty="0">
                <a:solidFill>
                  <a:srgbClr val="000000"/>
                </a:solidFill>
                <a:effectLst/>
                <a:ea typeface="Arial" panose="020B0604020202020204" pitchFamily="34" charset="0"/>
              </a:rPr>
              <a:t>PEE 4: Fourth factor (if time!)</a:t>
            </a:r>
            <a:endParaRPr lang="en-GB" sz="1400" dirty="0">
              <a:solidFill>
                <a:srgbClr val="000000"/>
              </a:solidFill>
              <a:effectLst/>
              <a:ea typeface="Arial" panose="020B0604020202020204" pitchFamily="34" charset="0"/>
            </a:endParaRPr>
          </a:p>
          <a:p>
            <a:pPr marL="0" indent="0">
              <a:spcBef>
                <a:spcPts val="0"/>
              </a:spcBef>
              <a:buNone/>
            </a:pPr>
            <a:r>
              <a:rPr lang="en-US" sz="1400" b="1" dirty="0">
                <a:solidFill>
                  <a:srgbClr val="000000"/>
                </a:solidFill>
                <a:effectLst/>
                <a:ea typeface="Arial" panose="020B0604020202020204" pitchFamily="34" charset="0"/>
              </a:rPr>
              <a:t> </a:t>
            </a:r>
            <a:endParaRPr lang="en-GB" sz="1400" dirty="0">
              <a:solidFill>
                <a:srgbClr val="000000"/>
              </a:solidFill>
              <a:effectLst/>
              <a:ea typeface="Arial" panose="020B0604020202020204" pitchFamily="34" charset="0"/>
            </a:endParaRPr>
          </a:p>
          <a:p>
            <a:pPr marL="0" indent="0">
              <a:spcBef>
                <a:spcPts val="0"/>
              </a:spcBef>
              <a:buNone/>
            </a:pPr>
            <a:r>
              <a:rPr lang="en-GB" sz="1400" b="1" dirty="0">
                <a:effectLst/>
                <a:ea typeface="Calibri" panose="020F0502020204030204" pitchFamily="34" charset="0"/>
                <a:cs typeface="Calibri" panose="020F0502020204030204" pitchFamily="34" charset="0"/>
              </a:rPr>
              <a:t>Conclusion: </a:t>
            </a:r>
            <a:r>
              <a:rPr lang="en-GB" sz="1400" dirty="0">
                <a:ea typeface="Calibri" panose="020F0502020204030204" pitchFamily="34" charset="0"/>
                <a:cs typeface="Times New Roman" panose="02020603050405020304" pitchFamily="18" charset="0"/>
              </a:rPr>
              <a:t> </a:t>
            </a:r>
            <a:r>
              <a:rPr lang="en-GB" sz="1400" i="1" dirty="0">
                <a:effectLst/>
                <a:ea typeface="Calibri" panose="020F0502020204030204" pitchFamily="34" charset="0"/>
              </a:rPr>
              <a:t>In conclusion, I agree / disagree that the most important problem / reason why …. was…..because </a:t>
            </a:r>
            <a:r>
              <a:rPr lang="en-GB" sz="1400" b="1" i="1" dirty="0">
                <a:solidFill>
                  <a:srgbClr val="FF0000"/>
                </a:solidFill>
                <a:effectLst/>
                <a:ea typeface="Calibri" panose="020F0502020204030204" pitchFamily="34" charset="0"/>
              </a:rPr>
              <a:t>without / if </a:t>
            </a:r>
            <a:r>
              <a:rPr lang="en-GB" sz="1400" i="1" dirty="0">
                <a:effectLst/>
                <a:ea typeface="Calibri" panose="020F0502020204030204" pitchFamily="34" charset="0"/>
              </a:rPr>
              <a:t>….then …… This meant that…..</a:t>
            </a:r>
            <a:endParaRPr lang="en-GB" sz="2800" dirty="0"/>
          </a:p>
        </p:txBody>
      </p:sp>
    </p:spTree>
    <p:extLst>
      <p:ext uri="{BB962C8B-B14F-4D97-AF65-F5344CB8AC3E}">
        <p14:creationId xmlns:p14="http://schemas.microsoft.com/office/powerpoint/2010/main" val="223632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3D4B1-F856-4954-823D-9946A1EC1CB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AC75BE7-209B-4748-890C-982CC45AA69B}"/>
              </a:ext>
            </a:extLst>
          </p:cNvPr>
          <p:cNvSpPr>
            <a:spLocks noGrp="1"/>
          </p:cNvSpPr>
          <p:nvPr>
            <p:ph idx="1"/>
          </p:nvPr>
        </p:nvSpPr>
        <p:spPr/>
        <p:txBody>
          <a:bodyPr/>
          <a:lstStyle/>
          <a:p>
            <a:endParaRPr lang="en-GB" dirty="0"/>
          </a:p>
        </p:txBody>
      </p:sp>
      <p:sp>
        <p:nvSpPr>
          <p:cNvPr id="5" name="Content Placeholder 2">
            <a:extLst>
              <a:ext uri="{FF2B5EF4-FFF2-40B4-BE49-F238E27FC236}">
                <a16:creationId xmlns:a16="http://schemas.microsoft.com/office/drawing/2014/main" id="{0BDA4F0B-CD55-4BA3-9143-59B33D8B03A2}"/>
              </a:ext>
            </a:extLst>
          </p:cNvPr>
          <p:cNvSpPr txBox="1">
            <a:spLocks/>
          </p:cNvSpPr>
          <p:nvPr/>
        </p:nvSpPr>
        <p:spPr>
          <a:xfrm>
            <a:off x="167989" y="624522"/>
            <a:ext cx="7696199" cy="1482804"/>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nSpc>
                <a:spcPct val="106000"/>
              </a:lnSpc>
              <a:buFont typeface="Arial" pitchFamily="34" charset="0"/>
              <a:buNone/>
            </a:pPr>
            <a:r>
              <a:rPr lang="en-GB" sz="160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 main reason that penicillin was developed in the early 20</a:t>
            </a:r>
            <a:r>
              <a:rPr lang="en-GB" sz="1600" baseline="30000" dirty="0">
                <a:solidFill>
                  <a:schemeClr val="tx1"/>
                </a:solidFill>
                <a:latin typeface="Calibri" panose="020F0502020204030204" pitchFamily="34" charset="0"/>
                <a:ea typeface="Calibri" panose="020F0502020204030204" pitchFamily="34" charset="0"/>
                <a:cs typeface="Times New Roman" panose="02020603050405020304" pitchFamily="18" charset="0"/>
              </a:rPr>
              <a:t>th</a:t>
            </a:r>
            <a:r>
              <a:rPr lang="en-GB" sz="1600" dirty="0">
                <a:solidFill>
                  <a:schemeClr val="tx1"/>
                </a:solidFill>
                <a:latin typeface="Calibri" panose="020F0502020204030204" pitchFamily="34" charset="0"/>
                <a:ea typeface="Calibri" panose="020F0502020204030204" pitchFamily="34" charset="0"/>
                <a:cs typeface="Times New Roman" panose="02020603050405020304" pitchFamily="18" charset="0"/>
              </a:rPr>
              <a:t> century was because of the work of individuals.” Do you agree? You may use the following:</a:t>
            </a:r>
          </a:p>
          <a:p>
            <a:pPr>
              <a:lnSpc>
                <a:spcPct val="106000"/>
              </a:lnSpc>
            </a:pPr>
            <a:r>
              <a:rPr lang="en-GB" sz="1600" dirty="0">
                <a:solidFill>
                  <a:schemeClr val="tx1"/>
                </a:solidFill>
                <a:latin typeface="Calibri" panose="020F0502020204030204" pitchFamily="34" charset="0"/>
                <a:ea typeface="Calibri" panose="020F0502020204030204" pitchFamily="34" charset="0"/>
                <a:cs typeface="Times New Roman" panose="02020603050405020304" pitchFamily="18" charset="0"/>
              </a:rPr>
              <a:t>Alexander Fleming</a:t>
            </a:r>
          </a:p>
          <a:p>
            <a:pPr>
              <a:lnSpc>
                <a:spcPct val="106000"/>
              </a:lnSpc>
            </a:pPr>
            <a:r>
              <a:rPr lang="en-GB" sz="1600" dirty="0">
                <a:solidFill>
                  <a:schemeClr val="tx1"/>
                </a:solidFill>
                <a:latin typeface="Calibri" panose="020F0502020204030204" pitchFamily="34" charset="0"/>
                <a:ea typeface="Calibri" panose="020F0502020204030204" pitchFamily="34" charset="0"/>
                <a:cs typeface="Times New Roman" panose="02020603050405020304" pitchFamily="18" charset="0"/>
              </a:rPr>
              <a:t>WWII</a:t>
            </a:r>
          </a:p>
          <a:p>
            <a:pPr marL="0" indent="0">
              <a:lnSpc>
                <a:spcPct val="106000"/>
              </a:lnSpc>
              <a:buFont typeface="Arial" pitchFamily="34" charset="0"/>
              <a:buNone/>
            </a:pPr>
            <a:r>
              <a:rPr lang="en-GB" sz="1600" dirty="0">
                <a:solidFill>
                  <a:schemeClr val="tx1"/>
                </a:solidFill>
                <a:latin typeface="Calibri" panose="020F0502020204030204" pitchFamily="34" charset="0"/>
                <a:ea typeface="Calibri" panose="020F0502020204030204" pitchFamily="34" charset="0"/>
                <a:cs typeface="Times New Roman" panose="02020603050405020304" pitchFamily="18" charset="0"/>
              </a:rPr>
              <a:t>You must also use information of your own. </a:t>
            </a:r>
          </a:p>
        </p:txBody>
      </p:sp>
      <p:sp>
        <p:nvSpPr>
          <p:cNvPr id="6" name="TextBox 5">
            <a:extLst>
              <a:ext uri="{FF2B5EF4-FFF2-40B4-BE49-F238E27FC236}">
                <a16:creationId xmlns:a16="http://schemas.microsoft.com/office/drawing/2014/main" id="{A2F1BA1E-87A8-4ECE-AED5-DAA4972B6425}"/>
              </a:ext>
            </a:extLst>
          </p:cNvPr>
          <p:cNvSpPr txBox="1"/>
          <p:nvPr/>
        </p:nvSpPr>
        <p:spPr>
          <a:xfrm>
            <a:off x="167988" y="2184737"/>
            <a:ext cx="7696199" cy="1015663"/>
          </a:xfrm>
          <a:prstGeom prst="rect">
            <a:avLst/>
          </a:prstGeom>
          <a:solidFill>
            <a:schemeClr val="accent5">
              <a:lumMod val="20000"/>
              <a:lumOff val="8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GB" altLang="en-US" sz="2000" b="1" u="sng" dirty="0">
                <a:solidFill>
                  <a:srgbClr val="C00000"/>
                </a:solidFill>
                <a:latin typeface="+mn-lt"/>
              </a:rPr>
              <a:t>Task</a:t>
            </a:r>
            <a:r>
              <a:rPr lang="en-GB" altLang="en-US" sz="2000" dirty="0">
                <a:solidFill>
                  <a:srgbClr val="C00000"/>
                </a:solidFill>
                <a:latin typeface="+mn-lt"/>
              </a:rPr>
              <a:t>: Exam question</a:t>
            </a:r>
          </a:p>
          <a:p>
            <a:r>
              <a:rPr lang="en-GB" altLang="en-US" sz="2000" dirty="0">
                <a:latin typeface="+mn-lt"/>
              </a:rPr>
              <a:t>3. Write your </a:t>
            </a:r>
            <a:r>
              <a:rPr lang="en-GB" altLang="en-US" sz="2000" b="1" dirty="0">
                <a:latin typeface="+mn-lt"/>
              </a:rPr>
              <a:t>introduction</a:t>
            </a:r>
            <a:r>
              <a:rPr lang="en-GB" altLang="en-US" sz="2000" dirty="0">
                <a:latin typeface="+mn-lt"/>
              </a:rPr>
              <a:t>. This must include your </a:t>
            </a:r>
            <a:r>
              <a:rPr lang="en-GB" altLang="en-US" sz="2000" b="1" dirty="0">
                <a:latin typeface="+mn-lt"/>
              </a:rPr>
              <a:t>judgement</a:t>
            </a:r>
            <a:r>
              <a:rPr lang="en-GB" altLang="en-US" sz="2000" dirty="0">
                <a:latin typeface="+mn-lt"/>
              </a:rPr>
              <a:t>. </a:t>
            </a:r>
          </a:p>
          <a:p>
            <a:r>
              <a:rPr lang="en-GB" altLang="en-US" sz="2000" dirty="0"/>
              <a:t>4. Write one PEEL paragraph about Individuals / War / Government </a:t>
            </a:r>
            <a:endParaRPr lang="en-GB" altLang="en-US" sz="2000" dirty="0">
              <a:latin typeface="+mn-lt"/>
            </a:endParaRPr>
          </a:p>
        </p:txBody>
      </p:sp>
      <p:sp>
        <p:nvSpPr>
          <p:cNvPr id="7" name="Content Placeholder 2">
            <a:extLst>
              <a:ext uri="{FF2B5EF4-FFF2-40B4-BE49-F238E27FC236}">
                <a16:creationId xmlns:a16="http://schemas.microsoft.com/office/drawing/2014/main" id="{EF6B1418-2F7B-4BC1-8064-70BDA9FBA639}"/>
              </a:ext>
            </a:extLst>
          </p:cNvPr>
          <p:cNvSpPr txBox="1">
            <a:spLocks/>
          </p:cNvSpPr>
          <p:nvPr/>
        </p:nvSpPr>
        <p:spPr>
          <a:xfrm>
            <a:off x="167988" y="3364819"/>
            <a:ext cx="7696199" cy="330918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spcBef>
                <a:spcPts val="0"/>
              </a:spcBef>
              <a:buFont typeface="Arial" pitchFamily="34" charset="0"/>
              <a:buNone/>
            </a:pPr>
            <a:r>
              <a:rPr lang="en-GB" sz="1800" b="1" dirty="0">
                <a:ea typeface="Times New Roman" panose="02020603050405020304" pitchFamily="18" charset="0"/>
                <a:cs typeface="Calibri" panose="020F0502020204030204" pitchFamily="34" charset="0"/>
              </a:rPr>
              <a:t>Intro - Judgement</a:t>
            </a:r>
            <a:r>
              <a:rPr lang="en-GB" sz="1800" dirty="0">
                <a:ea typeface="Times New Roman" panose="02020603050405020304" pitchFamily="18" charset="0"/>
                <a:cs typeface="Calibri" panose="020F0502020204030204" pitchFamily="34" charset="0"/>
              </a:rPr>
              <a:t>: </a:t>
            </a:r>
          </a:p>
          <a:p>
            <a:pPr marL="0" indent="0">
              <a:spcBef>
                <a:spcPts val="0"/>
              </a:spcBef>
              <a:buFont typeface="Arial" pitchFamily="34" charset="0"/>
              <a:buNone/>
            </a:pPr>
            <a:r>
              <a:rPr lang="en-GB" sz="1800" i="1" dirty="0">
                <a:ea typeface="Calibri" panose="020F0502020204030204" pitchFamily="34" charset="0"/>
                <a:cs typeface="Calibri" panose="020F0502020204030204" pitchFamily="34" charset="0"/>
              </a:rPr>
              <a:t>I agree / disagree that the main reason why ….was… because </a:t>
            </a:r>
            <a:r>
              <a:rPr lang="en-GB" sz="1800" i="1" dirty="0">
                <a:solidFill>
                  <a:srgbClr val="FF0000"/>
                </a:solidFill>
                <a:ea typeface="Calibri" panose="020F0502020204030204" pitchFamily="34" charset="0"/>
                <a:cs typeface="Calibri" panose="020F0502020204030204" pitchFamily="34" charset="0"/>
              </a:rPr>
              <a:t>without/if </a:t>
            </a:r>
            <a:r>
              <a:rPr lang="en-GB" sz="1800" i="1" dirty="0">
                <a:ea typeface="Calibri" panose="020F0502020204030204" pitchFamily="34" charset="0"/>
                <a:cs typeface="Calibri" panose="020F0502020204030204" pitchFamily="34" charset="0"/>
              </a:rPr>
              <a:t>….then ..</a:t>
            </a:r>
          </a:p>
          <a:p>
            <a:pPr marL="0" indent="0">
              <a:spcBef>
                <a:spcPts val="0"/>
              </a:spcBef>
              <a:buFont typeface="Arial" pitchFamily="34" charset="0"/>
              <a:buNone/>
            </a:pPr>
            <a:endParaRPr lang="en-GB" sz="1800" dirty="0">
              <a:ea typeface="Calibri" panose="020F0502020204030204" pitchFamily="34" charset="0"/>
              <a:cs typeface="Times New Roman" panose="02020603050405020304" pitchFamily="18" charset="0"/>
            </a:endParaRPr>
          </a:p>
          <a:p>
            <a:pPr marL="0" indent="0">
              <a:spcBef>
                <a:spcPts val="0"/>
              </a:spcBef>
              <a:buFont typeface="Arial" pitchFamily="34" charset="0"/>
              <a:buNone/>
            </a:pPr>
            <a:r>
              <a:rPr lang="en-GB" sz="1800" b="1" dirty="0">
                <a:ea typeface="Calibri" panose="020F0502020204030204" pitchFamily="34" charset="0"/>
                <a:cs typeface="Calibri" panose="020F0502020204030204" pitchFamily="34" charset="0"/>
              </a:rPr>
              <a:t>PEEL – </a:t>
            </a:r>
            <a:r>
              <a:rPr lang="en-GB" sz="1800" b="1" dirty="0">
                <a:highlight>
                  <a:srgbClr val="FFFF00"/>
                </a:highlight>
                <a:ea typeface="Calibri" panose="020F0502020204030204" pitchFamily="34" charset="0"/>
                <a:cs typeface="Calibri" panose="020F0502020204030204" pitchFamily="34" charset="0"/>
              </a:rPr>
              <a:t>Individuals / War / Government </a:t>
            </a:r>
          </a:p>
          <a:p>
            <a:pPr marL="0" indent="0">
              <a:spcBef>
                <a:spcPts val="0"/>
              </a:spcBef>
              <a:buNone/>
            </a:pPr>
            <a:r>
              <a:rPr lang="en-GB" sz="1800" b="1" dirty="0">
                <a:solidFill>
                  <a:srgbClr val="008000"/>
                </a:solidFill>
                <a:ea typeface="Calibri" panose="020F0502020204030204" pitchFamily="34" charset="0"/>
                <a:cs typeface="Calibri" panose="020F0502020204030204" pitchFamily="34" charset="0"/>
              </a:rPr>
              <a:t>Point</a:t>
            </a:r>
            <a:r>
              <a:rPr lang="en-GB" sz="1800" dirty="0">
                <a:solidFill>
                  <a:srgbClr val="008000"/>
                </a:solidFill>
                <a:ea typeface="Calibri" panose="020F0502020204030204" pitchFamily="34" charset="0"/>
                <a:cs typeface="Calibri" panose="020F0502020204030204" pitchFamily="34" charset="0"/>
              </a:rPr>
              <a:t> </a:t>
            </a:r>
            <a:r>
              <a:rPr lang="en-GB" sz="1800" i="1" dirty="0">
                <a:solidFill>
                  <a:srgbClr val="008000"/>
                </a:solidFill>
                <a:ea typeface="Calibri" panose="020F0502020204030204" pitchFamily="34" charset="0"/>
                <a:cs typeface="Calibri" panose="020F0502020204030204" pitchFamily="34" charset="0"/>
              </a:rPr>
              <a:t>The factor of ......was important because.... [why did this factor help?]</a:t>
            </a:r>
            <a:endParaRPr lang="en-GB" sz="1800" dirty="0">
              <a:solidFill>
                <a:srgbClr val="008000"/>
              </a:solidFill>
              <a:ea typeface="Calibri" panose="020F0502020204030204" pitchFamily="34" charset="0"/>
              <a:cs typeface="Times New Roman" panose="02020603050405020304" pitchFamily="18" charset="0"/>
            </a:endParaRPr>
          </a:p>
          <a:p>
            <a:pPr marL="0" indent="0">
              <a:spcBef>
                <a:spcPts val="0"/>
              </a:spcBef>
              <a:buNone/>
            </a:pPr>
            <a:r>
              <a:rPr lang="en-GB" sz="1800" b="1" dirty="0">
                <a:solidFill>
                  <a:srgbClr val="0070C0"/>
                </a:solidFill>
                <a:ea typeface="Calibri" panose="020F0502020204030204" pitchFamily="34" charset="0"/>
                <a:cs typeface="Calibri" panose="020F0502020204030204" pitchFamily="34" charset="0"/>
              </a:rPr>
              <a:t>Evidence</a:t>
            </a:r>
            <a:r>
              <a:rPr lang="en-GB" sz="1800" dirty="0">
                <a:solidFill>
                  <a:srgbClr val="0070C0"/>
                </a:solidFill>
                <a:ea typeface="Calibri" panose="020F0502020204030204" pitchFamily="34" charset="0"/>
                <a:cs typeface="Calibri" panose="020F0502020204030204" pitchFamily="34" charset="0"/>
              </a:rPr>
              <a:t> </a:t>
            </a:r>
            <a:r>
              <a:rPr lang="en-GB" sz="1800" i="1" dirty="0">
                <a:solidFill>
                  <a:srgbClr val="0070C0"/>
                </a:solidFill>
                <a:ea typeface="Calibri" panose="020F0502020204030204" pitchFamily="34" charset="0"/>
                <a:cs typeface="Calibri" panose="020F0502020204030204" pitchFamily="34" charset="0"/>
              </a:rPr>
              <a:t>For example / For instance……</a:t>
            </a:r>
            <a:r>
              <a:rPr lang="en-GB" sz="1800" dirty="0">
                <a:solidFill>
                  <a:srgbClr val="0070C0"/>
                </a:solidFill>
                <a:ea typeface="Calibri" panose="020F0502020204030204" pitchFamily="34" charset="0"/>
                <a:cs typeface="Calibri" panose="020F0502020204030204" pitchFamily="34" charset="0"/>
              </a:rPr>
              <a:t> [describe what happened]</a:t>
            </a:r>
            <a:endParaRPr lang="en-GB" sz="1800" dirty="0">
              <a:solidFill>
                <a:srgbClr val="0070C0"/>
              </a:solidFill>
              <a:ea typeface="Calibri" panose="020F0502020204030204" pitchFamily="34" charset="0"/>
              <a:cs typeface="Times New Roman" panose="02020603050405020304" pitchFamily="18" charset="0"/>
            </a:endParaRPr>
          </a:p>
          <a:p>
            <a:pPr marL="0" indent="0">
              <a:spcBef>
                <a:spcPts val="0"/>
              </a:spcBef>
              <a:buFont typeface="Arial" pitchFamily="34" charset="0"/>
              <a:buNone/>
            </a:pPr>
            <a:r>
              <a:rPr lang="en-GB" sz="1800" b="1" dirty="0">
                <a:solidFill>
                  <a:srgbClr val="C00000"/>
                </a:solidFill>
                <a:ea typeface="Calibri" panose="020F0502020204030204" pitchFamily="34" charset="0"/>
                <a:cs typeface="Calibri" panose="020F0502020204030204" pitchFamily="34" charset="0"/>
              </a:rPr>
              <a:t>Explain </a:t>
            </a:r>
            <a:r>
              <a:rPr lang="en-GB" sz="1800" i="1" dirty="0">
                <a:solidFill>
                  <a:srgbClr val="C00000"/>
                </a:solidFill>
                <a:ea typeface="Calibri" panose="020F0502020204030204" pitchFamily="34" charset="0"/>
                <a:cs typeface="Calibri" panose="020F0502020204030204" pitchFamily="34" charset="0"/>
              </a:rPr>
              <a:t>As a result / This led to / meant that / allowed….to…. [how did it lead to the mass-production of penicillin?] </a:t>
            </a:r>
            <a:endParaRPr lang="en-GB" sz="1800" dirty="0">
              <a:solidFill>
                <a:srgbClr val="C00000"/>
              </a:solidFill>
              <a:ea typeface="Calibri" panose="020F0502020204030204" pitchFamily="34" charset="0"/>
              <a:cs typeface="Times New Roman" panose="02020603050405020304" pitchFamily="18" charset="0"/>
            </a:endParaRPr>
          </a:p>
          <a:p>
            <a:pPr marL="0" indent="0">
              <a:spcBef>
                <a:spcPts val="0"/>
              </a:spcBef>
              <a:buFont typeface="Arial" pitchFamily="34" charset="0"/>
              <a:buNone/>
            </a:pPr>
            <a:r>
              <a:rPr lang="en-GB" sz="1800" b="1" dirty="0">
                <a:solidFill>
                  <a:srgbClr val="7030A0"/>
                </a:solidFill>
                <a:ea typeface="Calibri" panose="020F0502020204030204" pitchFamily="34" charset="0"/>
                <a:cs typeface="Calibri" panose="020F0502020204030204" pitchFamily="34" charset="0"/>
              </a:rPr>
              <a:t>Link</a:t>
            </a:r>
            <a:r>
              <a:rPr lang="en-GB" sz="1800" dirty="0">
                <a:solidFill>
                  <a:srgbClr val="7030A0"/>
                </a:solidFill>
                <a:ea typeface="Calibri" panose="020F0502020204030204" pitchFamily="34" charset="0"/>
                <a:cs typeface="Calibri" panose="020F0502020204030204" pitchFamily="34" charset="0"/>
              </a:rPr>
              <a:t> </a:t>
            </a:r>
            <a:r>
              <a:rPr lang="en-GB" sz="1800" i="1" dirty="0">
                <a:solidFill>
                  <a:srgbClr val="7030A0"/>
                </a:solidFill>
                <a:ea typeface="Calibri" panose="020F0502020204030204" pitchFamily="34" charset="0"/>
                <a:cs typeface="Calibri" panose="020F0502020204030204" pitchFamily="34" charset="0"/>
              </a:rPr>
              <a:t>However, this was not as important as … because </a:t>
            </a:r>
            <a:r>
              <a:rPr lang="en-GB" sz="1800" b="1" i="1" u="sng" dirty="0">
                <a:solidFill>
                  <a:srgbClr val="7030A0"/>
                </a:solidFill>
                <a:ea typeface="Calibri" panose="020F0502020204030204" pitchFamily="34" charset="0"/>
                <a:cs typeface="Calibri" panose="020F0502020204030204" pitchFamily="34" charset="0"/>
              </a:rPr>
              <a:t>without</a:t>
            </a:r>
            <a:r>
              <a:rPr lang="en-GB" sz="1800" i="1" dirty="0">
                <a:solidFill>
                  <a:srgbClr val="7030A0"/>
                </a:solidFill>
                <a:ea typeface="Calibri" panose="020F0502020204030204" pitchFamily="34" charset="0"/>
                <a:cs typeface="Calibri" panose="020F0502020204030204" pitchFamily="34" charset="0"/>
              </a:rPr>
              <a:t> / if….. then….. / This was more important than…. because </a:t>
            </a:r>
            <a:r>
              <a:rPr lang="en-GB" sz="1800" b="1" i="1" u="sng" dirty="0">
                <a:solidFill>
                  <a:srgbClr val="7030A0"/>
                </a:solidFill>
                <a:ea typeface="Calibri" panose="020F0502020204030204" pitchFamily="34" charset="0"/>
                <a:cs typeface="Calibri" panose="020F0502020204030204" pitchFamily="34" charset="0"/>
              </a:rPr>
              <a:t>without</a:t>
            </a:r>
            <a:r>
              <a:rPr lang="en-GB" sz="1800" i="1" dirty="0">
                <a:solidFill>
                  <a:srgbClr val="7030A0"/>
                </a:solidFill>
                <a:ea typeface="Calibri" panose="020F0502020204030204" pitchFamily="34" charset="0"/>
                <a:cs typeface="Calibri" panose="020F0502020204030204" pitchFamily="34" charset="0"/>
              </a:rPr>
              <a:t> / if….. then….. [was this more or less important factor than another?]</a:t>
            </a:r>
            <a:endParaRPr lang="en-GB" sz="1800" dirty="0">
              <a:solidFill>
                <a:srgbClr val="7030A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64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AA0BF-ED3E-48A7-8FA9-A533F295C031}"/>
              </a:ext>
            </a:extLst>
          </p:cNvPr>
          <p:cNvSpPr>
            <a:spLocks noGrp="1"/>
          </p:cNvSpPr>
          <p:nvPr>
            <p:ph type="title"/>
          </p:nvPr>
        </p:nvSpPr>
        <p:spPr>
          <a:xfrm>
            <a:off x="25400" y="304800"/>
            <a:ext cx="8229600" cy="1143000"/>
          </a:xfrm>
        </p:spPr>
        <p:txBody>
          <a:bodyPr>
            <a:normAutofit/>
          </a:bodyPr>
          <a:lstStyle/>
          <a:p>
            <a:r>
              <a:rPr lang="en-GB" sz="2400" b="1" dirty="0"/>
              <a:t>Example PEEL – Scientific understanding </a:t>
            </a:r>
          </a:p>
        </p:txBody>
      </p:sp>
      <p:sp>
        <p:nvSpPr>
          <p:cNvPr id="3" name="Content Placeholder 2">
            <a:extLst>
              <a:ext uri="{FF2B5EF4-FFF2-40B4-BE49-F238E27FC236}">
                <a16:creationId xmlns:a16="http://schemas.microsoft.com/office/drawing/2014/main" id="{45BDC8FB-3774-4453-B10C-342231C40F4E}"/>
              </a:ext>
            </a:extLst>
          </p:cNvPr>
          <p:cNvSpPr>
            <a:spLocks noGrp="1"/>
          </p:cNvSpPr>
          <p:nvPr>
            <p:ph idx="1"/>
          </p:nvPr>
        </p:nvSpPr>
        <p:spPr>
          <a:xfrm>
            <a:off x="228600" y="1219200"/>
            <a:ext cx="7543800" cy="5486400"/>
          </a:xfrm>
        </p:spPr>
        <p:txBody>
          <a:bodyPr>
            <a:normAutofit lnSpcReduction="10000"/>
          </a:bodyPr>
          <a:lstStyle/>
          <a:p>
            <a:pPr marL="0" indent="0">
              <a:spcBef>
                <a:spcPts val="0"/>
              </a:spcBef>
              <a:buNone/>
            </a:pPr>
            <a:r>
              <a:rPr lang="en-GB" sz="1400" b="1" dirty="0">
                <a:solidFill>
                  <a:srgbClr val="008000"/>
                </a:solidFill>
                <a:ea typeface="Calibri" panose="020F0502020204030204" pitchFamily="34" charset="0"/>
                <a:cs typeface="Calibri" panose="020F0502020204030204" pitchFamily="34" charset="0"/>
              </a:rPr>
              <a:t>Point</a:t>
            </a:r>
            <a:r>
              <a:rPr lang="en-GB" sz="1400" dirty="0">
                <a:solidFill>
                  <a:srgbClr val="008000"/>
                </a:solidFill>
                <a:ea typeface="Calibri" panose="020F0502020204030204" pitchFamily="34" charset="0"/>
                <a:cs typeface="Calibri" panose="020F0502020204030204" pitchFamily="34" charset="0"/>
              </a:rPr>
              <a:t> </a:t>
            </a:r>
            <a:r>
              <a:rPr lang="en-GB" sz="1400" i="1" dirty="0">
                <a:solidFill>
                  <a:srgbClr val="008000"/>
                </a:solidFill>
                <a:ea typeface="Calibri" panose="020F0502020204030204" pitchFamily="34" charset="0"/>
                <a:cs typeface="Calibri" panose="020F0502020204030204" pitchFamily="34" charset="0"/>
              </a:rPr>
              <a:t>The factor of scientific understanding was also important because it led to the proof that penicillin was an antibiotic. </a:t>
            </a:r>
          </a:p>
          <a:p>
            <a:pPr marL="0" indent="0">
              <a:spcBef>
                <a:spcPts val="0"/>
              </a:spcBef>
              <a:buNone/>
            </a:pPr>
            <a:r>
              <a:rPr lang="en-GB" sz="1400" i="1" dirty="0">
                <a:solidFill>
                  <a:srgbClr val="008000"/>
                </a:solidFill>
                <a:ea typeface="Calibri" panose="020F0502020204030204" pitchFamily="34" charset="0"/>
                <a:cs typeface="Calibri" panose="020F0502020204030204" pitchFamily="34" charset="0"/>
              </a:rPr>
              <a:t> </a:t>
            </a:r>
            <a:endParaRPr lang="en-GB" sz="1400" dirty="0">
              <a:solidFill>
                <a:srgbClr val="008000"/>
              </a:solidFill>
              <a:ea typeface="Calibri" panose="020F0502020204030204" pitchFamily="34" charset="0"/>
              <a:cs typeface="Times New Roman" panose="02020603050405020304" pitchFamily="18" charset="0"/>
            </a:endParaRPr>
          </a:p>
          <a:p>
            <a:pPr marL="0" indent="0">
              <a:spcBef>
                <a:spcPts val="0"/>
              </a:spcBef>
              <a:buNone/>
            </a:pPr>
            <a:r>
              <a:rPr lang="en-GB" sz="1400" b="1" dirty="0">
                <a:solidFill>
                  <a:srgbClr val="0070C0"/>
                </a:solidFill>
                <a:ea typeface="Calibri" panose="020F0502020204030204" pitchFamily="34" charset="0"/>
                <a:cs typeface="Calibri" panose="020F0502020204030204" pitchFamily="34" charset="0"/>
              </a:rPr>
              <a:t>Evidence</a:t>
            </a:r>
            <a:r>
              <a:rPr lang="en-GB" sz="1400" dirty="0">
                <a:solidFill>
                  <a:srgbClr val="0070C0"/>
                </a:solidFill>
                <a:ea typeface="Calibri" panose="020F0502020204030204" pitchFamily="34" charset="0"/>
                <a:cs typeface="Calibri" panose="020F0502020204030204" pitchFamily="34" charset="0"/>
              </a:rPr>
              <a:t> </a:t>
            </a:r>
            <a:r>
              <a:rPr lang="en-GB" sz="1400" i="1" dirty="0">
                <a:solidFill>
                  <a:srgbClr val="0070C0"/>
                </a:solidFill>
                <a:ea typeface="Calibri" panose="020F0502020204030204" pitchFamily="34" charset="0"/>
                <a:cs typeface="Calibri" panose="020F0502020204030204" pitchFamily="34" charset="0"/>
              </a:rPr>
              <a:t>For example, it was Fleming’s scientific research and understanding of staphylococcus that led him to make his accidental discovery in 1928. In the early 20</a:t>
            </a:r>
            <a:r>
              <a:rPr lang="en-GB" sz="1400" i="1" baseline="30000" dirty="0">
                <a:solidFill>
                  <a:srgbClr val="0070C0"/>
                </a:solidFill>
                <a:ea typeface="Calibri" panose="020F0502020204030204" pitchFamily="34" charset="0"/>
                <a:cs typeface="Calibri" panose="020F0502020204030204" pitchFamily="34" charset="0"/>
              </a:rPr>
              <a:t>th</a:t>
            </a:r>
            <a:r>
              <a:rPr lang="en-GB" sz="1400" i="1" dirty="0">
                <a:solidFill>
                  <a:srgbClr val="0070C0"/>
                </a:solidFill>
                <a:ea typeface="Calibri" panose="020F0502020204030204" pitchFamily="34" charset="0"/>
                <a:cs typeface="Calibri" panose="020F0502020204030204" pitchFamily="34" charset="0"/>
              </a:rPr>
              <a:t> century, scientists had moved towards lab-based medicine, and research was carried out using samples by microbiologists (rather than doctors). Fleming had been investigating the bacteria in a lab in petri dishes. However, his assumption that the mould was an antiseptic rather than an antibiotic delayed progress, as it meant that he did not test it on living organisms. In the 1930s, Florey and Chain used a number of lab-based scientific methods to prove that penicillin had antibiotic properties, such as their experiment on 8 mice. They used 4 mice as a control group and injected it into the other 4 mice to prove that it cured the infection. Also, they developed scientific methods of  producing the penicillin ‘mould juice’; unlike magic bullets, </a:t>
            </a:r>
            <a:r>
              <a:rPr lang="en-GB" sz="1400" i="1" dirty="0">
                <a:solidFill>
                  <a:srgbClr val="0070C0"/>
                </a:solidFill>
                <a:effectLst/>
                <a:latin typeface="Calibri" panose="020F0502020204030204" pitchFamily="34" charset="0"/>
                <a:ea typeface="Calibri" panose="020F0502020204030204" pitchFamily="34" charset="0"/>
              </a:rPr>
              <a:t>penicillin could not be created from chemicals, as it had to be grown in a broth and exposed to air. 2000 litres were required to treat one case of human infection – this was 3,000 times the amount used on mice. </a:t>
            </a:r>
          </a:p>
          <a:p>
            <a:pPr marL="0" indent="0">
              <a:spcBef>
                <a:spcPts val="0"/>
              </a:spcBef>
              <a:buNone/>
            </a:pPr>
            <a:endParaRPr lang="en-GB" sz="1400" i="1" dirty="0">
              <a:solidFill>
                <a:srgbClr val="0070C0"/>
              </a:solidFill>
              <a:ea typeface="Calibri" panose="020F0502020204030204" pitchFamily="34" charset="0"/>
              <a:cs typeface="Calibri" panose="020F0502020204030204" pitchFamily="34" charset="0"/>
            </a:endParaRPr>
          </a:p>
          <a:p>
            <a:pPr marL="0" indent="0">
              <a:spcBef>
                <a:spcPts val="0"/>
              </a:spcBef>
              <a:buNone/>
            </a:pPr>
            <a:r>
              <a:rPr lang="en-GB" sz="1400" b="1" dirty="0">
                <a:solidFill>
                  <a:srgbClr val="C00000"/>
                </a:solidFill>
                <a:ea typeface="Calibri" panose="020F0502020204030204" pitchFamily="34" charset="0"/>
                <a:cs typeface="Calibri" panose="020F0502020204030204" pitchFamily="34" charset="0"/>
              </a:rPr>
              <a:t>Explain </a:t>
            </a:r>
            <a:r>
              <a:rPr lang="en-GB" sz="1400" i="1" dirty="0">
                <a:solidFill>
                  <a:srgbClr val="C00000"/>
                </a:solidFill>
                <a:ea typeface="Calibri" panose="020F0502020204030204" pitchFamily="34" charset="0"/>
                <a:cs typeface="Calibri" panose="020F0502020204030204" pitchFamily="34" charset="0"/>
              </a:rPr>
              <a:t>The scientific methods and experiments used by all three scientists helped the development of penicillin because, firstly, they provided proof that penicillin was an antibiotic. Secondly, Florey and Chain’s methods of mass-production in their make-shift lab provided the basis for huge pharmaceutical companies to copy this process, once they’d received funding from governments. Florey and Chain were also able to prove that they would need far greater funding and technology if it were to be mass-produced, which provided the impetus for government to intervene. </a:t>
            </a:r>
          </a:p>
          <a:p>
            <a:pPr marL="0" indent="0">
              <a:spcBef>
                <a:spcPts val="0"/>
              </a:spcBef>
              <a:buNone/>
            </a:pPr>
            <a:endParaRPr lang="en-GB" sz="1400" dirty="0">
              <a:solidFill>
                <a:srgbClr val="C00000"/>
              </a:solidFill>
              <a:ea typeface="Calibri" panose="020F0502020204030204" pitchFamily="34" charset="0"/>
              <a:cs typeface="Times New Roman" panose="02020603050405020304" pitchFamily="18" charset="0"/>
            </a:endParaRPr>
          </a:p>
          <a:p>
            <a:pPr marL="0" indent="0">
              <a:spcBef>
                <a:spcPts val="0"/>
              </a:spcBef>
              <a:buFont typeface="Arial" pitchFamily="34" charset="0"/>
              <a:buNone/>
            </a:pPr>
            <a:r>
              <a:rPr lang="en-GB" sz="1400" b="1" dirty="0">
                <a:solidFill>
                  <a:srgbClr val="7030A0"/>
                </a:solidFill>
                <a:ea typeface="Calibri" panose="020F0502020204030204" pitchFamily="34" charset="0"/>
                <a:cs typeface="Calibri" panose="020F0502020204030204" pitchFamily="34" charset="0"/>
              </a:rPr>
              <a:t>Link</a:t>
            </a:r>
            <a:r>
              <a:rPr lang="en-GB" sz="1400" dirty="0">
                <a:solidFill>
                  <a:srgbClr val="7030A0"/>
                </a:solidFill>
                <a:ea typeface="Calibri" panose="020F0502020204030204" pitchFamily="34" charset="0"/>
                <a:cs typeface="Calibri" panose="020F0502020204030204" pitchFamily="34" charset="0"/>
              </a:rPr>
              <a:t> </a:t>
            </a:r>
            <a:r>
              <a:rPr lang="en-GB" sz="1400" i="1" dirty="0">
                <a:solidFill>
                  <a:srgbClr val="7030A0"/>
                </a:solidFill>
                <a:ea typeface="Calibri" panose="020F0502020204030204" pitchFamily="34" charset="0"/>
                <a:cs typeface="Calibri" panose="020F0502020204030204" pitchFamily="34" charset="0"/>
              </a:rPr>
              <a:t>However, this was not as important as the role of the government. Without the funding from the government, none of these scientific methods and research would have been applied on a mass scale; penicillin would have remained an unfunded antibiotic that had only been tested on one person and 8 mice. </a:t>
            </a:r>
            <a:endParaRPr lang="en-GB" sz="1400" dirty="0">
              <a:solidFill>
                <a:srgbClr val="7030A0"/>
              </a:solidFill>
              <a:ea typeface="Calibri" panose="020F0502020204030204" pitchFamily="34" charset="0"/>
              <a:cs typeface="Times New Roman" panose="02020603050405020304" pitchFamily="18" charset="0"/>
            </a:endParaRPr>
          </a:p>
          <a:p>
            <a:endParaRPr lang="en-GB" sz="2400" dirty="0"/>
          </a:p>
        </p:txBody>
      </p:sp>
    </p:spTree>
    <p:extLst>
      <p:ext uri="{BB962C8B-B14F-4D97-AF65-F5344CB8AC3E}">
        <p14:creationId xmlns:p14="http://schemas.microsoft.com/office/powerpoint/2010/main" val="419304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62700-D4E2-4433-AB65-D84888F12E3F}"/>
              </a:ext>
            </a:extLst>
          </p:cNvPr>
          <p:cNvSpPr>
            <a:spLocks noGrp="1"/>
          </p:cNvSpPr>
          <p:nvPr>
            <p:ph type="title"/>
          </p:nvPr>
        </p:nvSpPr>
        <p:spPr>
          <a:xfrm>
            <a:off x="-152400" y="457200"/>
            <a:ext cx="8229600" cy="1143000"/>
          </a:xfrm>
        </p:spPr>
        <p:txBody>
          <a:bodyPr>
            <a:normAutofit/>
          </a:bodyPr>
          <a:lstStyle/>
          <a:p>
            <a:r>
              <a:rPr lang="en-GB" sz="4400" b="1" dirty="0">
                <a:ea typeface="Calibri" panose="020F0502020204030204" pitchFamily="34" charset="0"/>
                <a:cs typeface="Calibri" panose="020F0502020204030204" pitchFamily="34" charset="0"/>
              </a:rPr>
              <a:t>Individuals / War / Government </a:t>
            </a:r>
            <a:endParaRPr lang="en-GB" dirty="0"/>
          </a:p>
        </p:txBody>
      </p:sp>
      <p:sp>
        <p:nvSpPr>
          <p:cNvPr id="3" name="Content Placeholder 2">
            <a:extLst>
              <a:ext uri="{FF2B5EF4-FFF2-40B4-BE49-F238E27FC236}">
                <a16:creationId xmlns:a16="http://schemas.microsoft.com/office/drawing/2014/main" id="{9549D358-341F-43E2-8494-FF701BD96D25}"/>
              </a:ext>
            </a:extLst>
          </p:cNvPr>
          <p:cNvSpPr>
            <a:spLocks noGrp="1"/>
          </p:cNvSpPr>
          <p:nvPr>
            <p:ph idx="1"/>
          </p:nvPr>
        </p:nvSpPr>
        <p:spPr>
          <a:xfrm>
            <a:off x="457200" y="1600200"/>
            <a:ext cx="2209800" cy="4525963"/>
          </a:xfrm>
        </p:spPr>
        <p:style>
          <a:lnRef idx="2">
            <a:schemeClr val="accent2"/>
          </a:lnRef>
          <a:fillRef idx="1">
            <a:schemeClr val="lt1"/>
          </a:fillRef>
          <a:effectRef idx="0">
            <a:schemeClr val="accent2"/>
          </a:effectRef>
          <a:fontRef idx="minor">
            <a:schemeClr val="dk1"/>
          </a:fontRef>
        </p:style>
        <p:txBody>
          <a:bodyPr>
            <a:normAutofit fontScale="92500"/>
          </a:bodyPr>
          <a:lstStyle/>
          <a:p>
            <a:pPr marL="0" indent="0">
              <a:buNone/>
            </a:pPr>
            <a:r>
              <a:rPr lang="en-GB" sz="2800" dirty="0"/>
              <a:t>Individuals:</a:t>
            </a:r>
          </a:p>
          <a:p>
            <a:pPr>
              <a:buFontTx/>
              <a:buChar char="-"/>
            </a:pPr>
            <a:r>
              <a:rPr lang="en-GB" sz="2800" dirty="0"/>
              <a:t>Fleming’s discovery </a:t>
            </a:r>
          </a:p>
          <a:p>
            <a:pPr>
              <a:buFontTx/>
              <a:buChar char="-"/>
            </a:pPr>
            <a:r>
              <a:rPr lang="en-GB" sz="2800" dirty="0"/>
              <a:t>Florey and Chain’s experiments </a:t>
            </a:r>
          </a:p>
          <a:p>
            <a:pPr>
              <a:buFontTx/>
              <a:buChar char="-"/>
            </a:pPr>
            <a:r>
              <a:rPr lang="en-GB" sz="2800" dirty="0"/>
              <a:t>Florey sought the US gov’s help </a:t>
            </a:r>
          </a:p>
        </p:txBody>
      </p:sp>
      <p:sp>
        <p:nvSpPr>
          <p:cNvPr id="4" name="Content Placeholder 2">
            <a:extLst>
              <a:ext uri="{FF2B5EF4-FFF2-40B4-BE49-F238E27FC236}">
                <a16:creationId xmlns:a16="http://schemas.microsoft.com/office/drawing/2014/main" id="{F2CFA26C-ACF2-489A-88EA-DD5B959B4BAF}"/>
              </a:ext>
            </a:extLst>
          </p:cNvPr>
          <p:cNvSpPr txBox="1">
            <a:spLocks/>
          </p:cNvSpPr>
          <p:nvPr/>
        </p:nvSpPr>
        <p:spPr>
          <a:xfrm>
            <a:off x="2914651" y="1600199"/>
            <a:ext cx="2209800" cy="4525963"/>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dirty="0"/>
              <a:t>War:</a:t>
            </a:r>
          </a:p>
          <a:p>
            <a:pPr>
              <a:buFontTx/>
              <a:buChar char="-"/>
            </a:pPr>
            <a:r>
              <a:rPr lang="en-GB" dirty="0"/>
              <a:t>Fleming’s research in WWI</a:t>
            </a:r>
          </a:p>
          <a:p>
            <a:pPr>
              <a:buFontTx/>
              <a:buChar char="-"/>
            </a:pPr>
            <a:r>
              <a:rPr lang="en-GB" dirty="0"/>
              <a:t>WWII created an urgent need for a cure </a:t>
            </a:r>
          </a:p>
          <a:p>
            <a:pPr>
              <a:buFontTx/>
              <a:buChar char="-"/>
            </a:pPr>
            <a:r>
              <a:rPr lang="en-GB" dirty="0"/>
              <a:t>So forced the government to provide funding </a:t>
            </a:r>
          </a:p>
          <a:p>
            <a:pPr>
              <a:buFontTx/>
              <a:buChar char="-"/>
            </a:pPr>
            <a:r>
              <a:rPr lang="en-GB" dirty="0"/>
              <a:t>How many lives did it save?</a:t>
            </a:r>
          </a:p>
        </p:txBody>
      </p:sp>
      <p:sp>
        <p:nvSpPr>
          <p:cNvPr id="5" name="Content Placeholder 2">
            <a:extLst>
              <a:ext uri="{FF2B5EF4-FFF2-40B4-BE49-F238E27FC236}">
                <a16:creationId xmlns:a16="http://schemas.microsoft.com/office/drawing/2014/main" id="{8D35812A-CC25-4875-8411-A5B7E9DA21E9}"/>
              </a:ext>
            </a:extLst>
          </p:cNvPr>
          <p:cNvSpPr txBox="1">
            <a:spLocks/>
          </p:cNvSpPr>
          <p:nvPr/>
        </p:nvSpPr>
        <p:spPr>
          <a:xfrm>
            <a:off x="5483227" y="1600198"/>
            <a:ext cx="2209800" cy="4525963"/>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600" dirty="0"/>
              <a:t>Government:</a:t>
            </a:r>
          </a:p>
          <a:p>
            <a:pPr>
              <a:buFontTx/>
              <a:buChar char="-"/>
            </a:pPr>
            <a:r>
              <a:rPr lang="en-GB" sz="1600" dirty="0"/>
              <a:t>Florey and Chain received £25 from the British government </a:t>
            </a:r>
          </a:p>
          <a:p>
            <a:pPr>
              <a:buFontTx/>
              <a:buChar char="-"/>
            </a:pPr>
            <a:r>
              <a:rPr lang="en-GB" sz="1600" dirty="0"/>
              <a:t>Why was this not enough?</a:t>
            </a:r>
          </a:p>
          <a:p>
            <a:pPr>
              <a:buFontTx/>
              <a:buChar char="-"/>
            </a:pPr>
            <a:r>
              <a:rPr lang="en-GB" sz="1600" dirty="0"/>
              <a:t>US government gave funding for 5 years </a:t>
            </a:r>
          </a:p>
          <a:p>
            <a:pPr>
              <a:buFontTx/>
              <a:buChar char="-"/>
            </a:pPr>
            <a:r>
              <a:rPr lang="en-GB" sz="1600" dirty="0"/>
              <a:t>Funded 21 pharmaceutical companies</a:t>
            </a:r>
          </a:p>
          <a:p>
            <a:pPr>
              <a:buFontTx/>
              <a:buChar char="-"/>
            </a:pPr>
            <a:r>
              <a:rPr lang="en-GB" sz="1600" dirty="0"/>
              <a:t>How quickly was penicillin mass produced? </a:t>
            </a:r>
          </a:p>
          <a:p>
            <a:pPr>
              <a:buFontTx/>
              <a:buChar char="-"/>
            </a:pPr>
            <a:r>
              <a:rPr lang="en-GB" sz="1600" dirty="0"/>
              <a:t>What government-funded organisation made penicillin available to everyone after WWII? </a:t>
            </a:r>
          </a:p>
        </p:txBody>
      </p:sp>
    </p:spTree>
    <p:extLst>
      <p:ext uri="{BB962C8B-B14F-4D97-AF65-F5344CB8AC3E}">
        <p14:creationId xmlns:p14="http://schemas.microsoft.com/office/powerpoint/2010/main" val="77514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D0563-6206-47B3-9790-25AC6BC4D548}"/>
              </a:ext>
            </a:extLst>
          </p:cNvPr>
          <p:cNvSpPr>
            <a:spLocks noGrp="1"/>
          </p:cNvSpPr>
          <p:nvPr>
            <p:ph type="title"/>
          </p:nvPr>
        </p:nvSpPr>
        <p:spPr>
          <a:xfrm>
            <a:off x="0" y="420914"/>
            <a:ext cx="8229600" cy="1143000"/>
          </a:xfrm>
        </p:spPr>
        <p:txBody>
          <a:bodyPr/>
          <a:lstStyle/>
          <a:p>
            <a:r>
              <a:rPr lang="en-GB" dirty="0"/>
              <a:t>Mocks </a:t>
            </a:r>
          </a:p>
        </p:txBody>
      </p:sp>
      <p:sp>
        <p:nvSpPr>
          <p:cNvPr id="3" name="Content Placeholder 2">
            <a:extLst>
              <a:ext uri="{FF2B5EF4-FFF2-40B4-BE49-F238E27FC236}">
                <a16:creationId xmlns:a16="http://schemas.microsoft.com/office/drawing/2014/main" id="{91DA2773-9285-4318-9BC2-3CEC330C9A65}"/>
              </a:ext>
            </a:extLst>
          </p:cNvPr>
          <p:cNvSpPr>
            <a:spLocks noGrp="1"/>
          </p:cNvSpPr>
          <p:nvPr>
            <p:ph idx="1"/>
          </p:nvPr>
        </p:nvSpPr>
        <p:spPr>
          <a:xfrm>
            <a:off x="457200" y="1600200"/>
            <a:ext cx="3276600" cy="4525963"/>
          </a:xfrm>
        </p:spPr>
        <p:style>
          <a:lnRef idx="2">
            <a:schemeClr val="accent3"/>
          </a:lnRef>
          <a:fillRef idx="1">
            <a:schemeClr val="lt1"/>
          </a:fillRef>
          <a:effectRef idx="0">
            <a:schemeClr val="accent3"/>
          </a:effectRef>
          <a:fontRef idx="minor">
            <a:schemeClr val="dk1"/>
          </a:fontRef>
        </p:style>
        <p:txBody>
          <a:bodyPr/>
          <a:lstStyle/>
          <a:p>
            <a:pPr marL="0" indent="0">
              <a:buNone/>
            </a:pPr>
            <a:r>
              <a:rPr lang="en-GB" u="sng" dirty="0"/>
              <a:t>Strengths</a:t>
            </a:r>
          </a:p>
          <a:p>
            <a:pPr>
              <a:buFontTx/>
              <a:buChar char="-"/>
            </a:pPr>
            <a:r>
              <a:rPr lang="en-GB" dirty="0"/>
              <a:t>Content revision</a:t>
            </a:r>
          </a:p>
          <a:p>
            <a:pPr>
              <a:buFontTx/>
              <a:buChar char="-"/>
            </a:pPr>
            <a:r>
              <a:rPr lang="en-GB" dirty="0"/>
              <a:t>Lengthy answers</a:t>
            </a:r>
          </a:p>
          <a:p>
            <a:pPr>
              <a:buFontTx/>
              <a:buChar char="-"/>
            </a:pPr>
            <a:r>
              <a:rPr lang="en-GB" dirty="0"/>
              <a:t>Detailed examples </a:t>
            </a:r>
          </a:p>
          <a:p>
            <a:pPr>
              <a:buFontTx/>
              <a:buChar char="-"/>
            </a:pPr>
            <a:r>
              <a:rPr lang="en-GB" dirty="0"/>
              <a:t>Structured responses </a:t>
            </a:r>
          </a:p>
          <a:p>
            <a:pPr>
              <a:buFontTx/>
              <a:buChar char="-"/>
            </a:pPr>
            <a:r>
              <a:rPr lang="en-GB" dirty="0"/>
              <a:t>Full papers 	 </a:t>
            </a:r>
          </a:p>
        </p:txBody>
      </p:sp>
      <p:sp>
        <p:nvSpPr>
          <p:cNvPr id="4" name="Content Placeholder 2">
            <a:extLst>
              <a:ext uri="{FF2B5EF4-FFF2-40B4-BE49-F238E27FC236}">
                <a16:creationId xmlns:a16="http://schemas.microsoft.com/office/drawing/2014/main" id="{A403CF2C-B47A-4EF9-8E16-988F12AE9B3A}"/>
              </a:ext>
            </a:extLst>
          </p:cNvPr>
          <p:cNvSpPr txBox="1">
            <a:spLocks/>
          </p:cNvSpPr>
          <p:nvPr/>
        </p:nvSpPr>
        <p:spPr>
          <a:xfrm>
            <a:off x="3962400" y="1586820"/>
            <a:ext cx="3733800" cy="4525963"/>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u="sng" dirty="0"/>
              <a:t>Improvement areas</a:t>
            </a:r>
          </a:p>
          <a:p>
            <a:pPr>
              <a:buFontTx/>
              <a:buChar char="-"/>
            </a:pPr>
            <a:r>
              <a:rPr lang="en-GB" dirty="0"/>
              <a:t>Overall judgements </a:t>
            </a:r>
          </a:p>
          <a:p>
            <a:pPr>
              <a:buFontTx/>
              <a:buChar char="-"/>
            </a:pPr>
            <a:r>
              <a:rPr lang="en-GB" dirty="0"/>
              <a:t>Lead with factors not examples </a:t>
            </a:r>
          </a:p>
          <a:p>
            <a:pPr>
              <a:buFontTx/>
              <a:buChar char="-"/>
            </a:pPr>
            <a:r>
              <a:rPr lang="en-GB" dirty="0"/>
              <a:t>Prioritising Q5/6 in Paper 1 </a:t>
            </a:r>
          </a:p>
          <a:p>
            <a:pPr>
              <a:buFontTx/>
              <a:buChar char="-"/>
            </a:pPr>
            <a:r>
              <a:rPr lang="en-GB" dirty="0"/>
              <a:t>Hitting top level marks </a:t>
            </a:r>
          </a:p>
          <a:p>
            <a:pPr>
              <a:buFontTx/>
              <a:buChar char="-"/>
            </a:pPr>
            <a:r>
              <a:rPr lang="en-GB" dirty="0"/>
              <a:t>Source / interpretation Qs</a:t>
            </a:r>
          </a:p>
        </p:txBody>
      </p:sp>
    </p:spTree>
    <p:extLst>
      <p:ext uri="{BB962C8B-B14F-4D97-AF65-F5344CB8AC3E}">
        <p14:creationId xmlns:p14="http://schemas.microsoft.com/office/powerpoint/2010/main" val="400095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3D4B1-F856-4954-823D-9946A1EC1CB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AC75BE7-209B-4748-890C-982CC45AA69B}"/>
              </a:ext>
            </a:extLst>
          </p:cNvPr>
          <p:cNvSpPr>
            <a:spLocks noGrp="1"/>
          </p:cNvSpPr>
          <p:nvPr>
            <p:ph idx="1"/>
          </p:nvPr>
        </p:nvSpPr>
        <p:spPr/>
        <p:txBody>
          <a:bodyPr/>
          <a:lstStyle/>
          <a:p>
            <a:endParaRPr lang="en-GB" dirty="0"/>
          </a:p>
        </p:txBody>
      </p:sp>
      <p:sp>
        <p:nvSpPr>
          <p:cNvPr id="5" name="Content Placeholder 2">
            <a:extLst>
              <a:ext uri="{FF2B5EF4-FFF2-40B4-BE49-F238E27FC236}">
                <a16:creationId xmlns:a16="http://schemas.microsoft.com/office/drawing/2014/main" id="{0BDA4F0B-CD55-4BA3-9143-59B33D8B03A2}"/>
              </a:ext>
            </a:extLst>
          </p:cNvPr>
          <p:cNvSpPr txBox="1">
            <a:spLocks/>
          </p:cNvSpPr>
          <p:nvPr/>
        </p:nvSpPr>
        <p:spPr>
          <a:xfrm>
            <a:off x="167989" y="624522"/>
            <a:ext cx="7696199" cy="1482804"/>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nSpc>
                <a:spcPct val="106000"/>
              </a:lnSpc>
              <a:buFont typeface="Arial" pitchFamily="34" charset="0"/>
              <a:buNone/>
            </a:pPr>
            <a:r>
              <a:rPr lang="en-GB" sz="160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 main reason that penicillin was developed in the early 20</a:t>
            </a:r>
            <a:r>
              <a:rPr lang="en-GB" sz="1600" baseline="30000" dirty="0">
                <a:solidFill>
                  <a:schemeClr val="tx1"/>
                </a:solidFill>
                <a:latin typeface="Calibri" panose="020F0502020204030204" pitchFamily="34" charset="0"/>
                <a:ea typeface="Calibri" panose="020F0502020204030204" pitchFamily="34" charset="0"/>
                <a:cs typeface="Times New Roman" panose="02020603050405020304" pitchFamily="18" charset="0"/>
              </a:rPr>
              <a:t>th</a:t>
            </a:r>
            <a:r>
              <a:rPr lang="en-GB" sz="1600" dirty="0">
                <a:solidFill>
                  <a:schemeClr val="tx1"/>
                </a:solidFill>
                <a:latin typeface="Calibri" panose="020F0502020204030204" pitchFamily="34" charset="0"/>
                <a:ea typeface="Calibri" panose="020F0502020204030204" pitchFamily="34" charset="0"/>
                <a:cs typeface="Times New Roman" panose="02020603050405020304" pitchFamily="18" charset="0"/>
              </a:rPr>
              <a:t> century was because of the work of individuals.” Do you agree? You may use the following:</a:t>
            </a:r>
          </a:p>
          <a:p>
            <a:pPr>
              <a:lnSpc>
                <a:spcPct val="106000"/>
              </a:lnSpc>
            </a:pPr>
            <a:r>
              <a:rPr lang="en-GB" sz="1600" dirty="0">
                <a:solidFill>
                  <a:schemeClr val="tx1"/>
                </a:solidFill>
                <a:latin typeface="Calibri" panose="020F0502020204030204" pitchFamily="34" charset="0"/>
                <a:ea typeface="Calibri" panose="020F0502020204030204" pitchFamily="34" charset="0"/>
                <a:cs typeface="Times New Roman" panose="02020603050405020304" pitchFamily="18" charset="0"/>
              </a:rPr>
              <a:t>Alexander Fleming</a:t>
            </a:r>
          </a:p>
          <a:p>
            <a:pPr>
              <a:lnSpc>
                <a:spcPct val="106000"/>
              </a:lnSpc>
            </a:pPr>
            <a:r>
              <a:rPr lang="en-GB" sz="1600" dirty="0">
                <a:solidFill>
                  <a:schemeClr val="tx1"/>
                </a:solidFill>
                <a:latin typeface="Calibri" panose="020F0502020204030204" pitchFamily="34" charset="0"/>
                <a:ea typeface="Calibri" panose="020F0502020204030204" pitchFamily="34" charset="0"/>
                <a:cs typeface="Times New Roman" panose="02020603050405020304" pitchFamily="18" charset="0"/>
              </a:rPr>
              <a:t>WWII</a:t>
            </a:r>
          </a:p>
          <a:p>
            <a:pPr marL="0" indent="0">
              <a:lnSpc>
                <a:spcPct val="106000"/>
              </a:lnSpc>
              <a:buFont typeface="Arial" pitchFamily="34" charset="0"/>
              <a:buNone/>
            </a:pPr>
            <a:r>
              <a:rPr lang="en-GB" sz="1600" dirty="0">
                <a:solidFill>
                  <a:schemeClr val="tx1"/>
                </a:solidFill>
                <a:latin typeface="Calibri" panose="020F0502020204030204" pitchFamily="34" charset="0"/>
                <a:ea typeface="Calibri" panose="020F0502020204030204" pitchFamily="34" charset="0"/>
                <a:cs typeface="Times New Roman" panose="02020603050405020304" pitchFamily="18" charset="0"/>
              </a:rPr>
              <a:t>You must also use information of your own. </a:t>
            </a:r>
          </a:p>
        </p:txBody>
      </p:sp>
      <p:sp>
        <p:nvSpPr>
          <p:cNvPr id="6" name="TextBox 5">
            <a:extLst>
              <a:ext uri="{FF2B5EF4-FFF2-40B4-BE49-F238E27FC236}">
                <a16:creationId xmlns:a16="http://schemas.microsoft.com/office/drawing/2014/main" id="{A2F1BA1E-87A8-4ECE-AED5-DAA4972B6425}"/>
              </a:ext>
            </a:extLst>
          </p:cNvPr>
          <p:cNvSpPr txBox="1"/>
          <p:nvPr/>
        </p:nvSpPr>
        <p:spPr>
          <a:xfrm>
            <a:off x="167988" y="2184737"/>
            <a:ext cx="7696199" cy="1015663"/>
          </a:xfrm>
          <a:prstGeom prst="rect">
            <a:avLst/>
          </a:prstGeom>
          <a:solidFill>
            <a:schemeClr val="accent5">
              <a:lumMod val="20000"/>
              <a:lumOff val="8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GB" altLang="en-US" sz="2000" b="1" u="sng" dirty="0">
                <a:solidFill>
                  <a:srgbClr val="C00000"/>
                </a:solidFill>
                <a:latin typeface="+mn-lt"/>
              </a:rPr>
              <a:t>Task </a:t>
            </a:r>
            <a:r>
              <a:rPr lang="en-GB" altLang="en-US" sz="2000" b="1" u="sng" dirty="0">
                <a:solidFill>
                  <a:srgbClr val="C00000"/>
                </a:solidFill>
              </a:rPr>
              <a:t>four</a:t>
            </a:r>
            <a:r>
              <a:rPr lang="en-GB" altLang="en-US" sz="2000" dirty="0">
                <a:solidFill>
                  <a:srgbClr val="C00000"/>
                </a:solidFill>
                <a:latin typeface="+mn-lt"/>
              </a:rPr>
              <a:t>: Exam question</a:t>
            </a:r>
          </a:p>
          <a:p>
            <a:r>
              <a:rPr lang="en-GB" altLang="en-US" sz="2000" dirty="0">
                <a:latin typeface="+mn-lt"/>
              </a:rPr>
              <a:t>3. Write your </a:t>
            </a:r>
            <a:r>
              <a:rPr lang="en-GB" altLang="en-US" sz="2000" b="1" dirty="0">
                <a:latin typeface="+mn-lt"/>
              </a:rPr>
              <a:t>introduction</a:t>
            </a:r>
            <a:r>
              <a:rPr lang="en-GB" altLang="en-US" sz="2000" dirty="0">
                <a:latin typeface="+mn-lt"/>
              </a:rPr>
              <a:t>. This must include your </a:t>
            </a:r>
            <a:r>
              <a:rPr lang="en-GB" altLang="en-US" sz="2000" b="1" dirty="0">
                <a:latin typeface="+mn-lt"/>
              </a:rPr>
              <a:t>judgement</a:t>
            </a:r>
            <a:r>
              <a:rPr lang="en-GB" altLang="en-US" sz="2000" dirty="0">
                <a:latin typeface="+mn-lt"/>
              </a:rPr>
              <a:t>. </a:t>
            </a:r>
          </a:p>
          <a:p>
            <a:r>
              <a:rPr lang="en-GB" altLang="en-US" sz="2000" dirty="0"/>
              <a:t>4. Write one PEEL paragraph about Individuals / War / Government </a:t>
            </a:r>
            <a:endParaRPr lang="en-GB" altLang="en-US" sz="2000" dirty="0">
              <a:latin typeface="+mn-lt"/>
            </a:endParaRPr>
          </a:p>
        </p:txBody>
      </p:sp>
      <p:sp>
        <p:nvSpPr>
          <p:cNvPr id="7" name="Content Placeholder 2">
            <a:extLst>
              <a:ext uri="{FF2B5EF4-FFF2-40B4-BE49-F238E27FC236}">
                <a16:creationId xmlns:a16="http://schemas.microsoft.com/office/drawing/2014/main" id="{EF6B1418-2F7B-4BC1-8064-70BDA9FBA639}"/>
              </a:ext>
            </a:extLst>
          </p:cNvPr>
          <p:cNvSpPr txBox="1">
            <a:spLocks/>
          </p:cNvSpPr>
          <p:nvPr/>
        </p:nvSpPr>
        <p:spPr>
          <a:xfrm>
            <a:off x="167988" y="3364819"/>
            <a:ext cx="7696199" cy="330918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spcBef>
                <a:spcPts val="0"/>
              </a:spcBef>
              <a:buFont typeface="Arial" pitchFamily="34" charset="0"/>
              <a:buNone/>
            </a:pPr>
            <a:r>
              <a:rPr lang="en-GB" sz="1800" b="1" dirty="0">
                <a:ea typeface="Times New Roman" panose="02020603050405020304" pitchFamily="18" charset="0"/>
                <a:cs typeface="Calibri" panose="020F0502020204030204" pitchFamily="34" charset="0"/>
              </a:rPr>
              <a:t>Intro - Judgement</a:t>
            </a:r>
            <a:r>
              <a:rPr lang="en-GB" sz="1800" dirty="0">
                <a:ea typeface="Times New Roman" panose="02020603050405020304" pitchFamily="18" charset="0"/>
                <a:cs typeface="Calibri" panose="020F0502020204030204" pitchFamily="34" charset="0"/>
              </a:rPr>
              <a:t>: </a:t>
            </a:r>
          </a:p>
          <a:p>
            <a:pPr marL="0" indent="0">
              <a:spcBef>
                <a:spcPts val="0"/>
              </a:spcBef>
              <a:buFont typeface="Arial" pitchFamily="34" charset="0"/>
              <a:buNone/>
            </a:pPr>
            <a:r>
              <a:rPr lang="en-GB" sz="1800" i="1" dirty="0">
                <a:ea typeface="Calibri" panose="020F0502020204030204" pitchFamily="34" charset="0"/>
                <a:cs typeface="Calibri" panose="020F0502020204030204" pitchFamily="34" charset="0"/>
              </a:rPr>
              <a:t>I agree / disagree that the main reason why ….was… because </a:t>
            </a:r>
            <a:r>
              <a:rPr lang="en-GB" sz="1800" i="1" dirty="0">
                <a:solidFill>
                  <a:srgbClr val="FF0000"/>
                </a:solidFill>
                <a:ea typeface="Calibri" panose="020F0502020204030204" pitchFamily="34" charset="0"/>
                <a:cs typeface="Calibri" panose="020F0502020204030204" pitchFamily="34" charset="0"/>
              </a:rPr>
              <a:t>without/if </a:t>
            </a:r>
            <a:r>
              <a:rPr lang="en-GB" sz="1800" i="1" dirty="0">
                <a:ea typeface="Calibri" panose="020F0502020204030204" pitchFamily="34" charset="0"/>
                <a:cs typeface="Calibri" panose="020F0502020204030204" pitchFamily="34" charset="0"/>
              </a:rPr>
              <a:t>….then ..</a:t>
            </a:r>
          </a:p>
          <a:p>
            <a:pPr marL="0" indent="0">
              <a:spcBef>
                <a:spcPts val="0"/>
              </a:spcBef>
              <a:buFont typeface="Arial" pitchFamily="34" charset="0"/>
              <a:buNone/>
            </a:pPr>
            <a:endParaRPr lang="en-GB" sz="1800" dirty="0">
              <a:ea typeface="Calibri" panose="020F0502020204030204" pitchFamily="34" charset="0"/>
              <a:cs typeface="Times New Roman" panose="02020603050405020304" pitchFamily="18" charset="0"/>
            </a:endParaRPr>
          </a:p>
          <a:p>
            <a:pPr marL="0" indent="0">
              <a:spcBef>
                <a:spcPts val="0"/>
              </a:spcBef>
              <a:buNone/>
            </a:pPr>
            <a:r>
              <a:rPr lang="en-GB" sz="1800" b="1" dirty="0">
                <a:ea typeface="Calibri" panose="020F0502020204030204" pitchFamily="34" charset="0"/>
                <a:cs typeface="Calibri" panose="020F0502020204030204" pitchFamily="34" charset="0"/>
              </a:rPr>
              <a:t>PEEL: </a:t>
            </a:r>
            <a:r>
              <a:rPr lang="en-GB" sz="1800" b="1" dirty="0">
                <a:highlight>
                  <a:srgbClr val="FFFF00"/>
                </a:highlight>
                <a:ea typeface="Calibri" panose="020F0502020204030204" pitchFamily="34" charset="0"/>
                <a:cs typeface="Calibri" panose="020F0502020204030204" pitchFamily="34" charset="0"/>
              </a:rPr>
              <a:t>Individuals / War / Government </a:t>
            </a:r>
          </a:p>
          <a:p>
            <a:pPr marL="0" indent="0">
              <a:spcBef>
                <a:spcPts val="0"/>
              </a:spcBef>
              <a:buNone/>
            </a:pPr>
            <a:r>
              <a:rPr lang="en-GB" sz="1800" b="1" dirty="0">
                <a:solidFill>
                  <a:srgbClr val="008000"/>
                </a:solidFill>
                <a:ea typeface="Calibri" panose="020F0502020204030204" pitchFamily="34" charset="0"/>
                <a:cs typeface="Calibri" panose="020F0502020204030204" pitchFamily="34" charset="0"/>
              </a:rPr>
              <a:t>Point</a:t>
            </a:r>
            <a:r>
              <a:rPr lang="en-GB" sz="1800" dirty="0">
                <a:solidFill>
                  <a:srgbClr val="008000"/>
                </a:solidFill>
                <a:ea typeface="Calibri" panose="020F0502020204030204" pitchFamily="34" charset="0"/>
                <a:cs typeface="Calibri" panose="020F0502020204030204" pitchFamily="34" charset="0"/>
              </a:rPr>
              <a:t> </a:t>
            </a:r>
            <a:r>
              <a:rPr lang="en-GB" sz="1800" i="1" dirty="0">
                <a:solidFill>
                  <a:srgbClr val="008000"/>
                </a:solidFill>
                <a:ea typeface="Calibri" panose="020F0502020204030204" pitchFamily="34" charset="0"/>
                <a:cs typeface="Calibri" panose="020F0502020204030204" pitchFamily="34" charset="0"/>
              </a:rPr>
              <a:t>The factor of ......was important because.... [why did this factor help?]</a:t>
            </a:r>
            <a:endParaRPr lang="en-GB" sz="1800" dirty="0">
              <a:solidFill>
                <a:srgbClr val="008000"/>
              </a:solidFill>
              <a:ea typeface="Calibri" panose="020F0502020204030204" pitchFamily="34" charset="0"/>
              <a:cs typeface="Times New Roman" panose="02020603050405020304" pitchFamily="18" charset="0"/>
            </a:endParaRPr>
          </a:p>
          <a:p>
            <a:pPr marL="0" indent="0">
              <a:spcBef>
                <a:spcPts val="0"/>
              </a:spcBef>
              <a:buNone/>
            </a:pPr>
            <a:r>
              <a:rPr lang="en-GB" sz="1800" b="1" dirty="0">
                <a:solidFill>
                  <a:srgbClr val="0070C0"/>
                </a:solidFill>
                <a:ea typeface="Calibri" panose="020F0502020204030204" pitchFamily="34" charset="0"/>
                <a:cs typeface="Calibri" panose="020F0502020204030204" pitchFamily="34" charset="0"/>
              </a:rPr>
              <a:t>Evidence</a:t>
            </a:r>
            <a:r>
              <a:rPr lang="en-GB" sz="1800" dirty="0">
                <a:solidFill>
                  <a:srgbClr val="0070C0"/>
                </a:solidFill>
                <a:ea typeface="Calibri" panose="020F0502020204030204" pitchFamily="34" charset="0"/>
                <a:cs typeface="Calibri" panose="020F0502020204030204" pitchFamily="34" charset="0"/>
              </a:rPr>
              <a:t> </a:t>
            </a:r>
            <a:r>
              <a:rPr lang="en-GB" sz="1800" i="1" dirty="0">
                <a:solidFill>
                  <a:srgbClr val="0070C0"/>
                </a:solidFill>
                <a:ea typeface="Calibri" panose="020F0502020204030204" pitchFamily="34" charset="0"/>
                <a:cs typeface="Calibri" panose="020F0502020204030204" pitchFamily="34" charset="0"/>
              </a:rPr>
              <a:t>For example / For instance……</a:t>
            </a:r>
            <a:r>
              <a:rPr lang="en-GB" sz="1800" dirty="0">
                <a:solidFill>
                  <a:srgbClr val="0070C0"/>
                </a:solidFill>
                <a:ea typeface="Calibri" panose="020F0502020204030204" pitchFamily="34" charset="0"/>
                <a:cs typeface="Calibri" panose="020F0502020204030204" pitchFamily="34" charset="0"/>
              </a:rPr>
              <a:t> [describe what happened]</a:t>
            </a:r>
            <a:endParaRPr lang="en-GB" sz="1800" dirty="0">
              <a:solidFill>
                <a:srgbClr val="0070C0"/>
              </a:solidFill>
              <a:ea typeface="Calibri" panose="020F0502020204030204" pitchFamily="34" charset="0"/>
              <a:cs typeface="Times New Roman" panose="02020603050405020304" pitchFamily="18" charset="0"/>
            </a:endParaRPr>
          </a:p>
          <a:p>
            <a:pPr marL="0" indent="0">
              <a:spcBef>
                <a:spcPts val="0"/>
              </a:spcBef>
              <a:buFont typeface="Arial" pitchFamily="34" charset="0"/>
              <a:buNone/>
            </a:pPr>
            <a:r>
              <a:rPr lang="en-GB" sz="1800" b="1" dirty="0">
                <a:solidFill>
                  <a:srgbClr val="C00000"/>
                </a:solidFill>
                <a:ea typeface="Calibri" panose="020F0502020204030204" pitchFamily="34" charset="0"/>
                <a:cs typeface="Calibri" panose="020F0502020204030204" pitchFamily="34" charset="0"/>
              </a:rPr>
              <a:t>Explain </a:t>
            </a:r>
            <a:r>
              <a:rPr lang="en-GB" sz="1800" i="1" dirty="0">
                <a:solidFill>
                  <a:srgbClr val="C00000"/>
                </a:solidFill>
                <a:ea typeface="Calibri" panose="020F0502020204030204" pitchFamily="34" charset="0"/>
                <a:cs typeface="Calibri" panose="020F0502020204030204" pitchFamily="34" charset="0"/>
              </a:rPr>
              <a:t>As a result / This led to / meant that / allowed….to…. [how did it lead to the mass-production of penicillin?] </a:t>
            </a:r>
            <a:endParaRPr lang="en-GB" sz="1800" dirty="0">
              <a:solidFill>
                <a:srgbClr val="C00000"/>
              </a:solidFill>
              <a:ea typeface="Calibri" panose="020F0502020204030204" pitchFamily="34" charset="0"/>
              <a:cs typeface="Times New Roman" panose="02020603050405020304" pitchFamily="18" charset="0"/>
            </a:endParaRPr>
          </a:p>
          <a:p>
            <a:pPr marL="0" indent="0">
              <a:spcBef>
                <a:spcPts val="0"/>
              </a:spcBef>
              <a:buFont typeface="Arial" pitchFamily="34" charset="0"/>
              <a:buNone/>
            </a:pPr>
            <a:r>
              <a:rPr lang="en-GB" sz="1800" b="1" dirty="0">
                <a:solidFill>
                  <a:srgbClr val="7030A0"/>
                </a:solidFill>
                <a:ea typeface="Calibri" panose="020F0502020204030204" pitchFamily="34" charset="0"/>
                <a:cs typeface="Calibri" panose="020F0502020204030204" pitchFamily="34" charset="0"/>
              </a:rPr>
              <a:t>Link</a:t>
            </a:r>
            <a:r>
              <a:rPr lang="en-GB" sz="1800" dirty="0">
                <a:solidFill>
                  <a:srgbClr val="7030A0"/>
                </a:solidFill>
                <a:ea typeface="Calibri" panose="020F0502020204030204" pitchFamily="34" charset="0"/>
                <a:cs typeface="Calibri" panose="020F0502020204030204" pitchFamily="34" charset="0"/>
              </a:rPr>
              <a:t> </a:t>
            </a:r>
            <a:r>
              <a:rPr lang="en-GB" sz="1800" i="1" dirty="0">
                <a:solidFill>
                  <a:srgbClr val="7030A0"/>
                </a:solidFill>
                <a:ea typeface="Calibri" panose="020F0502020204030204" pitchFamily="34" charset="0"/>
                <a:cs typeface="Calibri" panose="020F0502020204030204" pitchFamily="34" charset="0"/>
              </a:rPr>
              <a:t>However, this was not as important as … because </a:t>
            </a:r>
            <a:r>
              <a:rPr lang="en-GB" sz="1800" b="1" i="1" u="sng" dirty="0">
                <a:solidFill>
                  <a:srgbClr val="7030A0"/>
                </a:solidFill>
                <a:ea typeface="Calibri" panose="020F0502020204030204" pitchFamily="34" charset="0"/>
                <a:cs typeface="Calibri" panose="020F0502020204030204" pitchFamily="34" charset="0"/>
              </a:rPr>
              <a:t>without</a:t>
            </a:r>
            <a:r>
              <a:rPr lang="en-GB" sz="1800" i="1" dirty="0">
                <a:solidFill>
                  <a:srgbClr val="7030A0"/>
                </a:solidFill>
                <a:ea typeface="Calibri" panose="020F0502020204030204" pitchFamily="34" charset="0"/>
                <a:cs typeface="Calibri" panose="020F0502020204030204" pitchFamily="34" charset="0"/>
              </a:rPr>
              <a:t> / if….. then….. / This was more important than…. because </a:t>
            </a:r>
            <a:r>
              <a:rPr lang="en-GB" sz="1800" b="1" i="1" u="sng" dirty="0">
                <a:solidFill>
                  <a:srgbClr val="7030A0"/>
                </a:solidFill>
                <a:ea typeface="Calibri" panose="020F0502020204030204" pitchFamily="34" charset="0"/>
                <a:cs typeface="Calibri" panose="020F0502020204030204" pitchFamily="34" charset="0"/>
              </a:rPr>
              <a:t>without</a:t>
            </a:r>
            <a:r>
              <a:rPr lang="en-GB" sz="1800" i="1" dirty="0">
                <a:solidFill>
                  <a:srgbClr val="7030A0"/>
                </a:solidFill>
                <a:ea typeface="Calibri" panose="020F0502020204030204" pitchFamily="34" charset="0"/>
                <a:cs typeface="Calibri" panose="020F0502020204030204" pitchFamily="34" charset="0"/>
              </a:rPr>
              <a:t> / if….. then….. [was this more or less important factor than another?]</a:t>
            </a:r>
            <a:endParaRPr lang="en-GB" sz="1800" dirty="0">
              <a:solidFill>
                <a:srgbClr val="7030A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97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E7A0F-59F8-4AB7-A8B7-8D2EDB73E76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FA54F6E-176E-4B13-921F-8D73BA3C4CF3}"/>
              </a:ext>
            </a:extLst>
          </p:cNvPr>
          <p:cNvSpPr>
            <a:spLocks noGrp="1"/>
          </p:cNvSpPr>
          <p:nvPr>
            <p:ph idx="1"/>
          </p:nvPr>
        </p:nvSpPr>
        <p:spPr/>
        <p:txBody>
          <a:bodyPr/>
          <a:lstStyle/>
          <a:p>
            <a:endParaRPr lang="en-GB"/>
          </a:p>
        </p:txBody>
      </p:sp>
      <p:sp>
        <p:nvSpPr>
          <p:cNvPr id="4" name="Rectangle 3">
            <a:extLst>
              <a:ext uri="{FF2B5EF4-FFF2-40B4-BE49-F238E27FC236}">
                <a16:creationId xmlns:a16="http://schemas.microsoft.com/office/drawing/2014/main" id="{CB9F9506-4D5E-4D93-8A65-3BD59C063D89}"/>
              </a:ext>
            </a:extLst>
          </p:cNvPr>
          <p:cNvSpPr/>
          <p:nvPr/>
        </p:nvSpPr>
        <p:spPr>
          <a:xfrm>
            <a:off x="504373" y="676373"/>
            <a:ext cx="6934200" cy="1631216"/>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r>
              <a:rPr lang="en-GB" sz="2000" dirty="0"/>
              <a:t>“</a:t>
            </a:r>
            <a:r>
              <a:rPr lang="en-GB" sz="2000" b="1" dirty="0">
                <a:solidFill>
                  <a:srgbClr val="C00000"/>
                </a:solidFill>
              </a:rPr>
              <a:t>Government action </a:t>
            </a:r>
            <a:r>
              <a:rPr lang="en-GB" sz="2000" b="1" dirty="0"/>
              <a:t>was the most important factor in improving Public Health provision in towns in the 19</a:t>
            </a:r>
            <a:r>
              <a:rPr lang="en-GB" sz="2000" b="1" baseline="30000" dirty="0"/>
              <a:t>th</a:t>
            </a:r>
            <a:r>
              <a:rPr lang="en-GB" sz="2000" b="1" dirty="0"/>
              <a:t> Century</a:t>
            </a:r>
            <a:r>
              <a:rPr lang="en-GB" sz="2000" dirty="0"/>
              <a:t>”. How far do you agree with this statement?</a:t>
            </a:r>
          </a:p>
          <a:p>
            <a:pPr marL="342900" indent="-342900">
              <a:buFont typeface="Arial" panose="020B0604020202020204" pitchFamily="34" charset="0"/>
              <a:buChar char="•"/>
            </a:pPr>
            <a:r>
              <a:rPr lang="en-GB" sz="2000" dirty="0"/>
              <a:t>The 1875 Public Health Act</a:t>
            </a:r>
          </a:p>
          <a:p>
            <a:pPr marL="342900" indent="-342900">
              <a:buFont typeface="Arial" panose="020B0604020202020204" pitchFamily="34" charset="0"/>
              <a:buChar char="•"/>
            </a:pPr>
            <a:r>
              <a:rPr lang="en-GB" sz="2000" dirty="0"/>
              <a:t>Edwin Chadwick </a:t>
            </a:r>
          </a:p>
        </p:txBody>
      </p:sp>
      <p:sp>
        <p:nvSpPr>
          <p:cNvPr id="5" name="TextBox 4">
            <a:extLst>
              <a:ext uri="{FF2B5EF4-FFF2-40B4-BE49-F238E27FC236}">
                <a16:creationId xmlns:a16="http://schemas.microsoft.com/office/drawing/2014/main" id="{1521D877-28CE-4435-BE4B-DDBAA5BAEFC9}"/>
              </a:ext>
            </a:extLst>
          </p:cNvPr>
          <p:cNvSpPr txBox="1"/>
          <p:nvPr/>
        </p:nvSpPr>
        <p:spPr>
          <a:xfrm>
            <a:off x="504373" y="2490151"/>
            <a:ext cx="6930573" cy="923330"/>
          </a:xfrm>
          <a:prstGeom prst="rect">
            <a:avLst/>
          </a:prstGeom>
          <a:solidFill>
            <a:schemeClr val="accent1">
              <a:lumMod val="20000"/>
              <a:lumOff val="8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GB" b="1" u="sng" dirty="0">
                <a:solidFill>
                  <a:srgbClr val="C00000"/>
                </a:solidFill>
              </a:rPr>
              <a:t>Task</a:t>
            </a:r>
            <a:r>
              <a:rPr lang="en-GB" b="1" dirty="0"/>
              <a:t>:</a:t>
            </a:r>
          </a:p>
          <a:p>
            <a:r>
              <a:rPr lang="en-GB" b="1" dirty="0"/>
              <a:t>1. Identify four factors </a:t>
            </a:r>
          </a:p>
          <a:p>
            <a:r>
              <a:rPr lang="en-GB" b="1" dirty="0"/>
              <a:t>2. Give at least 2 examples of each  </a:t>
            </a:r>
          </a:p>
        </p:txBody>
      </p:sp>
      <p:pic>
        <p:nvPicPr>
          <p:cNvPr id="6" name="Picture 5">
            <a:extLst>
              <a:ext uri="{FF2B5EF4-FFF2-40B4-BE49-F238E27FC236}">
                <a16:creationId xmlns:a16="http://schemas.microsoft.com/office/drawing/2014/main" id="{F5EB1432-0695-4CB4-B980-1FB7C57E3950}"/>
              </a:ext>
            </a:extLst>
          </p:cNvPr>
          <p:cNvPicPr>
            <a:picLocks noChangeAspect="1"/>
          </p:cNvPicPr>
          <p:nvPr/>
        </p:nvPicPr>
        <p:blipFill rotWithShape="1">
          <a:blip r:embed="rId2"/>
          <a:srcRect l="23333" t="23333" r="24167" b="14445"/>
          <a:stretch/>
        </p:blipFill>
        <p:spPr>
          <a:xfrm>
            <a:off x="1461130" y="3538695"/>
            <a:ext cx="5017058" cy="3344705"/>
          </a:xfrm>
          <a:prstGeom prst="rect">
            <a:avLst/>
          </a:prstGeom>
        </p:spPr>
      </p:pic>
    </p:spTree>
    <p:extLst>
      <p:ext uri="{BB962C8B-B14F-4D97-AF65-F5344CB8AC3E}">
        <p14:creationId xmlns:p14="http://schemas.microsoft.com/office/powerpoint/2010/main" val="39423022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A0D39-4748-471B-8B8F-3C04130848E5}"/>
              </a:ext>
            </a:extLst>
          </p:cNvPr>
          <p:cNvSpPr>
            <a:spLocks noGrp="1"/>
          </p:cNvSpPr>
          <p:nvPr>
            <p:ph type="title"/>
          </p:nvPr>
        </p:nvSpPr>
        <p:spPr>
          <a:xfrm>
            <a:off x="-86024" y="293347"/>
            <a:ext cx="8229600" cy="1143000"/>
          </a:xfrm>
        </p:spPr>
        <p:txBody>
          <a:bodyPr>
            <a:normAutofit/>
          </a:bodyPr>
          <a:lstStyle/>
          <a:p>
            <a:endParaRPr lang="en-GB" sz="2800" dirty="0"/>
          </a:p>
        </p:txBody>
      </p:sp>
      <p:sp>
        <p:nvSpPr>
          <p:cNvPr id="3" name="Content Placeholder 2">
            <a:extLst>
              <a:ext uri="{FF2B5EF4-FFF2-40B4-BE49-F238E27FC236}">
                <a16:creationId xmlns:a16="http://schemas.microsoft.com/office/drawing/2014/main" id="{BA65B78E-F07F-41E4-9D6B-60906442E717}"/>
              </a:ext>
            </a:extLst>
          </p:cNvPr>
          <p:cNvSpPr>
            <a:spLocks noGrp="1"/>
          </p:cNvSpPr>
          <p:nvPr>
            <p:ph idx="1"/>
          </p:nvPr>
        </p:nvSpPr>
        <p:spPr/>
        <p:txBody>
          <a:bodyPr/>
          <a:lstStyle/>
          <a:p>
            <a:endParaRPr lang="en-GB"/>
          </a:p>
        </p:txBody>
      </p:sp>
      <p:graphicFrame>
        <p:nvGraphicFramePr>
          <p:cNvPr id="7" name="Object 6">
            <a:extLst>
              <a:ext uri="{FF2B5EF4-FFF2-40B4-BE49-F238E27FC236}">
                <a16:creationId xmlns:a16="http://schemas.microsoft.com/office/drawing/2014/main" id="{C0CD81B3-F934-4FA9-8132-E5BBD13B7DDF}"/>
              </a:ext>
            </a:extLst>
          </p:cNvPr>
          <p:cNvGraphicFramePr>
            <a:graphicFrameLocks noChangeAspect="1"/>
          </p:cNvGraphicFramePr>
          <p:nvPr>
            <p:extLst>
              <p:ext uri="{D42A27DB-BD31-4B8C-83A1-F6EECF244321}">
                <p14:modId xmlns:p14="http://schemas.microsoft.com/office/powerpoint/2010/main" val="2140172676"/>
              </p:ext>
            </p:extLst>
          </p:nvPr>
        </p:nvGraphicFramePr>
        <p:xfrm>
          <a:off x="0" y="731837"/>
          <a:ext cx="8242963" cy="5745163"/>
        </p:xfrm>
        <a:graphic>
          <a:graphicData uri="http://schemas.openxmlformats.org/presentationml/2006/ole">
            <mc:AlternateContent xmlns:mc="http://schemas.openxmlformats.org/markup-compatibility/2006">
              <mc:Choice xmlns:v="urn:schemas-microsoft-com:vml" Requires="v">
                <p:oleObj spid="_x0000_s1027" name="Document" r:id="rId3" imgW="10300436" imgH="7178650" progId="Word.Document.12">
                  <p:embed/>
                </p:oleObj>
              </mc:Choice>
              <mc:Fallback>
                <p:oleObj name="Document" r:id="rId3" imgW="10300436" imgH="7178650" progId="Word.Document.12">
                  <p:embed/>
                  <p:pic>
                    <p:nvPicPr>
                      <p:cNvPr id="7" name="Object 6">
                        <a:extLst>
                          <a:ext uri="{FF2B5EF4-FFF2-40B4-BE49-F238E27FC236}">
                            <a16:creationId xmlns:a16="http://schemas.microsoft.com/office/drawing/2014/main" id="{C0CD81B3-F934-4FA9-8132-E5BBD13B7DDF}"/>
                          </a:ext>
                        </a:extLst>
                      </p:cNvPr>
                      <p:cNvPicPr/>
                      <p:nvPr/>
                    </p:nvPicPr>
                    <p:blipFill>
                      <a:blip r:embed="rId4"/>
                      <a:stretch>
                        <a:fillRect/>
                      </a:stretch>
                    </p:blipFill>
                    <p:spPr>
                      <a:xfrm>
                        <a:off x="0" y="731837"/>
                        <a:ext cx="8242963" cy="5745163"/>
                      </a:xfrm>
                      <a:prstGeom prst="rect">
                        <a:avLst/>
                      </a:prstGeom>
                    </p:spPr>
                  </p:pic>
                </p:oleObj>
              </mc:Fallback>
            </mc:AlternateContent>
          </a:graphicData>
        </a:graphic>
      </p:graphicFrame>
    </p:spTree>
    <p:extLst>
      <p:ext uri="{BB962C8B-B14F-4D97-AF65-F5344CB8AC3E}">
        <p14:creationId xmlns:p14="http://schemas.microsoft.com/office/powerpoint/2010/main" val="25381327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1794" y="2181255"/>
            <a:ext cx="2393123" cy="1066800"/>
          </a:xfrm>
          <a:prstGeom prst="rect">
            <a:avLst/>
          </a:prstGeom>
          <a:solidFill>
            <a:schemeClr val="accent1">
              <a:lumMod val="20000"/>
              <a:lumOff val="8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Agree</a:t>
            </a:r>
          </a:p>
        </p:txBody>
      </p:sp>
      <p:pic>
        <p:nvPicPr>
          <p:cNvPr id="10242" name="Picture 2" descr="http://www.depfencing.co.uk/wp-content/uploads/2013/04/White-Picket-Fence-0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69897"/>
            <a:ext cx="2190750" cy="13144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depfencing.co.uk/wp-content/uploads/2013/04/White-Picket-Fence-0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0750" y="3769897"/>
            <a:ext cx="2190750" cy="13144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depfencing.co.uk/wp-content/uploads/2013/04/White-Picket-Fence-0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1500" y="3769897"/>
            <a:ext cx="2190750" cy="13144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depfencing.co.uk/wp-content/uploads/2013/04/White-Picket-Fence-00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2007"/>
          <a:stretch/>
        </p:blipFill>
        <p:spPr bwMode="auto">
          <a:xfrm>
            <a:off x="6572250" y="3769897"/>
            <a:ext cx="1504950" cy="13144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14600" y="3248055"/>
            <a:ext cx="3886200" cy="400110"/>
          </a:xfrm>
          <a:prstGeom prst="rect">
            <a:avLst/>
          </a:prstGeom>
          <a:noFill/>
        </p:spPr>
        <p:txBody>
          <a:bodyPr wrap="square" rtlCol="0">
            <a:spAutoFit/>
          </a:bodyPr>
          <a:lstStyle/>
          <a:p>
            <a:r>
              <a:rPr lang="en-GB" sz="2000" b="1" dirty="0"/>
              <a:t>You cannot sit on the fence!</a:t>
            </a:r>
          </a:p>
        </p:txBody>
      </p:sp>
      <p:sp>
        <p:nvSpPr>
          <p:cNvPr id="10" name="Rectangle 9"/>
          <p:cNvSpPr/>
          <p:nvPr/>
        </p:nvSpPr>
        <p:spPr>
          <a:xfrm>
            <a:off x="229530" y="5321300"/>
            <a:ext cx="2379492" cy="1066800"/>
          </a:xfrm>
          <a:prstGeom prst="rect">
            <a:avLst/>
          </a:prstGeom>
          <a:solidFill>
            <a:schemeClr val="accent1">
              <a:lumMod val="20000"/>
              <a:lumOff val="8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Disagree</a:t>
            </a:r>
          </a:p>
        </p:txBody>
      </p:sp>
      <p:sp>
        <p:nvSpPr>
          <p:cNvPr id="11" name="Rectangle 10"/>
          <p:cNvSpPr/>
          <p:nvPr/>
        </p:nvSpPr>
        <p:spPr>
          <a:xfrm>
            <a:off x="5506719" y="5334000"/>
            <a:ext cx="2379492" cy="1066800"/>
          </a:xfrm>
          <a:prstGeom prst="rect">
            <a:avLst/>
          </a:prstGeom>
          <a:solidFill>
            <a:schemeClr val="accent1">
              <a:lumMod val="20000"/>
              <a:lumOff val="8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Strongly Disagree</a:t>
            </a:r>
          </a:p>
        </p:txBody>
      </p:sp>
      <p:sp>
        <p:nvSpPr>
          <p:cNvPr id="12" name="Rectangle 11"/>
          <p:cNvSpPr/>
          <p:nvPr/>
        </p:nvSpPr>
        <p:spPr>
          <a:xfrm>
            <a:off x="5455919" y="2181255"/>
            <a:ext cx="2379492" cy="1066800"/>
          </a:xfrm>
          <a:prstGeom prst="rect">
            <a:avLst/>
          </a:prstGeom>
          <a:solidFill>
            <a:schemeClr val="accent1">
              <a:lumMod val="20000"/>
              <a:lumOff val="8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Strongly Agree</a:t>
            </a:r>
          </a:p>
        </p:txBody>
      </p:sp>
      <p:sp>
        <p:nvSpPr>
          <p:cNvPr id="2" name="Rectangle 1"/>
          <p:cNvSpPr/>
          <p:nvPr/>
        </p:nvSpPr>
        <p:spPr>
          <a:xfrm>
            <a:off x="188143" y="609600"/>
            <a:ext cx="7644911" cy="1200329"/>
          </a:xfrm>
          <a:prstGeom prst="rect">
            <a:avLst/>
          </a:prstGeom>
          <a:solidFill>
            <a:schemeClr val="accent4">
              <a:lumMod val="20000"/>
              <a:lumOff val="80000"/>
            </a:schemeClr>
          </a:solidFill>
          <a:ln>
            <a:solidFill>
              <a:schemeClr val="tx1"/>
            </a:solidFill>
          </a:ln>
          <a:effectLst/>
        </p:spPr>
        <p:txBody>
          <a:bodyPr wrap="square">
            <a:spAutoFit/>
          </a:bodyPr>
          <a:lstStyle/>
          <a:p>
            <a:pPr algn="ctr"/>
            <a:r>
              <a:rPr lang="en-GB" sz="2400" dirty="0"/>
              <a:t>“</a:t>
            </a:r>
            <a:r>
              <a:rPr lang="en-GB" sz="2400" b="1" dirty="0">
                <a:solidFill>
                  <a:srgbClr val="C00000"/>
                </a:solidFill>
              </a:rPr>
              <a:t>Government action </a:t>
            </a:r>
            <a:r>
              <a:rPr lang="en-GB" sz="2400" b="1" dirty="0"/>
              <a:t>was the most important factor in improving Public Health provision in towns in the 19</a:t>
            </a:r>
            <a:r>
              <a:rPr lang="en-GB" sz="2400" b="1" baseline="30000" dirty="0"/>
              <a:t>th</a:t>
            </a:r>
            <a:r>
              <a:rPr lang="en-GB" sz="2400" b="1" dirty="0"/>
              <a:t> Century</a:t>
            </a:r>
            <a:r>
              <a:rPr lang="en-GB" sz="2400" dirty="0"/>
              <a:t>”. How far do you agree with this statement?</a:t>
            </a:r>
          </a:p>
        </p:txBody>
      </p:sp>
    </p:spTree>
    <p:extLst>
      <p:ext uri="{BB962C8B-B14F-4D97-AF65-F5344CB8AC3E}">
        <p14:creationId xmlns:p14="http://schemas.microsoft.com/office/powerpoint/2010/main" val="41274017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C7121-2178-4FFB-B340-B225D54F098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1C16F7D-9743-4998-B9B0-12461364DB7D}"/>
              </a:ext>
            </a:extLst>
          </p:cNvPr>
          <p:cNvSpPr>
            <a:spLocks noGrp="1"/>
          </p:cNvSpPr>
          <p:nvPr>
            <p:ph idx="1"/>
          </p:nvPr>
        </p:nvSpPr>
        <p:spPr>
          <a:xfrm>
            <a:off x="457200" y="3657600"/>
            <a:ext cx="8229600" cy="2468563"/>
          </a:xfrm>
        </p:spPr>
        <p:txBody>
          <a:bodyPr/>
          <a:lstStyle/>
          <a:p>
            <a:endParaRPr lang="en-GB" dirty="0"/>
          </a:p>
        </p:txBody>
      </p:sp>
      <p:sp>
        <p:nvSpPr>
          <p:cNvPr id="4" name="Rectangle 3">
            <a:extLst>
              <a:ext uri="{FF2B5EF4-FFF2-40B4-BE49-F238E27FC236}">
                <a16:creationId xmlns:a16="http://schemas.microsoft.com/office/drawing/2014/main" id="{E8B49E5C-288B-41EB-954E-9C7494623C11}"/>
              </a:ext>
            </a:extLst>
          </p:cNvPr>
          <p:cNvSpPr/>
          <p:nvPr/>
        </p:nvSpPr>
        <p:spPr>
          <a:xfrm>
            <a:off x="609600" y="784001"/>
            <a:ext cx="6934200" cy="2677656"/>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r>
              <a:rPr lang="en-GB" sz="2800" dirty="0">
                <a:solidFill>
                  <a:schemeClr val="tx1"/>
                </a:solidFill>
              </a:rPr>
              <a:t>“</a:t>
            </a:r>
            <a:r>
              <a:rPr lang="en-GB" sz="2800" b="1" dirty="0">
                <a:solidFill>
                  <a:schemeClr val="tx1"/>
                </a:solidFill>
              </a:rPr>
              <a:t>The main reason there was little progress in the period c1250-1700 was because of the role of the government</a:t>
            </a:r>
            <a:r>
              <a:rPr lang="en-GB" sz="2800" dirty="0">
                <a:solidFill>
                  <a:schemeClr val="tx1"/>
                </a:solidFill>
              </a:rPr>
              <a:t>”. How far do you agree with this statement?</a:t>
            </a:r>
          </a:p>
          <a:p>
            <a:pPr marL="342900" indent="-342900">
              <a:buFont typeface="Arial" panose="020B0604020202020204" pitchFamily="34" charset="0"/>
              <a:buChar char="•"/>
            </a:pPr>
            <a:r>
              <a:rPr lang="en-GB" sz="2800" dirty="0">
                <a:solidFill>
                  <a:schemeClr val="tx1"/>
                </a:solidFill>
              </a:rPr>
              <a:t>Pest/pox houses</a:t>
            </a:r>
          </a:p>
          <a:p>
            <a:pPr marL="342900" indent="-342900">
              <a:buFont typeface="Arial" panose="020B0604020202020204" pitchFamily="34" charset="0"/>
              <a:buChar char="•"/>
            </a:pPr>
            <a:r>
              <a:rPr lang="en-GB" sz="2800" dirty="0">
                <a:solidFill>
                  <a:schemeClr val="tx1"/>
                </a:solidFill>
              </a:rPr>
              <a:t>The Church </a:t>
            </a:r>
          </a:p>
        </p:txBody>
      </p:sp>
      <p:sp>
        <p:nvSpPr>
          <p:cNvPr id="5" name="TextBox 4">
            <a:extLst>
              <a:ext uri="{FF2B5EF4-FFF2-40B4-BE49-F238E27FC236}">
                <a16:creationId xmlns:a16="http://schemas.microsoft.com/office/drawing/2014/main" id="{BC95BF1C-4550-4ABD-A0B5-F9E8F20DA731}"/>
              </a:ext>
            </a:extLst>
          </p:cNvPr>
          <p:cNvSpPr txBox="1"/>
          <p:nvPr/>
        </p:nvSpPr>
        <p:spPr>
          <a:xfrm>
            <a:off x="442686" y="3962400"/>
            <a:ext cx="7093857" cy="1967398"/>
          </a:xfrm>
          <a:prstGeom prst="rect">
            <a:avLst/>
          </a:prstGeom>
          <a:solidFill>
            <a:schemeClr val="accent1">
              <a:lumMod val="20000"/>
              <a:lumOff val="8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GB" sz="2400" b="1" u="sng" dirty="0">
                <a:solidFill>
                  <a:srgbClr val="C00000"/>
                </a:solidFill>
              </a:rPr>
              <a:t>Final</a:t>
            </a:r>
            <a:r>
              <a:rPr lang="en-GB" sz="2400" b="1" dirty="0"/>
              <a:t>: Mock Q5 example answer</a:t>
            </a:r>
          </a:p>
          <a:p>
            <a:pPr>
              <a:lnSpc>
                <a:spcPct val="115000"/>
              </a:lnSpc>
              <a:spcAft>
                <a:spcPts val="10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Strengths: </a:t>
            </a:r>
          </a:p>
          <a:p>
            <a:pPr>
              <a:lnSpc>
                <a:spcPct val="115000"/>
              </a:lnSpc>
              <a:spcAft>
                <a:spcPts val="10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Improvement suggestions: </a:t>
            </a:r>
          </a:p>
          <a:p>
            <a:pPr>
              <a:lnSpc>
                <a:spcPct val="115000"/>
              </a:lnSpc>
              <a:spcAft>
                <a:spcPts val="10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Mark: ________ / 16</a:t>
            </a:r>
          </a:p>
        </p:txBody>
      </p:sp>
    </p:spTree>
    <p:extLst>
      <p:ext uri="{BB962C8B-B14F-4D97-AF65-F5344CB8AC3E}">
        <p14:creationId xmlns:p14="http://schemas.microsoft.com/office/powerpoint/2010/main" val="203396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2FADC-2DBD-4CEB-A002-B39093EAB6AF}"/>
              </a:ext>
            </a:extLst>
          </p:cNvPr>
          <p:cNvSpPr>
            <a:spLocks noGrp="1"/>
          </p:cNvSpPr>
          <p:nvPr>
            <p:ph type="title"/>
          </p:nvPr>
        </p:nvSpPr>
        <p:spPr>
          <a:xfrm>
            <a:off x="-228600" y="533400"/>
            <a:ext cx="8229600" cy="1143000"/>
          </a:xfrm>
        </p:spPr>
        <p:txBody>
          <a:bodyPr/>
          <a:lstStyle/>
          <a:p>
            <a:r>
              <a:rPr lang="en-GB" dirty="0"/>
              <a:t>Q5/6 Mark scheme </a:t>
            </a:r>
          </a:p>
        </p:txBody>
      </p:sp>
      <p:sp>
        <p:nvSpPr>
          <p:cNvPr id="3" name="Content Placeholder 2">
            <a:extLst>
              <a:ext uri="{FF2B5EF4-FFF2-40B4-BE49-F238E27FC236}">
                <a16:creationId xmlns:a16="http://schemas.microsoft.com/office/drawing/2014/main" id="{1CB38970-EF6E-4D9F-ADB6-69F885160EE5}"/>
              </a:ext>
            </a:extLst>
          </p:cNvPr>
          <p:cNvSpPr>
            <a:spLocks noGrp="1"/>
          </p:cNvSpPr>
          <p:nvPr>
            <p:ph idx="1"/>
          </p:nvPr>
        </p:nvSpPr>
        <p:spPr>
          <a:xfrm>
            <a:off x="152400" y="1798637"/>
            <a:ext cx="5181600" cy="5059363"/>
          </a:xfrm>
        </p:spPr>
        <p:txBody>
          <a:bodyPr>
            <a:normAutofit fontScale="85000" lnSpcReduction="10000"/>
          </a:bodyPr>
          <a:lstStyle/>
          <a:p>
            <a:pPr>
              <a:lnSpc>
                <a:spcPct val="106000"/>
              </a:lnSpc>
              <a:spcAft>
                <a:spcPts val="80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Level 4 -</a:t>
            </a:r>
            <a:r>
              <a:rPr lang="en-GB" sz="1800" dirty="0">
                <a:effectLst/>
                <a:latin typeface="Calibri" panose="020F0502020204030204" pitchFamily="34" charset="0"/>
                <a:ea typeface="Calibri" panose="020F0502020204030204" pitchFamily="34" charset="0"/>
                <a:cs typeface="Calibri" panose="020F0502020204030204" pitchFamily="34" charset="0"/>
              </a:rPr>
              <a:t> A wide range of specific and relevant supporting detail </a:t>
            </a:r>
            <a:r>
              <a:rPr lang="en-GB" sz="1800" b="1" dirty="0">
                <a:effectLst/>
                <a:latin typeface="Calibri" panose="020F0502020204030204" pitchFamily="34" charset="0"/>
                <a:ea typeface="Calibri" panose="020F0502020204030204" pitchFamily="34" charset="0"/>
                <a:cs typeface="Calibri" panose="020F0502020204030204" pitchFamily="34" charset="0"/>
              </a:rPr>
              <a:t>used to consistently explain </a:t>
            </a:r>
            <a:r>
              <a:rPr lang="en-GB" sz="1800" dirty="0">
                <a:effectLst/>
                <a:latin typeface="Calibri" panose="020F0502020204030204" pitchFamily="34" charset="0"/>
                <a:ea typeface="Calibri" panose="020F0502020204030204" pitchFamily="34" charset="0"/>
                <a:cs typeface="Calibri" panose="020F0502020204030204" pitchFamily="34" charset="0"/>
              </a:rPr>
              <a:t>points for and against the issue in question equally. A clearly justified judgement of how far linked throughout the answer. </a:t>
            </a:r>
            <a:r>
              <a:rPr lang="en-GB" sz="1800" b="1" dirty="0">
                <a:effectLst/>
                <a:latin typeface="Calibri" panose="020F0502020204030204" pitchFamily="34" charset="0"/>
                <a:ea typeface="Calibri" panose="020F0502020204030204" pitchFamily="34" charset="0"/>
                <a:cs typeface="Calibri" panose="020F0502020204030204" pitchFamily="34" charset="0"/>
              </a:rPr>
              <a:t>Must</a:t>
            </a:r>
            <a:r>
              <a:rPr lang="en-GB" sz="1800" dirty="0">
                <a:effectLst/>
                <a:latin typeface="Calibri" panose="020F0502020204030204" pitchFamily="34" charset="0"/>
                <a:ea typeface="Calibri" panose="020F0502020204030204" pitchFamily="34" charset="0"/>
                <a:cs typeface="Calibri" panose="020F0502020204030204" pitchFamily="34" charset="0"/>
              </a:rPr>
              <a:t> include knowledge beyond the bullet points.</a:t>
            </a:r>
            <a:r>
              <a:rPr lang="en-GB" sz="1800" b="1" dirty="0">
                <a:effectLst/>
                <a:latin typeface="Calibri" panose="020F0502020204030204" pitchFamily="34" charset="0"/>
                <a:ea typeface="Calibri" panose="020F0502020204030204" pitchFamily="34" charset="0"/>
                <a:cs typeface="Calibri" panose="020F0502020204030204" pitchFamily="34" charset="0"/>
              </a:rPr>
              <a:t> (13-16 marks)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Level 3 –</a:t>
            </a:r>
            <a:r>
              <a:rPr lang="en-GB" sz="1800" dirty="0">
                <a:effectLst/>
                <a:latin typeface="Calibri" panose="020F0502020204030204" pitchFamily="34" charset="0"/>
                <a:ea typeface="Calibri" panose="020F0502020204030204" pitchFamily="34" charset="0"/>
                <a:cs typeface="Calibri" panose="020F0502020204030204" pitchFamily="34" charset="0"/>
              </a:rPr>
              <a:t> A range of specific and relevant supporting details </a:t>
            </a:r>
            <a:r>
              <a:rPr lang="en-GB" sz="1800" b="1" dirty="0">
                <a:effectLst/>
                <a:latin typeface="Calibri" panose="020F0502020204030204" pitchFamily="34" charset="0"/>
                <a:ea typeface="Calibri" panose="020F0502020204030204" pitchFamily="34" charset="0"/>
                <a:cs typeface="Calibri" panose="020F0502020204030204" pitchFamily="34" charset="0"/>
              </a:rPr>
              <a:t>used to explain </a:t>
            </a:r>
            <a:r>
              <a:rPr lang="en-GB" sz="1800" dirty="0">
                <a:effectLst/>
                <a:latin typeface="Calibri" panose="020F0502020204030204" pitchFamily="34" charset="0"/>
                <a:ea typeface="Calibri" panose="020F0502020204030204" pitchFamily="34" charset="0"/>
                <a:cs typeface="Calibri" panose="020F0502020204030204" pitchFamily="34" charset="0"/>
              </a:rPr>
              <a:t>points for and against the issue in question but the two sides may not be equally treated. Starting to give reasons for an overall judgement. Aim to include knowledge beyond the bullet points for the top of this level. </a:t>
            </a:r>
            <a:r>
              <a:rPr lang="en-GB" sz="1800" b="1" dirty="0">
                <a:effectLst/>
                <a:latin typeface="Calibri" panose="020F0502020204030204" pitchFamily="34" charset="0"/>
                <a:ea typeface="Calibri" panose="020F0502020204030204" pitchFamily="34" charset="0"/>
                <a:cs typeface="Calibri" panose="020F0502020204030204" pitchFamily="34" charset="0"/>
              </a:rPr>
              <a:t>(9-12 marks)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Level 2</a:t>
            </a:r>
            <a:r>
              <a:rPr lang="en-GB" sz="1800" dirty="0">
                <a:effectLst/>
                <a:latin typeface="Calibri" panose="020F0502020204030204" pitchFamily="34" charset="0"/>
                <a:ea typeface="Calibri" panose="020F0502020204030204" pitchFamily="34" charset="0"/>
                <a:cs typeface="Calibri" panose="020F0502020204030204" pitchFamily="34" charset="0"/>
              </a:rPr>
              <a:t> – Some accurate and relevant information is selected to support the points for and against the issue in question. However, there is limited or uneven explanation. A simple judgement is given. Aim to include knowledge beyond the bullet points for the top of this level.</a:t>
            </a:r>
            <a:r>
              <a:rPr lang="en-GB" sz="1800" b="1" dirty="0">
                <a:effectLst/>
                <a:latin typeface="Calibri" panose="020F0502020204030204" pitchFamily="34" charset="0"/>
                <a:ea typeface="Calibri" panose="020F0502020204030204" pitchFamily="34" charset="0"/>
                <a:cs typeface="Calibri" panose="020F0502020204030204" pitchFamily="34" charset="0"/>
              </a:rPr>
              <a:t> (5-8 marks)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rPr>
              <a:t>Level 1 -</a:t>
            </a:r>
            <a:r>
              <a:rPr lang="en-GB" sz="1800" dirty="0">
                <a:effectLst/>
                <a:latin typeface="Calibri" panose="020F0502020204030204" pitchFamily="34" charset="0"/>
                <a:ea typeface="Calibri" panose="020F0502020204030204" pitchFamily="34" charset="0"/>
              </a:rPr>
              <a:t> A simple or generalised answer with little supporting detail.  An overall judgement is missing. </a:t>
            </a:r>
            <a:r>
              <a:rPr lang="en-GB" sz="1800" b="1" dirty="0">
                <a:effectLst/>
                <a:latin typeface="Calibri" panose="020F0502020204030204" pitchFamily="34" charset="0"/>
                <a:ea typeface="Calibri" panose="020F0502020204030204" pitchFamily="34" charset="0"/>
              </a:rPr>
              <a:t>(1-4 marks)</a:t>
            </a:r>
            <a:endParaRPr lang="en-GB" dirty="0"/>
          </a:p>
        </p:txBody>
      </p:sp>
      <p:sp>
        <p:nvSpPr>
          <p:cNvPr id="5" name="Arrow: Left 4">
            <a:extLst>
              <a:ext uri="{FF2B5EF4-FFF2-40B4-BE49-F238E27FC236}">
                <a16:creationId xmlns:a16="http://schemas.microsoft.com/office/drawing/2014/main" id="{D6DCD54C-2A18-42C3-9E6A-CF8C95CFED0C}"/>
              </a:ext>
            </a:extLst>
          </p:cNvPr>
          <p:cNvSpPr/>
          <p:nvPr/>
        </p:nvSpPr>
        <p:spPr>
          <a:xfrm>
            <a:off x="4876800" y="5531757"/>
            <a:ext cx="2800350" cy="1078139"/>
          </a:xfrm>
          <a:prstGeom prst="lef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sz="1600" dirty="0"/>
              <a:t>A </a:t>
            </a:r>
            <a:r>
              <a:rPr lang="en-GB" sz="1600" b="1" dirty="0"/>
              <a:t>list</a:t>
            </a:r>
            <a:r>
              <a:rPr lang="en-GB" sz="1600" dirty="0"/>
              <a:t> of general examples or points</a:t>
            </a:r>
          </a:p>
        </p:txBody>
      </p:sp>
      <p:sp>
        <p:nvSpPr>
          <p:cNvPr id="6" name="Arrow: Left 5">
            <a:extLst>
              <a:ext uri="{FF2B5EF4-FFF2-40B4-BE49-F238E27FC236}">
                <a16:creationId xmlns:a16="http://schemas.microsoft.com/office/drawing/2014/main" id="{A1E6DC7C-8A1F-426A-B253-93CC3DD974C2}"/>
              </a:ext>
            </a:extLst>
          </p:cNvPr>
          <p:cNvSpPr/>
          <p:nvPr/>
        </p:nvSpPr>
        <p:spPr>
          <a:xfrm>
            <a:off x="5221968" y="4112986"/>
            <a:ext cx="2552700" cy="1447800"/>
          </a:xfrm>
          <a:prstGeom prst="lef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400" dirty="0"/>
              <a:t>Starting to explain, but waffly. Some specific examples </a:t>
            </a:r>
          </a:p>
        </p:txBody>
      </p:sp>
      <p:sp>
        <p:nvSpPr>
          <p:cNvPr id="7" name="Arrow: Left 6">
            <a:extLst>
              <a:ext uri="{FF2B5EF4-FFF2-40B4-BE49-F238E27FC236}">
                <a16:creationId xmlns:a16="http://schemas.microsoft.com/office/drawing/2014/main" id="{D0D255A9-BF55-4AAB-B473-0F62519D2367}"/>
              </a:ext>
            </a:extLst>
          </p:cNvPr>
          <p:cNvSpPr/>
          <p:nvPr/>
        </p:nvSpPr>
        <p:spPr>
          <a:xfrm>
            <a:off x="5236482" y="2847748"/>
            <a:ext cx="2552700" cy="1447799"/>
          </a:xfrm>
          <a:prstGeom prst="lef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400" dirty="0"/>
              <a:t>PEE: Specific examples fully explained using words of the question.  </a:t>
            </a:r>
          </a:p>
        </p:txBody>
      </p:sp>
      <p:sp>
        <p:nvSpPr>
          <p:cNvPr id="8" name="Arrow: Left 7">
            <a:extLst>
              <a:ext uri="{FF2B5EF4-FFF2-40B4-BE49-F238E27FC236}">
                <a16:creationId xmlns:a16="http://schemas.microsoft.com/office/drawing/2014/main" id="{549239C3-7178-4C1D-A9E1-C37A56B57540}"/>
              </a:ext>
            </a:extLst>
          </p:cNvPr>
          <p:cNvSpPr/>
          <p:nvPr/>
        </p:nvSpPr>
        <p:spPr>
          <a:xfrm>
            <a:off x="5236482" y="1473541"/>
            <a:ext cx="2552700" cy="1447800"/>
          </a:xfrm>
          <a:prstGeom prst="lef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400" dirty="0"/>
              <a:t>PEEL: Well explained and always linked back to judgement / other factors </a:t>
            </a:r>
          </a:p>
        </p:txBody>
      </p:sp>
    </p:spTree>
    <p:extLst>
      <p:ext uri="{BB962C8B-B14F-4D97-AF65-F5344CB8AC3E}">
        <p14:creationId xmlns:p14="http://schemas.microsoft.com/office/powerpoint/2010/main" val="325653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P spid="7" grpId="0" animBg="1"/>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6FF4C-D861-44A3-B1FB-820B128BE530}"/>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2F9E0923-F9C1-4F47-9CFB-D03188F854F5}"/>
              </a:ext>
            </a:extLst>
          </p:cNvPr>
          <p:cNvSpPr>
            <a:spLocks noGrp="1"/>
          </p:cNvSpPr>
          <p:nvPr>
            <p:ph type="body" idx="1"/>
          </p:nvPr>
        </p:nvSpPr>
        <p:spPr/>
        <p:txBody>
          <a:bodyPr/>
          <a:lstStyle/>
          <a:p>
            <a:endParaRPr lang="en-GB" dirty="0"/>
          </a:p>
        </p:txBody>
      </p:sp>
      <p:pic>
        <p:nvPicPr>
          <p:cNvPr id="1026" name="Picture 2" descr="Football pitch Activity 61">
            <a:extLst>
              <a:ext uri="{FF2B5EF4-FFF2-40B4-BE49-F238E27FC236}">
                <a16:creationId xmlns:a16="http://schemas.microsoft.com/office/drawing/2014/main" id="{C4024389-0B8A-4BB8-9961-66A851B3B5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028110" y="589513"/>
            <a:ext cx="4097179" cy="7962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C9E3532A-2C52-4372-9412-CC0FE24856B7}"/>
              </a:ext>
            </a:extLst>
          </p:cNvPr>
          <p:cNvSpPr txBox="1"/>
          <p:nvPr/>
        </p:nvSpPr>
        <p:spPr>
          <a:xfrm>
            <a:off x="228599" y="694767"/>
            <a:ext cx="7696200" cy="1631216"/>
          </a:xfrm>
          <a:prstGeom prst="rect">
            <a:avLst/>
          </a:prstGeom>
          <a:solidFill>
            <a:schemeClr val="accent1">
              <a:lumMod val="20000"/>
              <a:lumOff val="8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GB" sz="2000" b="1" u="sng" dirty="0">
                <a:solidFill>
                  <a:srgbClr val="C00000"/>
                </a:solidFill>
              </a:rPr>
              <a:t>Final task</a:t>
            </a:r>
            <a:r>
              <a:rPr lang="en-GB" sz="2000" b="1" dirty="0"/>
              <a:t>: Relative significance </a:t>
            </a:r>
          </a:p>
          <a:p>
            <a:pPr marL="342900" indent="-342900">
              <a:buFont typeface="Arial" panose="020B0604020202020204" pitchFamily="34" charset="0"/>
              <a:buChar char="•"/>
            </a:pPr>
            <a:r>
              <a:rPr lang="en-GB" sz="2000" dirty="0"/>
              <a:t>Allocate each individual in the table above a role in the team (or simply rank in importance if you don’t like football). </a:t>
            </a:r>
          </a:p>
          <a:p>
            <a:pPr marL="342900" indent="-342900">
              <a:buFont typeface="Arial" panose="020B0604020202020204" pitchFamily="34" charset="0"/>
              <a:buChar char="•"/>
            </a:pPr>
            <a:r>
              <a:rPr lang="en-GB" sz="2000" dirty="0"/>
              <a:t>Then explain </a:t>
            </a:r>
            <a:r>
              <a:rPr lang="en-GB" sz="2000" i="1" dirty="0"/>
              <a:t>why</a:t>
            </a:r>
            <a:r>
              <a:rPr lang="en-GB" sz="2000" dirty="0"/>
              <a:t> some individual are more significant than others, using arrows to link. </a:t>
            </a:r>
          </a:p>
        </p:txBody>
      </p:sp>
    </p:spTree>
    <p:extLst>
      <p:ext uri="{BB962C8B-B14F-4D97-AF65-F5344CB8AC3E}">
        <p14:creationId xmlns:p14="http://schemas.microsoft.com/office/powerpoint/2010/main" val="13763924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62729"/>
            <a:ext cx="9144000" cy="4102017"/>
          </a:xfrm>
          <a:prstGeom prst="rect">
            <a:avLst/>
          </a:prstGeom>
          <a:solidFill>
            <a:schemeClr val="tx1"/>
          </a:solidFill>
        </p:spPr>
      </p:pic>
      <p:cxnSp>
        <p:nvCxnSpPr>
          <p:cNvPr id="3" name="Straight Arrow Connector 2"/>
          <p:cNvCxnSpPr/>
          <p:nvPr/>
        </p:nvCxnSpPr>
        <p:spPr>
          <a:xfrm flipV="1">
            <a:off x="4885182" y="2638386"/>
            <a:ext cx="0" cy="50292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869789" y="2361873"/>
            <a:ext cx="132588" cy="20574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806591" y="1854352"/>
            <a:ext cx="3228" cy="38167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2849836" y="4169394"/>
            <a:ext cx="4572" cy="52578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2833565" y="3604436"/>
            <a:ext cx="4572" cy="52578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2845264" y="2772398"/>
            <a:ext cx="4572" cy="52578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2884933" y="2377603"/>
            <a:ext cx="531158" cy="1195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834526" y="2624866"/>
            <a:ext cx="44805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1387737" y="2613020"/>
            <a:ext cx="46150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2035381" y="2613020"/>
            <a:ext cx="46120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5223980" y="2394514"/>
            <a:ext cx="59207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6304788" y="2438205"/>
            <a:ext cx="557784" cy="251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6927691" y="2423855"/>
            <a:ext cx="557784" cy="1828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5206907" y="1719780"/>
            <a:ext cx="539496" cy="457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a:off x="6304788" y="2779319"/>
            <a:ext cx="539496" cy="457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a:off x="5520017" y="2734898"/>
            <a:ext cx="539496" cy="1028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V="1">
            <a:off x="7971417" y="2638386"/>
            <a:ext cx="530755"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3806590" y="1796241"/>
            <a:ext cx="432458" cy="854080"/>
          </a:xfrm>
          <a:prstGeom prst="rect">
            <a:avLst/>
          </a:prstGeom>
          <a:noFill/>
        </p:spPr>
        <p:txBody>
          <a:bodyPr wrap="square" rtlCol="0">
            <a:spAutoFit/>
          </a:bodyPr>
          <a:lstStyle/>
          <a:p>
            <a:pPr algn="ctr" defTabSz="685800"/>
            <a:r>
              <a:rPr lang="en-GB" sz="825" b="1" dirty="0">
                <a:solidFill>
                  <a:prstClr val="black"/>
                </a:solidFill>
                <a:latin typeface="Calibri" panose="020F0502020204030204"/>
              </a:rPr>
              <a:t>North Stairs Down Only </a:t>
            </a:r>
          </a:p>
        </p:txBody>
      </p:sp>
      <p:sp>
        <p:nvSpPr>
          <p:cNvPr id="73" name="TextBox 72"/>
          <p:cNvSpPr txBox="1"/>
          <p:nvPr/>
        </p:nvSpPr>
        <p:spPr>
          <a:xfrm>
            <a:off x="594" y="1706570"/>
            <a:ext cx="448056" cy="600164"/>
          </a:xfrm>
          <a:prstGeom prst="rect">
            <a:avLst/>
          </a:prstGeom>
          <a:noFill/>
        </p:spPr>
        <p:txBody>
          <a:bodyPr wrap="square" rtlCol="0">
            <a:spAutoFit/>
          </a:bodyPr>
          <a:lstStyle/>
          <a:p>
            <a:pPr defTabSz="685800"/>
            <a:r>
              <a:rPr lang="en-GB" sz="825" b="1" dirty="0">
                <a:solidFill>
                  <a:prstClr val="black"/>
                </a:solidFill>
                <a:latin typeface="Calibri" panose="020F0502020204030204"/>
              </a:rPr>
              <a:t>West</a:t>
            </a:r>
          </a:p>
          <a:p>
            <a:pPr defTabSz="685800"/>
            <a:r>
              <a:rPr lang="en-GB" sz="825" b="1" dirty="0">
                <a:solidFill>
                  <a:prstClr val="black"/>
                </a:solidFill>
                <a:latin typeface="Calibri" panose="020F0502020204030204"/>
              </a:rPr>
              <a:t>Stairs</a:t>
            </a:r>
          </a:p>
          <a:p>
            <a:pPr defTabSz="685800"/>
            <a:r>
              <a:rPr lang="en-GB" sz="825" b="1" dirty="0">
                <a:solidFill>
                  <a:prstClr val="black"/>
                </a:solidFill>
                <a:latin typeface="Calibri" panose="020F0502020204030204"/>
              </a:rPr>
              <a:t>Up </a:t>
            </a:r>
          </a:p>
          <a:p>
            <a:pPr defTabSz="685800"/>
            <a:r>
              <a:rPr lang="en-GB" sz="825" b="1" dirty="0">
                <a:solidFill>
                  <a:prstClr val="black"/>
                </a:solidFill>
                <a:latin typeface="Calibri" panose="020F0502020204030204"/>
              </a:rPr>
              <a:t>Only </a:t>
            </a:r>
          </a:p>
        </p:txBody>
      </p:sp>
      <p:sp>
        <p:nvSpPr>
          <p:cNvPr id="74" name="TextBox 73"/>
          <p:cNvSpPr txBox="1"/>
          <p:nvPr/>
        </p:nvSpPr>
        <p:spPr>
          <a:xfrm>
            <a:off x="3623510" y="4618433"/>
            <a:ext cx="491624" cy="646331"/>
          </a:xfrm>
          <a:prstGeom prst="rect">
            <a:avLst/>
          </a:prstGeom>
          <a:noFill/>
        </p:spPr>
        <p:txBody>
          <a:bodyPr wrap="square" rtlCol="0">
            <a:spAutoFit/>
          </a:bodyPr>
          <a:lstStyle/>
          <a:p>
            <a:pPr defTabSz="685800"/>
            <a:r>
              <a:rPr lang="en-GB" sz="900" b="1" dirty="0">
                <a:solidFill>
                  <a:prstClr val="black"/>
                </a:solidFill>
                <a:latin typeface="Calibri" panose="020F0502020204030204"/>
              </a:rPr>
              <a:t>South </a:t>
            </a:r>
          </a:p>
          <a:p>
            <a:pPr defTabSz="685800"/>
            <a:r>
              <a:rPr lang="en-GB" sz="900" b="1" dirty="0">
                <a:solidFill>
                  <a:prstClr val="black"/>
                </a:solidFill>
                <a:latin typeface="Calibri" panose="020F0502020204030204"/>
              </a:rPr>
              <a:t>Stairs </a:t>
            </a:r>
          </a:p>
          <a:p>
            <a:pPr defTabSz="685800"/>
            <a:r>
              <a:rPr lang="en-GB" sz="900" b="1" dirty="0">
                <a:solidFill>
                  <a:prstClr val="black"/>
                </a:solidFill>
                <a:latin typeface="Calibri" panose="020F0502020204030204"/>
              </a:rPr>
              <a:t>Down  </a:t>
            </a:r>
          </a:p>
          <a:p>
            <a:pPr defTabSz="685800"/>
            <a:r>
              <a:rPr lang="en-GB" sz="900" b="1" dirty="0">
                <a:solidFill>
                  <a:prstClr val="black"/>
                </a:solidFill>
                <a:latin typeface="Calibri" panose="020F0502020204030204"/>
              </a:rPr>
              <a:t>Only </a:t>
            </a:r>
          </a:p>
        </p:txBody>
      </p:sp>
      <p:sp>
        <p:nvSpPr>
          <p:cNvPr id="75" name="TextBox 74"/>
          <p:cNvSpPr txBox="1"/>
          <p:nvPr/>
        </p:nvSpPr>
        <p:spPr>
          <a:xfrm>
            <a:off x="8744422" y="1683486"/>
            <a:ext cx="487790" cy="646331"/>
          </a:xfrm>
          <a:prstGeom prst="rect">
            <a:avLst/>
          </a:prstGeom>
          <a:noFill/>
        </p:spPr>
        <p:txBody>
          <a:bodyPr wrap="square" rtlCol="0">
            <a:spAutoFit/>
          </a:bodyPr>
          <a:lstStyle/>
          <a:p>
            <a:pPr algn="ctr" defTabSz="685800"/>
            <a:r>
              <a:rPr lang="en-GB" sz="900" b="1" dirty="0">
                <a:solidFill>
                  <a:prstClr val="black"/>
                </a:solidFill>
                <a:latin typeface="Calibri" panose="020F0502020204030204"/>
              </a:rPr>
              <a:t>East Stairs </a:t>
            </a:r>
          </a:p>
          <a:p>
            <a:pPr algn="ctr" defTabSz="685800"/>
            <a:r>
              <a:rPr lang="en-GB" sz="900" b="1" dirty="0">
                <a:solidFill>
                  <a:prstClr val="black"/>
                </a:solidFill>
                <a:latin typeface="Calibri" panose="020F0502020204030204"/>
              </a:rPr>
              <a:t>Up Only </a:t>
            </a:r>
          </a:p>
        </p:txBody>
      </p:sp>
      <p:cxnSp>
        <p:nvCxnSpPr>
          <p:cNvPr id="28" name="Straight Arrow Connector 27"/>
          <p:cNvCxnSpPr/>
          <p:nvPr/>
        </p:nvCxnSpPr>
        <p:spPr>
          <a:xfrm>
            <a:off x="3935861" y="2389556"/>
            <a:ext cx="80508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416090" y="1975796"/>
            <a:ext cx="0" cy="28470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456561" y="3167732"/>
            <a:ext cx="959045" cy="369332"/>
          </a:xfrm>
          <a:prstGeom prst="rect">
            <a:avLst/>
          </a:prstGeom>
          <a:noFill/>
        </p:spPr>
        <p:txBody>
          <a:bodyPr wrap="square" rtlCol="0">
            <a:spAutoFit/>
          </a:bodyPr>
          <a:lstStyle/>
          <a:p>
            <a:pPr algn="ctr" defTabSz="685800"/>
            <a:r>
              <a:rPr lang="en-GB" sz="900" b="1" dirty="0">
                <a:solidFill>
                  <a:prstClr val="black"/>
                </a:solidFill>
                <a:latin typeface="Calibri" panose="020F0502020204030204"/>
              </a:rPr>
              <a:t>Front Entrance to Building A</a:t>
            </a:r>
          </a:p>
        </p:txBody>
      </p:sp>
      <p:sp>
        <p:nvSpPr>
          <p:cNvPr id="32" name="TextBox 31"/>
          <p:cNvSpPr txBox="1"/>
          <p:nvPr/>
        </p:nvSpPr>
        <p:spPr>
          <a:xfrm>
            <a:off x="2755688" y="1494960"/>
            <a:ext cx="959045" cy="369332"/>
          </a:xfrm>
          <a:prstGeom prst="rect">
            <a:avLst/>
          </a:prstGeom>
          <a:noFill/>
        </p:spPr>
        <p:txBody>
          <a:bodyPr wrap="square" rtlCol="0">
            <a:spAutoFit/>
          </a:bodyPr>
          <a:lstStyle/>
          <a:p>
            <a:pPr algn="ctr" defTabSz="685800"/>
            <a:r>
              <a:rPr lang="en-GB" sz="900" b="1" dirty="0">
                <a:solidFill>
                  <a:prstClr val="black"/>
                </a:solidFill>
                <a:latin typeface="Calibri" panose="020F0502020204030204"/>
              </a:rPr>
              <a:t>Back Entrance to Building B</a:t>
            </a:r>
          </a:p>
        </p:txBody>
      </p:sp>
      <p:cxnSp>
        <p:nvCxnSpPr>
          <p:cNvPr id="36" name="Straight Arrow Connector 35"/>
          <p:cNvCxnSpPr/>
          <p:nvPr/>
        </p:nvCxnSpPr>
        <p:spPr>
          <a:xfrm flipV="1">
            <a:off x="5466229" y="2505089"/>
            <a:ext cx="132588" cy="20574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7528505" y="2523093"/>
            <a:ext cx="256032" cy="8199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6210694" y="1615906"/>
            <a:ext cx="0" cy="46425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6191665" y="1442780"/>
            <a:ext cx="959045" cy="369332"/>
          </a:xfrm>
          <a:prstGeom prst="rect">
            <a:avLst/>
          </a:prstGeom>
          <a:noFill/>
        </p:spPr>
        <p:txBody>
          <a:bodyPr wrap="square" rtlCol="0">
            <a:spAutoFit/>
          </a:bodyPr>
          <a:lstStyle/>
          <a:p>
            <a:pPr algn="ctr" defTabSz="685800"/>
            <a:r>
              <a:rPr lang="en-GB" sz="900" b="1" dirty="0">
                <a:solidFill>
                  <a:prstClr val="black"/>
                </a:solidFill>
                <a:latin typeface="Calibri" panose="020F0502020204030204"/>
              </a:rPr>
              <a:t>Back Entrance to Building A</a:t>
            </a:r>
          </a:p>
        </p:txBody>
      </p:sp>
      <p:cxnSp>
        <p:nvCxnSpPr>
          <p:cNvPr id="57" name="Straight Arrow Connector 56"/>
          <p:cNvCxnSpPr/>
          <p:nvPr/>
        </p:nvCxnSpPr>
        <p:spPr>
          <a:xfrm>
            <a:off x="2974538" y="2790817"/>
            <a:ext cx="6321" cy="55004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a:off x="2932470" y="3587808"/>
            <a:ext cx="4572" cy="55903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3056919" y="4228914"/>
            <a:ext cx="4572" cy="4067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a:off x="350699" y="2638386"/>
            <a:ext cx="44805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H="1" flipV="1">
            <a:off x="454145" y="2458393"/>
            <a:ext cx="240234" cy="14539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86" y="2624866"/>
            <a:ext cx="448056" cy="369332"/>
          </a:xfrm>
          <a:prstGeom prst="rect">
            <a:avLst/>
          </a:prstGeom>
          <a:noFill/>
        </p:spPr>
        <p:txBody>
          <a:bodyPr wrap="square" rtlCol="0">
            <a:spAutoFit/>
          </a:bodyPr>
          <a:lstStyle/>
          <a:p>
            <a:pPr defTabSz="685800"/>
            <a:r>
              <a:rPr lang="en-GB" sz="900" b="1" dirty="0">
                <a:solidFill>
                  <a:prstClr val="black"/>
                </a:solidFill>
                <a:latin typeface="Calibri" panose="020F0502020204030204"/>
              </a:rPr>
              <a:t>Exit Only</a:t>
            </a:r>
          </a:p>
        </p:txBody>
      </p:sp>
      <p:cxnSp>
        <p:nvCxnSpPr>
          <p:cNvPr id="77" name="Straight Arrow Connector 76"/>
          <p:cNvCxnSpPr/>
          <p:nvPr/>
        </p:nvCxnSpPr>
        <p:spPr>
          <a:xfrm flipV="1">
            <a:off x="222888" y="1026683"/>
            <a:ext cx="930871" cy="636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2458998" y="1050397"/>
            <a:ext cx="946942" cy="1109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1282582" y="1035896"/>
            <a:ext cx="946942" cy="1109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3623511" y="1061488"/>
            <a:ext cx="946942" cy="1109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4651875" y="1072879"/>
            <a:ext cx="946942" cy="1109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5615457" y="1118346"/>
            <a:ext cx="595237" cy="47621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V="1">
            <a:off x="41817" y="1067034"/>
            <a:ext cx="14661" cy="161100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H="1">
            <a:off x="3192676" y="5006391"/>
            <a:ext cx="411643" cy="892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a:off x="2683500" y="5466129"/>
            <a:ext cx="959045" cy="369332"/>
          </a:xfrm>
          <a:prstGeom prst="rect">
            <a:avLst/>
          </a:prstGeom>
          <a:noFill/>
        </p:spPr>
        <p:txBody>
          <a:bodyPr wrap="square" rtlCol="0">
            <a:spAutoFit/>
          </a:bodyPr>
          <a:lstStyle/>
          <a:p>
            <a:pPr algn="ctr" defTabSz="685800"/>
            <a:r>
              <a:rPr lang="en-GB" sz="900" b="1" dirty="0">
                <a:solidFill>
                  <a:prstClr val="black"/>
                </a:solidFill>
                <a:latin typeface="Calibri" panose="020F0502020204030204"/>
              </a:rPr>
              <a:t>Front Entrance to Building B</a:t>
            </a:r>
          </a:p>
        </p:txBody>
      </p:sp>
      <p:cxnSp>
        <p:nvCxnSpPr>
          <p:cNvPr id="110" name="Straight Arrow Connector 109"/>
          <p:cNvCxnSpPr/>
          <p:nvPr/>
        </p:nvCxnSpPr>
        <p:spPr>
          <a:xfrm flipV="1">
            <a:off x="2932470" y="5150443"/>
            <a:ext cx="1" cy="33001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a:off x="2970170" y="2480612"/>
            <a:ext cx="0" cy="25428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flipH="1">
            <a:off x="2587466" y="2389557"/>
            <a:ext cx="262370" cy="19404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3642545" y="2070430"/>
            <a:ext cx="0" cy="4726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flipH="1">
            <a:off x="4990102" y="1512031"/>
            <a:ext cx="1003958" cy="230832"/>
          </a:xfrm>
          <a:prstGeom prst="rect">
            <a:avLst/>
          </a:prstGeom>
          <a:noFill/>
        </p:spPr>
        <p:txBody>
          <a:bodyPr wrap="square" rtlCol="0">
            <a:spAutoFit/>
          </a:bodyPr>
          <a:lstStyle/>
          <a:p>
            <a:pPr algn="ctr" defTabSz="685800"/>
            <a:r>
              <a:rPr lang="en-GB" sz="900" b="1" dirty="0">
                <a:solidFill>
                  <a:prstClr val="black"/>
                </a:solidFill>
                <a:latin typeface="Calibri" panose="020F0502020204030204"/>
              </a:rPr>
              <a:t>Exit to Building B</a:t>
            </a:r>
          </a:p>
        </p:txBody>
      </p:sp>
      <p:cxnSp>
        <p:nvCxnSpPr>
          <p:cNvPr id="131" name="Straight Arrow Connector 130"/>
          <p:cNvCxnSpPr/>
          <p:nvPr/>
        </p:nvCxnSpPr>
        <p:spPr>
          <a:xfrm flipH="1" flipV="1">
            <a:off x="5930119" y="1706569"/>
            <a:ext cx="196344" cy="40916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flipH="1">
            <a:off x="7164325" y="2792333"/>
            <a:ext cx="539496" cy="457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flipH="1">
            <a:off x="4431227" y="1724298"/>
            <a:ext cx="539496" cy="457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flipH="1">
            <a:off x="3675182" y="1736683"/>
            <a:ext cx="539496" cy="457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flipV="1">
            <a:off x="6116600" y="2313814"/>
            <a:ext cx="1104" cy="26978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a:off x="6210694" y="2334021"/>
            <a:ext cx="0" cy="24958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p:nvPr/>
        </p:nvCxnSpPr>
        <p:spPr>
          <a:xfrm flipH="1">
            <a:off x="3398498" y="1719795"/>
            <a:ext cx="232048" cy="22125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9" name="Bent-Up Arrow 158"/>
          <p:cNvSpPr/>
          <p:nvPr/>
        </p:nvSpPr>
        <p:spPr>
          <a:xfrm>
            <a:off x="8701097" y="2361873"/>
            <a:ext cx="353451" cy="148665"/>
          </a:xfrm>
          <a:prstGeom prst="ben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160" name="Bent-Up Arrow 159"/>
          <p:cNvSpPr/>
          <p:nvPr/>
        </p:nvSpPr>
        <p:spPr>
          <a:xfrm flipH="1">
            <a:off x="56479" y="2349559"/>
            <a:ext cx="272939" cy="137021"/>
          </a:xfrm>
          <a:prstGeom prst="ben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pic>
        <p:nvPicPr>
          <p:cNvPr id="162" name="Picture 2" descr="https://i.stack.imgur.com/eVpM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3543001" y="2300376"/>
            <a:ext cx="184628" cy="18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8918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 y="1321327"/>
            <a:ext cx="9144000" cy="3992235"/>
          </a:xfrm>
          <a:prstGeom prst="rect">
            <a:avLst/>
          </a:prstGeom>
        </p:spPr>
      </p:pic>
      <p:cxnSp>
        <p:nvCxnSpPr>
          <p:cNvPr id="3" name="Straight Arrow Connector 2"/>
          <p:cNvCxnSpPr/>
          <p:nvPr/>
        </p:nvCxnSpPr>
        <p:spPr>
          <a:xfrm flipV="1">
            <a:off x="506148" y="1906121"/>
            <a:ext cx="453972" cy="416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flipV="1">
            <a:off x="1250577" y="1893580"/>
            <a:ext cx="629323" cy="335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044895" y="1885275"/>
            <a:ext cx="66737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041186" y="1944964"/>
            <a:ext cx="9144" cy="46449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054096" y="2731618"/>
            <a:ext cx="9144" cy="46449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054096" y="3648028"/>
            <a:ext cx="9144" cy="46449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3708699" y="1893580"/>
            <a:ext cx="567466" cy="406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4453935" y="1901885"/>
            <a:ext cx="53223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5228217" y="1901885"/>
            <a:ext cx="53196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6688567" y="1901885"/>
            <a:ext cx="580913" cy="632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7366300" y="1893580"/>
            <a:ext cx="569482" cy="830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5914018" y="1893580"/>
            <a:ext cx="56477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058668" y="1259524"/>
            <a:ext cx="502920" cy="600164"/>
          </a:xfrm>
          <a:prstGeom prst="rect">
            <a:avLst/>
          </a:prstGeom>
          <a:noFill/>
        </p:spPr>
        <p:txBody>
          <a:bodyPr wrap="square" rtlCol="0">
            <a:spAutoFit/>
          </a:bodyPr>
          <a:lstStyle/>
          <a:p>
            <a:pPr algn="ctr" defTabSz="685800"/>
            <a:r>
              <a:rPr lang="en-GB" sz="825" b="1" dirty="0">
                <a:solidFill>
                  <a:prstClr val="black"/>
                </a:solidFill>
                <a:latin typeface="Calibri" panose="020F0502020204030204"/>
              </a:rPr>
              <a:t>North Stairs Down Only </a:t>
            </a:r>
          </a:p>
        </p:txBody>
      </p:sp>
      <p:sp>
        <p:nvSpPr>
          <p:cNvPr id="20" name="TextBox 19"/>
          <p:cNvSpPr txBox="1"/>
          <p:nvPr/>
        </p:nvSpPr>
        <p:spPr>
          <a:xfrm>
            <a:off x="-45720" y="2149580"/>
            <a:ext cx="448056" cy="600164"/>
          </a:xfrm>
          <a:prstGeom prst="rect">
            <a:avLst/>
          </a:prstGeom>
          <a:noFill/>
        </p:spPr>
        <p:txBody>
          <a:bodyPr wrap="square" rtlCol="0">
            <a:spAutoFit/>
          </a:bodyPr>
          <a:lstStyle/>
          <a:p>
            <a:pPr defTabSz="685800"/>
            <a:r>
              <a:rPr lang="en-GB" sz="825" b="1" dirty="0">
                <a:solidFill>
                  <a:prstClr val="black"/>
                </a:solidFill>
                <a:latin typeface="Calibri" panose="020F0502020204030204"/>
              </a:rPr>
              <a:t>West</a:t>
            </a:r>
          </a:p>
          <a:p>
            <a:pPr defTabSz="685800"/>
            <a:r>
              <a:rPr lang="en-GB" sz="825" b="1" dirty="0">
                <a:solidFill>
                  <a:prstClr val="black"/>
                </a:solidFill>
                <a:latin typeface="Calibri" panose="020F0502020204030204"/>
              </a:rPr>
              <a:t>Stairs</a:t>
            </a:r>
          </a:p>
          <a:p>
            <a:pPr defTabSz="685800"/>
            <a:r>
              <a:rPr lang="en-GB" sz="825" b="1" dirty="0">
                <a:solidFill>
                  <a:prstClr val="black"/>
                </a:solidFill>
                <a:latin typeface="Calibri" panose="020F0502020204030204"/>
              </a:rPr>
              <a:t>Up </a:t>
            </a:r>
          </a:p>
          <a:p>
            <a:pPr defTabSz="685800"/>
            <a:r>
              <a:rPr lang="en-GB" sz="825" b="1" dirty="0">
                <a:solidFill>
                  <a:prstClr val="black"/>
                </a:solidFill>
                <a:latin typeface="Calibri" panose="020F0502020204030204"/>
              </a:rPr>
              <a:t>Only </a:t>
            </a:r>
          </a:p>
        </p:txBody>
      </p:sp>
      <p:sp>
        <p:nvSpPr>
          <p:cNvPr id="21" name="TextBox 20"/>
          <p:cNvSpPr txBox="1"/>
          <p:nvPr/>
        </p:nvSpPr>
        <p:spPr>
          <a:xfrm>
            <a:off x="8567928" y="2239218"/>
            <a:ext cx="621792" cy="473206"/>
          </a:xfrm>
          <a:prstGeom prst="rect">
            <a:avLst/>
          </a:prstGeom>
          <a:noFill/>
        </p:spPr>
        <p:txBody>
          <a:bodyPr wrap="square" rtlCol="0">
            <a:spAutoFit/>
          </a:bodyPr>
          <a:lstStyle/>
          <a:p>
            <a:pPr algn="ctr" defTabSz="685800"/>
            <a:r>
              <a:rPr lang="en-GB" sz="825" b="1" dirty="0">
                <a:solidFill>
                  <a:prstClr val="black"/>
                </a:solidFill>
                <a:latin typeface="Calibri" panose="020F0502020204030204"/>
              </a:rPr>
              <a:t>East Stairs Up Only </a:t>
            </a:r>
          </a:p>
        </p:txBody>
      </p:sp>
      <p:sp>
        <p:nvSpPr>
          <p:cNvPr id="22" name="TextBox 21"/>
          <p:cNvSpPr txBox="1"/>
          <p:nvPr/>
        </p:nvSpPr>
        <p:spPr>
          <a:xfrm>
            <a:off x="2976372" y="4813632"/>
            <a:ext cx="886968" cy="346249"/>
          </a:xfrm>
          <a:prstGeom prst="rect">
            <a:avLst/>
          </a:prstGeom>
          <a:noFill/>
        </p:spPr>
        <p:txBody>
          <a:bodyPr wrap="square" rtlCol="0">
            <a:spAutoFit/>
          </a:bodyPr>
          <a:lstStyle/>
          <a:p>
            <a:pPr defTabSz="685800"/>
            <a:r>
              <a:rPr lang="en-GB" sz="825" b="1" dirty="0">
                <a:solidFill>
                  <a:prstClr val="black"/>
                </a:solidFill>
                <a:latin typeface="Calibri" panose="020F0502020204030204"/>
              </a:rPr>
              <a:t>South Stairs Down  Only </a:t>
            </a:r>
          </a:p>
        </p:txBody>
      </p:sp>
      <p:cxnSp>
        <p:nvCxnSpPr>
          <p:cNvPr id="47" name="Straight Arrow Connector 46"/>
          <p:cNvCxnSpPr/>
          <p:nvPr/>
        </p:nvCxnSpPr>
        <p:spPr>
          <a:xfrm flipH="1">
            <a:off x="8030584" y="1885275"/>
            <a:ext cx="569482" cy="830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3708699" y="1384506"/>
            <a:ext cx="1" cy="40350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3581826" y="1788008"/>
            <a:ext cx="472" cy="2149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Bent-Up Arrow 66"/>
          <p:cNvSpPr/>
          <p:nvPr/>
        </p:nvSpPr>
        <p:spPr>
          <a:xfrm flipV="1">
            <a:off x="3177237" y="4457541"/>
            <a:ext cx="384352" cy="139570"/>
          </a:xfrm>
          <a:prstGeom prst="ben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68" name="Left-Up Arrow 67"/>
          <p:cNvSpPr/>
          <p:nvPr/>
        </p:nvSpPr>
        <p:spPr>
          <a:xfrm>
            <a:off x="8731529" y="1857686"/>
            <a:ext cx="303758" cy="124028"/>
          </a:xfrm>
          <a:prstGeom prst="lef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70" name="Left-Up Arrow 69"/>
          <p:cNvSpPr/>
          <p:nvPr/>
        </p:nvSpPr>
        <p:spPr>
          <a:xfrm flipH="1">
            <a:off x="-8603" y="1833050"/>
            <a:ext cx="307127" cy="169890"/>
          </a:xfrm>
          <a:prstGeom prst="lef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pic>
        <p:nvPicPr>
          <p:cNvPr id="71" name="Picture 2" descr="https://i.stack.imgur.com/eVpM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3489747" y="1793439"/>
            <a:ext cx="184628" cy="18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9493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52060"/>
            <a:ext cx="9144000" cy="3994484"/>
          </a:xfrm>
          <a:prstGeom prst="rect">
            <a:avLst/>
          </a:prstGeom>
        </p:spPr>
      </p:pic>
      <p:cxnSp>
        <p:nvCxnSpPr>
          <p:cNvPr id="3" name="Straight Arrow Connector 2"/>
          <p:cNvCxnSpPr/>
          <p:nvPr/>
        </p:nvCxnSpPr>
        <p:spPr>
          <a:xfrm flipV="1">
            <a:off x="413901" y="1997964"/>
            <a:ext cx="619372" cy="914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1274781" y="1997964"/>
            <a:ext cx="710005" cy="1143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308860" y="1997964"/>
            <a:ext cx="592074" cy="541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095244" y="2185416"/>
            <a:ext cx="9144" cy="46449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104388" y="3040619"/>
            <a:ext cx="9144" cy="5097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104388" y="3977640"/>
            <a:ext cx="9144" cy="46449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875090" y="1993005"/>
            <a:ext cx="54057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572000" y="1988552"/>
            <a:ext cx="60511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5494470" y="2003376"/>
            <a:ext cx="60511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7075842" y="1997964"/>
            <a:ext cx="58091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7903240" y="1985459"/>
            <a:ext cx="501038" cy="1509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6329935" y="2008856"/>
            <a:ext cx="582392" cy="457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044952" y="4832277"/>
            <a:ext cx="886968" cy="346249"/>
          </a:xfrm>
          <a:prstGeom prst="rect">
            <a:avLst/>
          </a:prstGeom>
          <a:noFill/>
        </p:spPr>
        <p:txBody>
          <a:bodyPr wrap="square" rtlCol="0">
            <a:spAutoFit/>
          </a:bodyPr>
          <a:lstStyle/>
          <a:p>
            <a:pPr defTabSz="685800"/>
            <a:r>
              <a:rPr lang="en-GB" sz="825" b="1" dirty="0">
                <a:solidFill>
                  <a:prstClr val="black"/>
                </a:solidFill>
                <a:latin typeface="Calibri" panose="020F0502020204030204"/>
              </a:rPr>
              <a:t>South Stairs Down  Only </a:t>
            </a:r>
          </a:p>
        </p:txBody>
      </p:sp>
      <p:sp>
        <p:nvSpPr>
          <p:cNvPr id="17" name="TextBox 16"/>
          <p:cNvSpPr txBox="1"/>
          <p:nvPr/>
        </p:nvSpPr>
        <p:spPr>
          <a:xfrm>
            <a:off x="3042263" y="1392425"/>
            <a:ext cx="566928" cy="600164"/>
          </a:xfrm>
          <a:prstGeom prst="rect">
            <a:avLst/>
          </a:prstGeom>
          <a:noFill/>
        </p:spPr>
        <p:txBody>
          <a:bodyPr wrap="square" rtlCol="0">
            <a:spAutoFit/>
          </a:bodyPr>
          <a:lstStyle/>
          <a:p>
            <a:pPr algn="ctr" defTabSz="685800"/>
            <a:r>
              <a:rPr lang="en-GB" sz="825" b="1" dirty="0">
                <a:solidFill>
                  <a:prstClr val="black"/>
                </a:solidFill>
                <a:latin typeface="Calibri" panose="020F0502020204030204"/>
              </a:rPr>
              <a:t>North Stairs Down Only </a:t>
            </a:r>
          </a:p>
        </p:txBody>
      </p:sp>
      <p:sp>
        <p:nvSpPr>
          <p:cNvPr id="18" name="TextBox 17"/>
          <p:cNvSpPr txBox="1"/>
          <p:nvPr/>
        </p:nvSpPr>
        <p:spPr>
          <a:xfrm>
            <a:off x="-45720" y="2297365"/>
            <a:ext cx="448056" cy="600164"/>
          </a:xfrm>
          <a:prstGeom prst="rect">
            <a:avLst/>
          </a:prstGeom>
          <a:noFill/>
        </p:spPr>
        <p:txBody>
          <a:bodyPr wrap="square" rtlCol="0">
            <a:spAutoFit/>
          </a:bodyPr>
          <a:lstStyle/>
          <a:p>
            <a:pPr defTabSz="685800"/>
            <a:r>
              <a:rPr lang="en-GB" sz="825" b="1" dirty="0">
                <a:solidFill>
                  <a:prstClr val="black"/>
                </a:solidFill>
                <a:latin typeface="Calibri" panose="020F0502020204030204"/>
              </a:rPr>
              <a:t>West</a:t>
            </a:r>
          </a:p>
          <a:p>
            <a:pPr defTabSz="685800"/>
            <a:r>
              <a:rPr lang="en-GB" sz="825" b="1" dirty="0">
                <a:solidFill>
                  <a:prstClr val="black"/>
                </a:solidFill>
                <a:latin typeface="Calibri" panose="020F0502020204030204"/>
              </a:rPr>
              <a:t>Stairs</a:t>
            </a:r>
          </a:p>
          <a:p>
            <a:pPr defTabSz="685800"/>
            <a:r>
              <a:rPr lang="en-GB" sz="825" b="1" dirty="0">
                <a:solidFill>
                  <a:prstClr val="black"/>
                </a:solidFill>
                <a:latin typeface="Calibri" panose="020F0502020204030204"/>
              </a:rPr>
              <a:t>Up </a:t>
            </a:r>
          </a:p>
          <a:p>
            <a:pPr defTabSz="685800"/>
            <a:r>
              <a:rPr lang="en-GB" sz="825" b="1" dirty="0">
                <a:solidFill>
                  <a:prstClr val="black"/>
                </a:solidFill>
                <a:latin typeface="Calibri" panose="020F0502020204030204"/>
              </a:rPr>
              <a:t>Only </a:t>
            </a:r>
          </a:p>
        </p:txBody>
      </p:sp>
      <p:sp>
        <p:nvSpPr>
          <p:cNvPr id="19" name="TextBox 18"/>
          <p:cNvSpPr txBox="1"/>
          <p:nvPr/>
        </p:nvSpPr>
        <p:spPr>
          <a:xfrm>
            <a:off x="8567928" y="2239218"/>
            <a:ext cx="621792" cy="473206"/>
          </a:xfrm>
          <a:prstGeom prst="rect">
            <a:avLst/>
          </a:prstGeom>
          <a:noFill/>
        </p:spPr>
        <p:txBody>
          <a:bodyPr wrap="square" rtlCol="0">
            <a:spAutoFit/>
          </a:bodyPr>
          <a:lstStyle/>
          <a:p>
            <a:pPr algn="ctr" defTabSz="685800"/>
            <a:r>
              <a:rPr lang="en-GB" sz="825" b="1" dirty="0">
                <a:solidFill>
                  <a:prstClr val="black"/>
                </a:solidFill>
                <a:latin typeface="Calibri" panose="020F0502020204030204"/>
              </a:rPr>
              <a:t>East Stairs Up Only </a:t>
            </a:r>
          </a:p>
        </p:txBody>
      </p:sp>
      <p:cxnSp>
        <p:nvCxnSpPr>
          <p:cNvPr id="20" name="Straight Arrow Connector 19"/>
          <p:cNvCxnSpPr/>
          <p:nvPr/>
        </p:nvCxnSpPr>
        <p:spPr>
          <a:xfrm flipV="1">
            <a:off x="48140" y="2011680"/>
            <a:ext cx="290726" cy="914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3735593" y="1431758"/>
            <a:ext cx="0" cy="45012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8721493" y="2049228"/>
            <a:ext cx="33079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4125206" y="4108856"/>
            <a:ext cx="0" cy="28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Bent-Up Arrow 64"/>
          <p:cNvSpPr/>
          <p:nvPr/>
        </p:nvSpPr>
        <p:spPr>
          <a:xfrm flipV="1">
            <a:off x="3260035" y="4561475"/>
            <a:ext cx="349156" cy="152154"/>
          </a:xfrm>
          <a:prstGeom prst="ben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pic>
        <p:nvPicPr>
          <p:cNvPr id="1026" name="Picture 2" descr="https://i.stack.imgur.com/eVpM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3502732" y="1934692"/>
            <a:ext cx="184628" cy="18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328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4EBCC-0419-401C-A6CD-AA804D6F710D}"/>
              </a:ext>
            </a:extLst>
          </p:cNvPr>
          <p:cNvSpPr>
            <a:spLocks noGrp="1"/>
          </p:cNvSpPr>
          <p:nvPr>
            <p:ph type="title"/>
          </p:nvPr>
        </p:nvSpPr>
        <p:spPr/>
        <p:txBody>
          <a:bodyPr/>
          <a:lstStyle/>
          <a:p>
            <a:endParaRPr lang="en-GB"/>
          </a:p>
        </p:txBody>
      </p:sp>
      <p:graphicFrame>
        <p:nvGraphicFramePr>
          <p:cNvPr id="4" name="Content Placeholder 3">
            <a:extLst>
              <a:ext uri="{FF2B5EF4-FFF2-40B4-BE49-F238E27FC236}">
                <a16:creationId xmlns:a16="http://schemas.microsoft.com/office/drawing/2014/main" id="{3A48EFBF-4420-4FF9-8A06-2D303ECD8337}"/>
              </a:ext>
            </a:extLst>
          </p:cNvPr>
          <p:cNvGraphicFramePr>
            <a:graphicFrameLocks noGrp="1"/>
          </p:cNvGraphicFramePr>
          <p:nvPr>
            <p:ph idx="1"/>
            <p:extLst>
              <p:ext uri="{D42A27DB-BD31-4B8C-83A1-F6EECF244321}">
                <p14:modId xmlns:p14="http://schemas.microsoft.com/office/powerpoint/2010/main" val="2784321171"/>
              </p:ext>
            </p:extLst>
          </p:nvPr>
        </p:nvGraphicFramePr>
        <p:xfrm>
          <a:off x="990600" y="642297"/>
          <a:ext cx="6248400" cy="5951951"/>
        </p:xfrm>
        <a:graphic>
          <a:graphicData uri="http://schemas.openxmlformats.org/drawingml/2006/table">
            <a:tbl>
              <a:tblPr>
                <a:tableStyleId>{5C22544A-7EE6-4342-B048-85BDC9FD1C3A}</a:tableStyleId>
              </a:tblPr>
              <a:tblGrid>
                <a:gridCol w="1999488">
                  <a:extLst>
                    <a:ext uri="{9D8B030D-6E8A-4147-A177-3AD203B41FA5}">
                      <a16:colId xmlns:a16="http://schemas.microsoft.com/office/drawing/2014/main" val="1982813600"/>
                    </a:ext>
                  </a:extLst>
                </a:gridCol>
                <a:gridCol w="1635945">
                  <a:extLst>
                    <a:ext uri="{9D8B030D-6E8A-4147-A177-3AD203B41FA5}">
                      <a16:colId xmlns:a16="http://schemas.microsoft.com/office/drawing/2014/main" val="1398351516"/>
                    </a:ext>
                  </a:extLst>
                </a:gridCol>
                <a:gridCol w="2612967">
                  <a:extLst>
                    <a:ext uri="{9D8B030D-6E8A-4147-A177-3AD203B41FA5}">
                      <a16:colId xmlns:a16="http://schemas.microsoft.com/office/drawing/2014/main" val="3769637580"/>
                    </a:ext>
                  </a:extLst>
                </a:gridCol>
              </a:tblGrid>
              <a:tr h="770351">
                <a:tc>
                  <a:txBody>
                    <a:bodyPr/>
                    <a:lstStyle/>
                    <a:p>
                      <a:pPr algn="ctr" fontAlgn="b"/>
                      <a:r>
                        <a:rPr lang="en-GB" sz="2800" b="0" i="0" u="none" strike="noStrike" dirty="0">
                          <a:solidFill>
                            <a:srgbClr val="000000"/>
                          </a:solidFill>
                          <a:effectLst/>
                          <a:latin typeface="Calibri" panose="020F0502020204030204" pitchFamily="34" charset="0"/>
                        </a:rPr>
                        <a:t>Mark / 132</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2800" u="none" strike="noStrike" dirty="0">
                          <a:effectLst/>
                        </a:rPr>
                        <a:t>% </a:t>
                      </a:r>
                      <a:endParaRPr lang="en-GB" sz="2800" b="0" i="0" u="none" strike="noStrike" dirty="0">
                        <a:solidFill>
                          <a:srgbClr val="000000"/>
                        </a:solidFill>
                        <a:effectLst/>
                        <a:latin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2800" u="none" strike="noStrike" dirty="0">
                          <a:effectLst/>
                        </a:rPr>
                        <a:t> Level (2019 GB) </a:t>
                      </a:r>
                      <a:endParaRPr lang="en-GB" sz="2800" b="0" i="0" u="none" strike="noStrike" dirty="0">
                        <a:solidFill>
                          <a:srgbClr val="000000"/>
                        </a:solidFill>
                        <a:effectLst/>
                        <a:latin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95166378"/>
                  </a:ext>
                </a:extLst>
              </a:tr>
              <a:tr h="422451">
                <a:tc>
                  <a:txBody>
                    <a:bodyPr/>
                    <a:lstStyle/>
                    <a:p>
                      <a:pPr algn="l" fontAlgn="b"/>
                      <a:r>
                        <a:rPr lang="en-GB" sz="2800" b="0" i="0" u="none" strike="noStrike" dirty="0">
                          <a:solidFill>
                            <a:srgbClr val="000000"/>
                          </a:solidFill>
                          <a:effectLst/>
                          <a:latin typeface="Calibri" panose="020F0502020204030204" pitchFamily="34" charset="0"/>
                        </a:rPr>
                        <a:t>0</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2800" u="none" strike="noStrike" dirty="0">
                          <a:effectLst/>
                        </a:rPr>
                        <a:t>0</a:t>
                      </a:r>
                      <a:endParaRPr lang="en-GB" sz="2800" b="0" i="0" u="none" strike="noStrike" dirty="0">
                        <a:solidFill>
                          <a:srgbClr val="000000"/>
                        </a:solidFill>
                        <a:effectLst/>
                        <a:latin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2800" u="none" strike="noStrike">
                          <a:effectLst/>
                        </a:rPr>
                        <a:t>U</a:t>
                      </a:r>
                      <a:endParaRPr lang="en-GB" sz="2800" b="0" i="0" u="none" strike="noStrike">
                        <a:solidFill>
                          <a:srgbClr val="000000"/>
                        </a:solidFill>
                        <a:effectLst/>
                        <a:latin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0540768"/>
                  </a:ext>
                </a:extLst>
              </a:tr>
              <a:tr h="422451">
                <a:tc>
                  <a:txBody>
                    <a:bodyPr/>
                    <a:lstStyle/>
                    <a:p>
                      <a:pPr algn="l" fontAlgn="b"/>
                      <a:r>
                        <a:rPr lang="en-GB" sz="2800" b="0" i="0" u="none" strike="noStrike" dirty="0">
                          <a:solidFill>
                            <a:srgbClr val="000000"/>
                          </a:solidFill>
                          <a:effectLst/>
                          <a:latin typeface="Calibri" panose="020F0502020204030204" pitchFamily="34" charset="0"/>
                        </a:rPr>
                        <a:t>10</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2800" u="none" strike="noStrike" dirty="0">
                          <a:effectLst/>
                        </a:rPr>
                        <a:t>7.7</a:t>
                      </a:r>
                      <a:endParaRPr lang="en-GB" sz="2800" b="0" i="0" u="none" strike="noStrike" dirty="0">
                        <a:solidFill>
                          <a:srgbClr val="000000"/>
                        </a:solidFill>
                        <a:effectLst/>
                        <a:latin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2800" u="none" strike="noStrike">
                          <a:effectLst/>
                        </a:rPr>
                        <a:t>1</a:t>
                      </a:r>
                      <a:endParaRPr lang="en-GB" sz="2800" b="0" i="0" u="none" strike="noStrike">
                        <a:solidFill>
                          <a:srgbClr val="000000"/>
                        </a:solidFill>
                        <a:effectLst/>
                        <a:latin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5597774"/>
                  </a:ext>
                </a:extLst>
              </a:tr>
              <a:tr h="422451">
                <a:tc>
                  <a:txBody>
                    <a:bodyPr/>
                    <a:lstStyle/>
                    <a:p>
                      <a:pPr algn="l" fontAlgn="b"/>
                      <a:r>
                        <a:rPr lang="en-GB" sz="2800" b="0" i="0" u="none" strike="noStrike" dirty="0">
                          <a:solidFill>
                            <a:srgbClr val="000000"/>
                          </a:solidFill>
                          <a:effectLst/>
                          <a:latin typeface="Calibri" panose="020F0502020204030204" pitchFamily="34" charset="0"/>
                        </a:rPr>
                        <a:t>26</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2800" u="none" strike="noStrike" dirty="0">
                          <a:effectLst/>
                        </a:rPr>
                        <a:t>19.6</a:t>
                      </a:r>
                      <a:endParaRPr lang="en-GB" sz="2800" b="0" i="0" u="none" strike="noStrike" dirty="0">
                        <a:solidFill>
                          <a:srgbClr val="000000"/>
                        </a:solidFill>
                        <a:effectLst/>
                        <a:latin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2800" u="none" strike="noStrike">
                          <a:effectLst/>
                        </a:rPr>
                        <a:t>2</a:t>
                      </a:r>
                      <a:endParaRPr lang="en-GB" sz="2800" b="0" i="0" u="none" strike="noStrike">
                        <a:solidFill>
                          <a:srgbClr val="000000"/>
                        </a:solidFill>
                        <a:effectLst/>
                        <a:latin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0120022"/>
                  </a:ext>
                </a:extLst>
              </a:tr>
              <a:tr h="422451">
                <a:tc>
                  <a:txBody>
                    <a:bodyPr/>
                    <a:lstStyle/>
                    <a:p>
                      <a:pPr algn="l" fontAlgn="b"/>
                      <a:r>
                        <a:rPr lang="en-GB" sz="2800" b="0" i="0" u="none" strike="noStrike">
                          <a:solidFill>
                            <a:srgbClr val="000000"/>
                          </a:solidFill>
                          <a:effectLst/>
                          <a:latin typeface="Calibri" panose="020F0502020204030204" pitchFamily="34" charset="0"/>
                        </a:rPr>
                        <a:t>42</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2800" u="none" strike="noStrike" dirty="0">
                          <a:effectLst/>
                        </a:rPr>
                        <a:t>31.5</a:t>
                      </a:r>
                      <a:endParaRPr lang="en-GB" sz="2800" b="0" i="0" u="none" strike="noStrike" dirty="0">
                        <a:solidFill>
                          <a:srgbClr val="000000"/>
                        </a:solidFill>
                        <a:effectLst/>
                        <a:latin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2800" u="none" strike="noStrike">
                          <a:effectLst/>
                        </a:rPr>
                        <a:t>3</a:t>
                      </a:r>
                      <a:endParaRPr lang="en-GB" sz="2800" b="0" i="0" u="none" strike="noStrike">
                        <a:solidFill>
                          <a:srgbClr val="000000"/>
                        </a:solidFill>
                        <a:effectLst/>
                        <a:latin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25179673"/>
                  </a:ext>
                </a:extLst>
              </a:tr>
              <a:tr h="422451">
                <a:tc>
                  <a:txBody>
                    <a:bodyPr/>
                    <a:lstStyle/>
                    <a:p>
                      <a:pPr algn="l" fontAlgn="b"/>
                      <a:r>
                        <a:rPr lang="en-GB" sz="2800" b="0" i="0" u="none" strike="noStrike" dirty="0">
                          <a:solidFill>
                            <a:srgbClr val="000000"/>
                          </a:solidFill>
                          <a:effectLst/>
                          <a:latin typeface="Calibri" panose="020F0502020204030204" pitchFamily="34" charset="0"/>
                        </a:rPr>
                        <a:t>58</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2800" u="none" strike="noStrike" dirty="0">
                          <a:effectLst/>
                        </a:rPr>
                        <a:t>44</a:t>
                      </a:r>
                      <a:endParaRPr lang="en-GB" sz="2800" b="0" i="0" u="none" strike="noStrike" dirty="0">
                        <a:solidFill>
                          <a:srgbClr val="000000"/>
                        </a:solidFill>
                        <a:effectLst/>
                        <a:latin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2800" u="none" strike="noStrike">
                          <a:effectLst/>
                        </a:rPr>
                        <a:t>4</a:t>
                      </a:r>
                      <a:endParaRPr lang="en-GB" sz="2800" b="0" i="0" u="none" strike="noStrike">
                        <a:solidFill>
                          <a:srgbClr val="000000"/>
                        </a:solidFill>
                        <a:effectLst/>
                        <a:latin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1829995"/>
                  </a:ext>
                </a:extLst>
              </a:tr>
              <a:tr h="422451">
                <a:tc>
                  <a:txBody>
                    <a:bodyPr/>
                    <a:lstStyle/>
                    <a:p>
                      <a:pPr algn="l" fontAlgn="b"/>
                      <a:r>
                        <a:rPr lang="en-GB" sz="2800" b="0" i="0" u="none" strike="noStrike">
                          <a:solidFill>
                            <a:srgbClr val="000000"/>
                          </a:solidFill>
                          <a:effectLst/>
                          <a:latin typeface="Calibri" panose="020F0502020204030204" pitchFamily="34" charset="0"/>
                        </a:rPr>
                        <a:t>69</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2800" u="none" strike="noStrike" dirty="0">
                          <a:effectLst/>
                        </a:rPr>
                        <a:t>52.4</a:t>
                      </a:r>
                      <a:endParaRPr lang="en-GB" sz="2800" b="0" i="0" u="none" strike="noStrike" dirty="0">
                        <a:solidFill>
                          <a:srgbClr val="000000"/>
                        </a:solidFill>
                        <a:effectLst/>
                        <a:latin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2800" u="none" strike="noStrike">
                          <a:effectLst/>
                        </a:rPr>
                        <a:t>5</a:t>
                      </a:r>
                      <a:endParaRPr lang="en-GB" sz="2800" b="0" i="0" u="none" strike="noStrike">
                        <a:solidFill>
                          <a:srgbClr val="000000"/>
                        </a:solidFill>
                        <a:effectLst/>
                        <a:latin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1645010"/>
                  </a:ext>
                </a:extLst>
              </a:tr>
              <a:tr h="422451">
                <a:tc>
                  <a:txBody>
                    <a:bodyPr/>
                    <a:lstStyle/>
                    <a:p>
                      <a:pPr algn="l" fontAlgn="b"/>
                      <a:r>
                        <a:rPr lang="en-GB" sz="2800" b="0" i="0" u="none" strike="noStrike">
                          <a:solidFill>
                            <a:srgbClr val="000000"/>
                          </a:solidFill>
                          <a:effectLst/>
                          <a:latin typeface="Calibri" panose="020F0502020204030204" pitchFamily="34" charset="0"/>
                        </a:rPr>
                        <a:t>80</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2800" u="none" strike="noStrike" dirty="0">
                          <a:effectLst/>
                        </a:rPr>
                        <a:t>60.7</a:t>
                      </a:r>
                      <a:endParaRPr lang="en-GB" sz="2800" b="0" i="0" u="none" strike="noStrike" dirty="0">
                        <a:solidFill>
                          <a:srgbClr val="000000"/>
                        </a:solidFill>
                        <a:effectLst/>
                        <a:latin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2800" u="none" strike="noStrike">
                          <a:effectLst/>
                        </a:rPr>
                        <a:t>6</a:t>
                      </a:r>
                      <a:endParaRPr lang="en-GB" sz="2800" b="0" i="0" u="none" strike="noStrike">
                        <a:solidFill>
                          <a:srgbClr val="000000"/>
                        </a:solidFill>
                        <a:effectLst/>
                        <a:latin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1590288"/>
                  </a:ext>
                </a:extLst>
              </a:tr>
              <a:tr h="422451">
                <a:tc>
                  <a:txBody>
                    <a:bodyPr/>
                    <a:lstStyle/>
                    <a:p>
                      <a:pPr algn="l" fontAlgn="b"/>
                      <a:r>
                        <a:rPr lang="en-GB" sz="2800" b="0" i="0" u="none" strike="noStrike" dirty="0">
                          <a:solidFill>
                            <a:srgbClr val="000000"/>
                          </a:solidFill>
                          <a:effectLst/>
                          <a:latin typeface="Calibri" panose="020F0502020204030204" pitchFamily="34" charset="0"/>
                        </a:rPr>
                        <a:t>91</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2800" u="none" strike="noStrike" dirty="0">
                          <a:effectLst/>
                        </a:rPr>
                        <a:t>69</a:t>
                      </a:r>
                      <a:endParaRPr lang="en-GB" sz="2800" b="0" i="0" u="none" strike="noStrike" dirty="0">
                        <a:solidFill>
                          <a:srgbClr val="000000"/>
                        </a:solidFill>
                        <a:effectLst/>
                        <a:latin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2800" u="none" strike="noStrike" dirty="0">
                          <a:effectLst/>
                        </a:rPr>
                        <a:t>7</a:t>
                      </a:r>
                      <a:endParaRPr lang="en-GB" sz="2800" b="0" i="0" u="none" strike="noStrike" dirty="0">
                        <a:solidFill>
                          <a:srgbClr val="000000"/>
                        </a:solidFill>
                        <a:effectLst/>
                        <a:latin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5355577"/>
                  </a:ext>
                </a:extLst>
              </a:tr>
              <a:tr h="422451">
                <a:tc>
                  <a:txBody>
                    <a:bodyPr/>
                    <a:lstStyle/>
                    <a:p>
                      <a:pPr algn="l" fontAlgn="b"/>
                      <a:r>
                        <a:rPr lang="en-GB" sz="2800" b="0" i="0" u="none" strike="noStrike" dirty="0">
                          <a:solidFill>
                            <a:srgbClr val="000000"/>
                          </a:solidFill>
                          <a:effectLst/>
                          <a:latin typeface="Calibri" panose="020F0502020204030204" pitchFamily="34" charset="0"/>
                        </a:rPr>
                        <a:t>101</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2800" u="none" strike="noStrike" dirty="0">
                          <a:effectLst/>
                        </a:rPr>
                        <a:t>76.8</a:t>
                      </a:r>
                      <a:endParaRPr lang="en-GB" sz="2800" b="0" i="0" u="none" strike="noStrike" dirty="0">
                        <a:solidFill>
                          <a:srgbClr val="000000"/>
                        </a:solidFill>
                        <a:effectLst/>
                        <a:latin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2800" u="none" strike="noStrike">
                          <a:effectLst/>
                        </a:rPr>
                        <a:t>8</a:t>
                      </a:r>
                      <a:endParaRPr lang="en-GB" sz="2800" b="0" i="0" u="none" strike="noStrike">
                        <a:solidFill>
                          <a:srgbClr val="000000"/>
                        </a:solidFill>
                        <a:effectLst/>
                        <a:latin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3568380"/>
                  </a:ext>
                </a:extLst>
              </a:tr>
              <a:tr h="422451">
                <a:tc>
                  <a:txBody>
                    <a:bodyPr/>
                    <a:lstStyle/>
                    <a:p>
                      <a:pPr algn="l" fontAlgn="b"/>
                      <a:r>
                        <a:rPr lang="en-GB" sz="2800" b="0" i="0" u="none" strike="noStrike" dirty="0">
                          <a:solidFill>
                            <a:srgbClr val="000000"/>
                          </a:solidFill>
                          <a:effectLst/>
                          <a:latin typeface="Calibri" panose="020F0502020204030204" pitchFamily="34" charset="0"/>
                        </a:rPr>
                        <a:t>112</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2800" u="none" strike="noStrike" dirty="0">
                          <a:effectLst/>
                        </a:rPr>
                        <a:t>84.5</a:t>
                      </a:r>
                      <a:endParaRPr lang="en-GB" sz="2800" b="0" i="0" u="none" strike="noStrike" dirty="0">
                        <a:solidFill>
                          <a:srgbClr val="000000"/>
                        </a:solidFill>
                        <a:effectLst/>
                        <a:latin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2800" u="none" strike="noStrike" dirty="0">
                          <a:effectLst/>
                        </a:rPr>
                        <a:t>9</a:t>
                      </a:r>
                      <a:endParaRPr lang="en-GB" sz="2800" b="0" i="0" u="none" strike="noStrike" dirty="0">
                        <a:solidFill>
                          <a:srgbClr val="000000"/>
                        </a:solidFill>
                        <a:effectLst/>
                        <a:latin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9351130"/>
                  </a:ext>
                </a:extLst>
              </a:tr>
            </a:tbl>
          </a:graphicData>
        </a:graphic>
      </p:graphicFrame>
    </p:spTree>
    <p:extLst>
      <p:ext uri="{BB962C8B-B14F-4D97-AF65-F5344CB8AC3E}">
        <p14:creationId xmlns:p14="http://schemas.microsoft.com/office/powerpoint/2010/main" val="40397269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35C70-9C96-442A-9B84-2C04D1CF6A9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FDC95DE-895B-4108-8736-CAD50455BFB5}"/>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1B7C0B60-FDC8-4261-8CE8-66F91790868B}"/>
              </a:ext>
            </a:extLst>
          </p:cNvPr>
          <p:cNvPicPr>
            <a:picLocks noChangeAspect="1"/>
          </p:cNvPicPr>
          <p:nvPr/>
        </p:nvPicPr>
        <p:blipFill rotWithShape="1">
          <a:blip r:embed="rId2"/>
          <a:srcRect l="36666" t="11963" r="13333" b="57411"/>
          <a:stretch/>
        </p:blipFill>
        <p:spPr>
          <a:xfrm>
            <a:off x="36285" y="1854531"/>
            <a:ext cx="7891085" cy="2717469"/>
          </a:xfrm>
          <a:prstGeom prst="rect">
            <a:avLst/>
          </a:prstGeom>
        </p:spPr>
      </p:pic>
    </p:spTree>
    <p:extLst>
      <p:ext uri="{BB962C8B-B14F-4D97-AF65-F5344CB8AC3E}">
        <p14:creationId xmlns:p14="http://schemas.microsoft.com/office/powerpoint/2010/main" val="4429569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0B9B1-F4DC-44A4-98A6-0B5602FDFAD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CB04C1E-D4A1-4009-8C0A-23597C6D99D7}"/>
              </a:ext>
            </a:extLst>
          </p:cNvPr>
          <p:cNvSpPr>
            <a:spLocks noGrp="1"/>
          </p:cNvSpPr>
          <p:nvPr>
            <p:ph idx="1"/>
          </p:nvPr>
        </p:nvSpPr>
        <p:spPr/>
        <p:txBody>
          <a:bodyPr/>
          <a:lstStyle/>
          <a:p>
            <a:endParaRPr lang="en-GB" dirty="0"/>
          </a:p>
        </p:txBody>
      </p:sp>
      <p:sp>
        <p:nvSpPr>
          <p:cNvPr id="4" name="TextBox 3">
            <a:extLst>
              <a:ext uri="{FF2B5EF4-FFF2-40B4-BE49-F238E27FC236}">
                <a16:creationId xmlns:a16="http://schemas.microsoft.com/office/drawing/2014/main" id="{906F675C-60CB-4C2C-8396-927BF4330E69}"/>
              </a:ext>
            </a:extLst>
          </p:cNvPr>
          <p:cNvSpPr txBox="1"/>
          <p:nvPr/>
        </p:nvSpPr>
        <p:spPr>
          <a:xfrm>
            <a:off x="304798" y="5320427"/>
            <a:ext cx="7463972" cy="1200329"/>
          </a:xfrm>
          <a:prstGeom prst="rect">
            <a:avLst/>
          </a:prstGeom>
          <a:solidFill>
            <a:schemeClr val="accent4">
              <a:lumMod val="20000"/>
              <a:lumOff val="8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GB" sz="2400" b="1" dirty="0"/>
              <a:t>Challenge: </a:t>
            </a:r>
            <a:r>
              <a:rPr lang="en-GB" sz="2400" dirty="0"/>
              <a:t>Explain why either Pasteur or Koch was significant (using PEE) to the development of medical understanding in the long term. </a:t>
            </a:r>
          </a:p>
        </p:txBody>
      </p:sp>
      <p:sp>
        <p:nvSpPr>
          <p:cNvPr id="6" name="TextBox 5">
            <a:extLst>
              <a:ext uri="{FF2B5EF4-FFF2-40B4-BE49-F238E27FC236}">
                <a16:creationId xmlns:a16="http://schemas.microsoft.com/office/drawing/2014/main" id="{C9E3532A-2C52-4372-9412-CC0FE24856B7}"/>
              </a:ext>
            </a:extLst>
          </p:cNvPr>
          <p:cNvSpPr txBox="1"/>
          <p:nvPr/>
        </p:nvSpPr>
        <p:spPr>
          <a:xfrm>
            <a:off x="304799" y="644327"/>
            <a:ext cx="7463971" cy="4493538"/>
          </a:xfrm>
          <a:prstGeom prst="rect">
            <a:avLst/>
          </a:prstGeom>
          <a:solidFill>
            <a:srgbClr val="F3F7FB"/>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GB" sz="2200" b="1" u="sng" dirty="0">
                <a:solidFill>
                  <a:srgbClr val="C00000"/>
                </a:solidFill>
              </a:rPr>
              <a:t>Task One</a:t>
            </a:r>
            <a:r>
              <a:rPr lang="en-GB" sz="2200" b="1" dirty="0"/>
              <a:t>: Mock analysis </a:t>
            </a:r>
          </a:p>
          <a:p>
            <a:r>
              <a:rPr lang="en-GB" sz="2200" dirty="0"/>
              <a:t>Spend time reading through your mocks, then complete the following in full sentences in your book:</a:t>
            </a:r>
          </a:p>
          <a:p>
            <a:endParaRPr lang="en-GB" sz="2200" dirty="0"/>
          </a:p>
          <a:p>
            <a:pPr marL="342900" indent="-342900">
              <a:buAutoNum type="arabicParenR"/>
            </a:pPr>
            <a:r>
              <a:rPr lang="en-GB" sz="2200" dirty="0"/>
              <a:t>My strengths were......</a:t>
            </a:r>
          </a:p>
          <a:p>
            <a:pPr marL="342900" indent="-342900">
              <a:buAutoNum type="arabicParenR"/>
            </a:pPr>
            <a:r>
              <a:rPr lang="en-GB" sz="2200" dirty="0"/>
              <a:t>My areas for improvement were.....</a:t>
            </a:r>
          </a:p>
          <a:p>
            <a:pPr marL="342900" indent="-342900">
              <a:buAutoNum type="arabicParenR"/>
            </a:pPr>
            <a:r>
              <a:rPr lang="en-GB" sz="2200" dirty="0"/>
              <a:t>Mistakes I made were....</a:t>
            </a:r>
          </a:p>
          <a:p>
            <a:pPr marL="342900" indent="-342900">
              <a:buAutoNum type="arabicParenR"/>
            </a:pPr>
            <a:r>
              <a:rPr lang="en-GB" sz="2200" dirty="0"/>
              <a:t>Next time, I should....</a:t>
            </a:r>
          </a:p>
          <a:p>
            <a:pPr marL="342900" indent="-342900">
              <a:buAutoNum type="arabicParenR"/>
            </a:pPr>
            <a:endParaRPr lang="en-GB" sz="2200" dirty="0"/>
          </a:p>
          <a:p>
            <a:pPr marL="342900" indent="-342900">
              <a:buAutoNum type="arabicParenR"/>
            </a:pPr>
            <a:r>
              <a:rPr lang="en-GB" sz="2200" dirty="0"/>
              <a:t>The question I did best on was....</a:t>
            </a:r>
          </a:p>
          <a:p>
            <a:pPr marL="342900" indent="-342900">
              <a:buFontTx/>
              <a:buAutoNum type="arabicParenR"/>
            </a:pPr>
            <a:r>
              <a:rPr lang="en-GB" sz="2200" dirty="0"/>
              <a:t>This was because.... </a:t>
            </a:r>
          </a:p>
          <a:p>
            <a:pPr marL="342900" indent="-342900">
              <a:buAutoNum type="arabicParenR"/>
            </a:pPr>
            <a:r>
              <a:rPr lang="en-GB" sz="2200" dirty="0"/>
              <a:t>The paper I did least well on was....</a:t>
            </a:r>
          </a:p>
          <a:p>
            <a:pPr marL="342900" indent="-342900">
              <a:buAutoNum type="arabicParenR"/>
            </a:pPr>
            <a:r>
              <a:rPr lang="en-GB" sz="2200" dirty="0"/>
              <a:t>This was because.... </a:t>
            </a:r>
          </a:p>
        </p:txBody>
      </p:sp>
      <p:graphicFrame>
        <p:nvGraphicFramePr>
          <p:cNvPr id="7" name="Content Placeholder 3">
            <a:extLst>
              <a:ext uri="{FF2B5EF4-FFF2-40B4-BE49-F238E27FC236}">
                <a16:creationId xmlns:a16="http://schemas.microsoft.com/office/drawing/2014/main" id="{A6A16AE2-C7FE-4F51-B1E5-84861CB6F4C7}"/>
              </a:ext>
            </a:extLst>
          </p:cNvPr>
          <p:cNvGraphicFramePr>
            <a:graphicFrameLocks/>
          </p:cNvGraphicFramePr>
          <p:nvPr>
            <p:extLst>
              <p:ext uri="{D42A27DB-BD31-4B8C-83A1-F6EECF244321}">
                <p14:modId xmlns:p14="http://schemas.microsoft.com/office/powerpoint/2010/main" val="3136237589"/>
              </p:ext>
            </p:extLst>
          </p:nvPr>
        </p:nvGraphicFramePr>
        <p:xfrm>
          <a:off x="5029200" y="1787327"/>
          <a:ext cx="2590800" cy="3210240"/>
        </p:xfrm>
        <a:graphic>
          <a:graphicData uri="http://schemas.openxmlformats.org/drawingml/2006/table">
            <a:tbl>
              <a:tblPr>
                <a:tableStyleId>{5C22544A-7EE6-4342-B048-85BDC9FD1C3A}</a:tableStyleId>
              </a:tblPr>
              <a:tblGrid>
                <a:gridCol w="829056">
                  <a:extLst>
                    <a:ext uri="{9D8B030D-6E8A-4147-A177-3AD203B41FA5}">
                      <a16:colId xmlns:a16="http://schemas.microsoft.com/office/drawing/2014/main" val="1982813600"/>
                    </a:ext>
                  </a:extLst>
                </a:gridCol>
                <a:gridCol w="923742">
                  <a:extLst>
                    <a:ext uri="{9D8B030D-6E8A-4147-A177-3AD203B41FA5}">
                      <a16:colId xmlns:a16="http://schemas.microsoft.com/office/drawing/2014/main" val="1398351516"/>
                    </a:ext>
                  </a:extLst>
                </a:gridCol>
                <a:gridCol w="838002">
                  <a:extLst>
                    <a:ext uri="{9D8B030D-6E8A-4147-A177-3AD203B41FA5}">
                      <a16:colId xmlns:a16="http://schemas.microsoft.com/office/drawing/2014/main" val="3769637580"/>
                    </a:ext>
                  </a:extLst>
                </a:gridCol>
              </a:tblGrid>
              <a:tr h="279268">
                <a:tc>
                  <a:txBody>
                    <a:bodyPr/>
                    <a:lstStyle/>
                    <a:p>
                      <a:pPr algn="ctr" fontAlgn="b"/>
                      <a:r>
                        <a:rPr lang="en-GB" sz="1200" b="0" i="0" u="none" strike="noStrike" dirty="0">
                          <a:solidFill>
                            <a:srgbClr val="000000"/>
                          </a:solidFill>
                          <a:effectLst/>
                          <a:latin typeface="Calibri" panose="020F0502020204030204" pitchFamily="34" charset="0"/>
                        </a:rPr>
                        <a:t>Mark / 132</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1200" u="none" strike="noStrike" dirty="0">
                          <a:effectLst/>
                        </a:rPr>
                        <a:t>% </a:t>
                      </a:r>
                      <a:endParaRPr lang="en-GB" sz="1200" b="0" i="0" u="none" strike="noStrike" dirty="0">
                        <a:solidFill>
                          <a:srgbClr val="000000"/>
                        </a:solidFill>
                        <a:effectLst/>
                        <a:latin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1200" u="none" strike="noStrike" dirty="0">
                          <a:effectLst/>
                        </a:rPr>
                        <a:t> Level</a:t>
                      </a:r>
                      <a:endParaRPr lang="en-GB" sz="1200" b="0" i="0" u="none" strike="noStrike" dirty="0">
                        <a:solidFill>
                          <a:srgbClr val="000000"/>
                        </a:solidFill>
                        <a:effectLst/>
                        <a:latin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95166378"/>
                  </a:ext>
                </a:extLst>
              </a:tr>
              <a:tr h="275304">
                <a:tc>
                  <a:txBody>
                    <a:bodyPr/>
                    <a:lstStyle/>
                    <a:p>
                      <a:pPr algn="l" fontAlgn="b"/>
                      <a:r>
                        <a:rPr lang="en-GB" sz="1200" b="0" i="0" u="none" strike="noStrike" dirty="0">
                          <a:solidFill>
                            <a:srgbClr val="000000"/>
                          </a:solidFill>
                          <a:effectLst/>
                          <a:latin typeface="Calibri" panose="020F0502020204030204" pitchFamily="34" charset="0"/>
                        </a:rPr>
                        <a:t>0</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1200" u="none" strike="noStrike" dirty="0">
                          <a:effectLst/>
                        </a:rPr>
                        <a:t>0</a:t>
                      </a:r>
                      <a:endParaRPr lang="en-GB" sz="1200" b="0" i="0" u="none" strike="noStrike" dirty="0">
                        <a:solidFill>
                          <a:srgbClr val="000000"/>
                        </a:solidFill>
                        <a:effectLst/>
                        <a:latin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1200" u="none" strike="noStrike">
                          <a:effectLst/>
                        </a:rPr>
                        <a:t>U</a:t>
                      </a:r>
                      <a:endParaRPr lang="en-GB" sz="1200" b="0" i="0" u="none" strike="noStrike">
                        <a:solidFill>
                          <a:srgbClr val="000000"/>
                        </a:solidFill>
                        <a:effectLst/>
                        <a:latin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0540768"/>
                  </a:ext>
                </a:extLst>
              </a:tr>
              <a:tr h="275304">
                <a:tc>
                  <a:txBody>
                    <a:bodyPr/>
                    <a:lstStyle/>
                    <a:p>
                      <a:pPr algn="l" fontAlgn="b"/>
                      <a:r>
                        <a:rPr lang="en-GB" sz="1200" b="0" i="0" u="none" strike="noStrike" dirty="0">
                          <a:solidFill>
                            <a:srgbClr val="000000"/>
                          </a:solidFill>
                          <a:effectLst/>
                          <a:latin typeface="Calibri" panose="020F0502020204030204" pitchFamily="34" charset="0"/>
                        </a:rPr>
                        <a:t>10</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1200" u="none" strike="noStrike" dirty="0">
                          <a:effectLst/>
                        </a:rPr>
                        <a:t>7.7</a:t>
                      </a:r>
                      <a:endParaRPr lang="en-GB" sz="1200" b="0" i="0" u="none" strike="noStrike" dirty="0">
                        <a:solidFill>
                          <a:srgbClr val="000000"/>
                        </a:solidFill>
                        <a:effectLst/>
                        <a:latin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1200" u="none" strike="noStrike">
                          <a:effectLst/>
                        </a:rPr>
                        <a:t>1</a:t>
                      </a:r>
                      <a:endParaRPr lang="en-GB" sz="1200" b="0" i="0" u="none" strike="noStrike">
                        <a:solidFill>
                          <a:srgbClr val="000000"/>
                        </a:solidFill>
                        <a:effectLst/>
                        <a:latin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5597774"/>
                  </a:ext>
                </a:extLst>
              </a:tr>
              <a:tr h="275304">
                <a:tc>
                  <a:txBody>
                    <a:bodyPr/>
                    <a:lstStyle/>
                    <a:p>
                      <a:pPr algn="l" fontAlgn="b"/>
                      <a:r>
                        <a:rPr lang="en-GB" sz="1200" b="0" i="0" u="none" strike="noStrike" dirty="0">
                          <a:solidFill>
                            <a:srgbClr val="000000"/>
                          </a:solidFill>
                          <a:effectLst/>
                          <a:latin typeface="Calibri" panose="020F0502020204030204" pitchFamily="34" charset="0"/>
                        </a:rPr>
                        <a:t>26</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1200" u="none" strike="noStrike" dirty="0">
                          <a:effectLst/>
                        </a:rPr>
                        <a:t>19.6</a:t>
                      </a:r>
                      <a:endParaRPr lang="en-GB" sz="1200" b="0" i="0" u="none" strike="noStrike" dirty="0">
                        <a:solidFill>
                          <a:srgbClr val="000000"/>
                        </a:solidFill>
                        <a:effectLst/>
                        <a:latin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1200" u="none" strike="noStrike">
                          <a:effectLst/>
                        </a:rPr>
                        <a:t>2</a:t>
                      </a:r>
                      <a:endParaRPr lang="en-GB" sz="1200" b="0" i="0" u="none" strike="noStrike">
                        <a:solidFill>
                          <a:srgbClr val="000000"/>
                        </a:solidFill>
                        <a:effectLst/>
                        <a:latin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0120022"/>
                  </a:ext>
                </a:extLst>
              </a:tr>
              <a:tr h="275304">
                <a:tc>
                  <a:txBody>
                    <a:bodyPr/>
                    <a:lstStyle/>
                    <a:p>
                      <a:pPr algn="l" fontAlgn="b"/>
                      <a:r>
                        <a:rPr lang="en-GB" sz="1200" b="0" i="0" u="none" strike="noStrike">
                          <a:solidFill>
                            <a:srgbClr val="000000"/>
                          </a:solidFill>
                          <a:effectLst/>
                          <a:latin typeface="Calibri" panose="020F0502020204030204" pitchFamily="34" charset="0"/>
                        </a:rPr>
                        <a:t>42</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1200" u="none" strike="noStrike" dirty="0">
                          <a:effectLst/>
                        </a:rPr>
                        <a:t>31.5</a:t>
                      </a:r>
                      <a:endParaRPr lang="en-GB" sz="1200" b="0" i="0" u="none" strike="noStrike" dirty="0">
                        <a:solidFill>
                          <a:srgbClr val="000000"/>
                        </a:solidFill>
                        <a:effectLst/>
                        <a:latin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1200" u="none" strike="noStrike">
                          <a:effectLst/>
                        </a:rPr>
                        <a:t>3</a:t>
                      </a:r>
                      <a:endParaRPr lang="en-GB" sz="1200" b="0" i="0" u="none" strike="noStrike">
                        <a:solidFill>
                          <a:srgbClr val="000000"/>
                        </a:solidFill>
                        <a:effectLst/>
                        <a:latin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25179673"/>
                  </a:ext>
                </a:extLst>
              </a:tr>
              <a:tr h="275304">
                <a:tc>
                  <a:txBody>
                    <a:bodyPr/>
                    <a:lstStyle/>
                    <a:p>
                      <a:pPr algn="l" fontAlgn="b"/>
                      <a:r>
                        <a:rPr lang="en-GB" sz="1200" b="0" i="0" u="none" strike="noStrike" dirty="0">
                          <a:solidFill>
                            <a:srgbClr val="000000"/>
                          </a:solidFill>
                          <a:effectLst/>
                          <a:latin typeface="Calibri" panose="020F0502020204030204" pitchFamily="34" charset="0"/>
                        </a:rPr>
                        <a:t>58</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1200" u="none" strike="noStrike" dirty="0">
                          <a:effectLst/>
                        </a:rPr>
                        <a:t>44</a:t>
                      </a:r>
                      <a:endParaRPr lang="en-GB" sz="1200" b="0" i="0" u="none" strike="noStrike" dirty="0">
                        <a:solidFill>
                          <a:srgbClr val="000000"/>
                        </a:solidFill>
                        <a:effectLst/>
                        <a:latin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1200" u="none" strike="noStrike">
                          <a:effectLst/>
                        </a:rPr>
                        <a:t>4</a:t>
                      </a:r>
                      <a:endParaRPr lang="en-GB" sz="1200" b="0" i="0" u="none" strike="noStrike">
                        <a:solidFill>
                          <a:srgbClr val="000000"/>
                        </a:solidFill>
                        <a:effectLst/>
                        <a:latin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1829995"/>
                  </a:ext>
                </a:extLst>
              </a:tr>
              <a:tr h="275304">
                <a:tc>
                  <a:txBody>
                    <a:bodyPr/>
                    <a:lstStyle/>
                    <a:p>
                      <a:pPr algn="l" fontAlgn="b"/>
                      <a:r>
                        <a:rPr lang="en-GB" sz="1200" b="0" i="0" u="none" strike="noStrike">
                          <a:solidFill>
                            <a:srgbClr val="000000"/>
                          </a:solidFill>
                          <a:effectLst/>
                          <a:latin typeface="Calibri" panose="020F0502020204030204" pitchFamily="34" charset="0"/>
                        </a:rPr>
                        <a:t>69</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1200" u="none" strike="noStrike" dirty="0">
                          <a:effectLst/>
                        </a:rPr>
                        <a:t>52.4</a:t>
                      </a:r>
                      <a:endParaRPr lang="en-GB" sz="1200" b="0" i="0" u="none" strike="noStrike" dirty="0">
                        <a:solidFill>
                          <a:srgbClr val="000000"/>
                        </a:solidFill>
                        <a:effectLst/>
                        <a:latin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1200" u="none" strike="noStrike">
                          <a:effectLst/>
                        </a:rPr>
                        <a:t>5</a:t>
                      </a:r>
                      <a:endParaRPr lang="en-GB" sz="1200" b="0" i="0" u="none" strike="noStrike">
                        <a:solidFill>
                          <a:srgbClr val="000000"/>
                        </a:solidFill>
                        <a:effectLst/>
                        <a:latin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1645010"/>
                  </a:ext>
                </a:extLst>
              </a:tr>
              <a:tr h="275304">
                <a:tc>
                  <a:txBody>
                    <a:bodyPr/>
                    <a:lstStyle/>
                    <a:p>
                      <a:pPr algn="l" fontAlgn="b"/>
                      <a:r>
                        <a:rPr lang="en-GB" sz="1200" b="0" i="0" u="none" strike="noStrike">
                          <a:solidFill>
                            <a:srgbClr val="000000"/>
                          </a:solidFill>
                          <a:effectLst/>
                          <a:latin typeface="Calibri" panose="020F0502020204030204" pitchFamily="34" charset="0"/>
                        </a:rPr>
                        <a:t>80</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1200" u="none" strike="noStrike" dirty="0">
                          <a:effectLst/>
                        </a:rPr>
                        <a:t>60.7</a:t>
                      </a:r>
                      <a:endParaRPr lang="en-GB" sz="1200" b="0" i="0" u="none" strike="noStrike" dirty="0">
                        <a:solidFill>
                          <a:srgbClr val="000000"/>
                        </a:solidFill>
                        <a:effectLst/>
                        <a:latin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1200" u="none" strike="noStrike">
                          <a:effectLst/>
                        </a:rPr>
                        <a:t>6</a:t>
                      </a:r>
                      <a:endParaRPr lang="en-GB" sz="1200" b="0" i="0" u="none" strike="noStrike">
                        <a:solidFill>
                          <a:srgbClr val="000000"/>
                        </a:solidFill>
                        <a:effectLst/>
                        <a:latin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1590288"/>
                  </a:ext>
                </a:extLst>
              </a:tr>
              <a:tr h="275304">
                <a:tc>
                  <a:txBody>
                    <a:bodyPr/>
                    <a:lstStyle/>
                    <a:p>
                      <a:pPr algn="l" fontAlgn="b"/>
                      <a:r>
                        <a:rPr lang="en-GB" sz="1200" b="0" i="0" u="none" strike="noStrike" dirty="0">
                          <a:solidFill>
                            <a:srgbClr val="000000"/>
                          </a:solidFill>
                          <a:effectLst/>
                          <a:latin typeface="Calibri" panose="020F0502020204030204" pitchFamily="34" charset="0"/>
                        </a:rPr>
                        <a:t>91</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1200" u="none" strike="noStrike" dirty="0">
                          <a:effectLst/>
                        </a:rPr>
                        <a:t>69</a:t>
                      </a:r>
                      <a:endParaRPr lang="en-GB" sz="1200" b="0" i="0" u="none" strike="noStrike" dirty="0">
                        <a:solidFill>
                          <a:srgbClr val="000000"/>
                        </a:solidFill>
                        <a:effectLst/>
                        <a:latin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1200" u="none" strike="noStrike" dirty="0">
                          <a:effectLst/>
                        </a:rPr>
                        <a:t>7</a:t>
                      </a:r>
                      <a:endParaRPr lang="en-GB" sz="1200" b="0" i="0" u="none" strike="noStrike" dirty="0">
                        <a:solidFill>
                          <a:srgbClr val="000000"/>
                        </a:solidFill>
                        <a:effectLst/>
                        <a:latin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5355577"/>
                  </a:ext>
                </a:extLst>
              </a:tr>
              <a:tr h="275304">
                <a:tc>
                  <a:txBody>
                    <a:bodyPr/>
                    <a:lstStyle/>
                    <a:p>
                      <a:pPr algn="l" fontAlgn="b"/>
                      <a:r>
                        <a:rPr lang="en-GB" sz="1200" b="0" i="0" u="none" strike="noStrike" dirty="0">
                          <a:solidFill>
                            <a:srgbClr val="000000"/>
                          </a:solidFill>
                          <a:effectLst/>
                          <a:latin typeface="Calibri" panose="020F0502020204030204" pitchFamily="34" charset="0"/>
                        </a:rPr>
                        <a:t>101</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1200" u="none" strike="noStrike" dirty="0">
                          <a:effectLst/>
                        </a:rPr>
                        <a:t>76.8</a:t>
                      </a:r>
                      <a:endParaRPr lang="en-GB" sz="1200" b="0" i="0" u="none" strike="noStrike" dirty="0">
                        <a:solidFill>
                          <a:srgbClr val="000000"/>
                        </a:solidFill>
                        <a:effectLst/>
                        <a:latin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1200" u="none" strike="noStrike">
                          <a:effectLst/>
                        </a:rPr>
                        <a:t>8</a:t>
                      </a:r>
                      <a:endParaRPr lang="en-GB" sz="1200" b="0" i="0" u="none" strike="noStrike">
                        <a:solidFill>
                          <a:srgbClr val="000000"/>
                        </a:solidFill>
                        <a:effectLst/>
                        <a:latin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3568380"/>
                  </a:ext>
                </a:extLst>
              </a:tr>
              <a:tr h="275304">
                <a:tc>
                  <a:txBody>
                    <a:bodyPr/>
                    <a:lstStyle/>
                    <a:p>
                      <a:pPr algn="l" fontAlgn="b"/>
                      <a:r>
                        <a:rPr lang="en-GB" sz="1200" b="0" i="0" u="none" strike="noStrike" dirty="0">
                          <a:solidFill>
                            <a:srgbClr val="000000"/>
                          </a:solidFill>
                          <a:effectLst/>
                          <a:latin typeface="Calibri" panose="020F0502020204030204" pitchFamily="34" charset="0"/>
                        </a:rPr>
                        <a:t>112</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1200" u="none" strike="noStrike" dirty="0">
                          <a:effectLst/>
                        </a:rPr>
                        <a:t>84.5</a:t>
                      </a:r>
                      <a:endParaRPr lang="en-GB" sz="1200" b="0" i="0" u="none" strike="noStrike" dirty="0">
                        <a:solidFill>
                          <a:srgbClr val="000000"/>
                        </a:solidFill>
                        <a:effectLst/>
                        <a:latin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1200" u="none" strike="noStrike" dirty="0">
                          <a:effectLst/>
                        </a:rPr>
                        <a:t>9</a:t>
                      </a:r>
                      <a:endParaRPr lang="en-GB" sz="1200" b="0" i="0" u="none" strike="noStrike" dirty="0">
                        <a:solidFill>
                          <a:srgbClr val="000000"/>
                        </a:solidFill>
                        <a:effectLst/>
                        <a:latin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9351130"/>
                  </a:ext>
                </a:extLst>
              </a:tr>
            </a:tbl>
          </a:graphicData>
        </a:graphic>
      </p:graphicFrame>
    </p:spTree>
    <p:extLst>
      <p:ext uri="{BB962C8B-B14F-4D97-AF65-F5344CB8AC3E}">
        <p14:creationId xmlns:p14="http://schemas.microsoft.com/office/powerpoint/2010/main" val="165994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D007A0-6C5A-45A0-A878-2D03EA61C223}"/>
              </a:ext>
            </a:extLst>
          </p:cNvPr>
          <p:cNvSpPr txBox="1"/>
          <p:nvPr/>
        </p:nvSpPr>
        <p:spPr>
          <a:xfrm>
            <a:off x="304800" y="1295400"/>
            <a:ext cx="7619999" cy="502547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07000"/>
              </a:lnSpc>
              <a:spcAft>
                <a:spcPts val="800"/>
              </a:spcAft>
            </a:pPr>
            <a:r>
              <a:rPr lang="en-GB" sz="1400"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Louis Pasteur was significant because he discovered that germs caused diseases. This was significant because it disproved incorrect theories about the causes of disease that had been relied upon by physicians since the Roman era.</a:t>
            </a:r>
            <a:r>
              <a:rPr lang="en-GB" sz="1400" i="1" dirty="0">
                <a:effectLst/>
                <a:latin typeface="Calibri" panose="020F0502020204030204" pitchFamily="34" charset="0"/>
                <a:ea typeface="Calibri" panose="020F0502020204030204" pitchFamily="34" charset="0"/>
                <a:cs typeface="Times New Roman" panose="02020603050405020304" pitchFamily="18" charset="0"/>
              </a:rPr>
              <a:t> </a:t>
            </a:r>
            <a:r>
              <a:rPr lang="en-GB" sz="14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For example, it disproved ‘spontaneous generation, miasma and the Theory of the Four Humours. It also meant that people could become less reliant on religion for explaining disease. </a:t>
            </a:r>
            <a:r>
              <a:rPr lang="en-GB" sz="1400" i="1"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rPr>
              <a:t>Once the real cause of disease was understood, doctors and surgeons could begin to effectively prevent and treat disease. For example, Joseph Lister was able to prove that germs caused infection after surgery. Even today, hospitals rely on Pasteur’s work to prevent infections and their staff have to follow strict regulations as to how to wash their hands effectively</a:t>
            </a:r>
            <a:r>
              <a:rPr lang="en-GB" sz="1400" i="1" dirty="0">
                <a:solidFill>
                  <a:srgbClr val="008000"/>
                </a:solidFill>
                <a:latin typeface="Calibri" panose="020F0502020204030204" pitchFamily="34" charset="0"/>
                <a:ea typeface="Calibri" panose="020F0502020204030204" pitchFamily="34" charset="0"/>
                <a:cs typeface="Times New Roman" panose="02020603050405020304" pitchFamily="18" charset="0"/>
              </a:rPr>
              <a:t>;</a:t>
            </a:r>
            <a:r>
              <a:rPr lang="en-GB" sz="1400" i="1"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rPr>
              <a:t> ‘catch it, bin it, kill it’.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Pasteur’s work was also significant because he was able to extend the work of Robert Koch and Edward Jenner to create vaccines for multiple diseases.</a:t>
            </a:r>
            <a:r>
              <a:rPr lang="en-GB" sz="1400" i="1" dirty="0">
                <a:effectLst/>
                <a:latin typeface="Calibri" panose="020F0502020204030204" pitchFamily="34" charset="0"/>
                <a:ea typeface="Calibri" panose="020F0502020204030204" pitchFamily="34" charset="0"/>
                <a:cs typeface="Times New Roman" panose="02020603050405020304" pitchFamily="18" charset="0"/>
              </a:rPr>
              <a:t> </a:t>
            </a:r>
            <a:r>
              <a:rPr lang="en-GB" sz="14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Jenner had discovered the vaccine for smallpox in 1796, </a:t>
            </a:r>
            <a:r>
              <a:rPr lang="en-GB" sz="1400" i="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but could not explain exactly how the vaccination worked. However, once Pasteur had discovered that bacteria caused diseases and once Robert Koch had extended this work by staining and identifying which microbes caused which diseases, Pasteur was then able to apply Jenner’s work to other diseases. For example, </a:t>
            </a:r>
            <a:r>
              <a:rPr lang="en-GB" sz="1400" i="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Pasteur created a vaccine for anthrax and chicken cholera, then rabies in 1885, on Joseph Meister, a boy who had been bitten by a rabid dog. Other scientists then created vaccinations for typhoid (1896), TB (1906) and Diphtheria (1913) by copying Pasteur’s methods. </a:t>
            </a:r>
            <a:r>
              <a:rPr lang="en-GB" sz="1400" i="1" dirty="0">
                <a:solidFill>
                  <a:srgbClr val="008000"/>
                </a:solidFill>
                <a:effectLst/>
                <a:latin typeface="Calibri" panose="020F0502020204030204" pitchFamily="34" charset="0"/>
                <a:ea typeface="Times New Roman" panose="02020603050405020304" pitchFamily="18" charset="0"/>
                <a:cs typeface="Times New Roman" panose="02020603050405020304" pitchFamily="18" charset="0"/>
              </a:rPr>
              <a:t>So, Pasteur’s work on vaccinations is highly significant because it paved the way for the vaccination programmes we use today. Vaccinations are widely accepted and many are compulsory by law, made available by the NHS. Young children for example have the MMR (Measles, Mumps and Rubella) vaccination provided at school. </a:t>
            </a:r>
            <a:endParaRPr lang="en-GB" sz="1400"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0FAF70C0-CF7D-4E16-96B9-8FB8D0D9125B}"/>
              </a:ext>
            </a:extLst>
          </p:cNvPr>
          <p:cNvSpPr txBox="1"/>
          <p:nvPr/>
        </p:nvSpPr>
        <p:spPr>
          <a:xfrm>
            <a:off x="304800" y="609600"/>
            <a:ext cx="7391400" cy="584775"/>
          </a:xfrm>
          <a:prstGeom prst="rect">
            <a:avLst/>
          </a:prstGeom>
          <a:solidFill>
            <a:schemeClr val="accent4">
              <a:lumMod val="20000"/>
              <a:lumOff val="8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GB" sz="1600" b="1" dirty="0"/>
              <a:t>Challenge: </a:t>
            </a:r>
            <a:r>
              <a:rPr lang="en-GB" sz="1600" dirty="0"/>
              <a:t>Explain why either </a:t>
            </a:r>
            <a:r>
              <a:rPr lang="en-GB" sz="1600" b="1" u="sng" dirty="0"/>
              <a:t>Pasteur</a:t>
            </a:r>
            <a:r>
              <a:rPr lang="en-GB" sz="1600" dirty="0"/>
              <a:t> or Koch was significant (using PEE) to the development of medical understanding in the </a:t>
            </a:r>
            <a:r>
              <a:rPr lang="en-GB" sz="1600" b="1" dirty="0"/>
              <a:t>long term. </a:t>
            </a:r>
            <a:endParaRPr lang="en-GB" sz="1600" dirty="0"/>
          </a:p>
        </p:txBody>
      </p:sp>
    </p:spTree>
    <p:extLst>
      <p:ext uri="{BB962C8B-B14F-4D97-AF65-F5344CB8AC3E}">
        <p14:creationId xmlns:p14="http://schemas.microsoft.com/office/powerpoint/2010/main" val="241223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D007A0-6C5A-45A0-A878-2D03EA61C223}"/>
              </a:ext>
            </a:extLst>
          </p:cNvPr>
          <p:cNvSpPr txBox="1"/>
          <p:nvPr/>
        </p:nvSpPr>
        <p:spPr>
          <a:xfrm>
            <a:off x="301052" y="1350238"/>
            <a:ext cx="7619999" cy="492564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07000"/>
              </a:lnSpc>
              <a:spcAft>
                <a:spcPts val="800"/>
              </a:spcAft>
            </a:pPr>
            <a:r>
              <a:rPr lang="en-GB" sz="1600"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One reason why Robert Koch was significant in the development of preventing diseases is because he identified which microbes caused which diseases.</a:t>
            </a:r>
            <a:r>
              <a:rPr lang="en-GB" sz="16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GB" sz="1600" i="1" dirty="0">
                <a:solidFill>
                  <a:srgbClr val="0070C0"/>
                </a:solidFill>
                <a:latin typeface="Calibri" panose="020F0502020204030204" pitchFamily="34" charset="0"/>
                <a:ea typeface="Times New Roman" panose="02020603050405020304" pitchFamily="18" charset="0"/>
                <a:cs typeface="Calibri" panose="020F0502020204030204" pitchFamily="34" charset="0"/>
              </a:rPr>
              <a:t>Louis Pasteur had published his Germ Theory in 1861. Koch then extended this work by using dyes to stain different microbes in a petri dish, to identify individual disease microbes. For example, in 1875 Koch found microbes that could be linked to anthrax in sheep. Then, in 1882, he identified the microbe for Tuberculosis, TB. </a:t>
            </a:r>
            <a:r>
              <a:rPr lang="en-GB" sz="1600" i="1" dirty="0">
                <a:solidFill>
                  <a:srgbClr val="008000"/>
                </a:solidFill>
                <a:latin typeface="Calibri" panose="020F0502020204030204" pitchFamily="34" charset="0"/>
                <a:ea typeface="Times New Roman" panose="02020603050405020304" pitchFamily="18" charset="0"/>
                <a:cs typeface="Calibri" panose="020F0502020204030204" pitchFamily="34" charset="0"/>
              </a:rPr>
              <a:t>This was significant because now other scientists could use his methods to identify other disease microbes, for example cholera in 1883, pneumonia in 1886 and meningitis in 1887.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His work also then led to Pasteur’s development of vaccines for multiple diseases. </a:t>
            </a:r>
            <a:r>
              <a:rPr lang="en-GB" sz="1600" i="1" dirty="0">
                <a:solidFill>
                  <a:srgbClr val="0070C0"/>
                </a:solidFill>
                <a:latin typeface="Calibri" panose="020F0502020204030204" pitchFamily="34" charset="0"/>
                <a:ea typeface="Times New Roman" panose="02020603050405020304" pitchFamily="18" charset="0"/>
                <a:cs typeface="Calibri" panose="020F0502020204030204" pitchFamily="34" charset="0"/>
              </a:rPr>
              <a:t>Pasteur had tried to investigate the specific microbes causing cholera in 1865 for example, but was unable to see these under a microscope. However, Koch’s work then meant that Pasteur could create vaccines, weak doses of the disease to create immunity. </a:t>
            </a:r>
            <a:r>
              <a:rPr lang="en-GB" sz="1600" i="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Pasteur first created a vaccine for anthrax and chicken cholera, then rabies in 1885. Other scientists then created vaccinations for typhoid (1896), TB (1906) and Diphtheria (1913). </a:t>
            </a:r>
            <a:r>
              <a:rPr lang="en-GB" sz="1600" i="1" dirty="0">
                <a:solidFill>
                  <a:srgbClr val="008000"/>
                </a:solidFill>
                <a:latin typeface="Calibri" panose="020F0502020204030204" pitchFamily="34" charset="0"/>
                <a:ea typeface="Times New Roman" panose="02020603050405020304" pitchFamily="18" charset="0"/>
                <a:cs typeface="Times New Roman" panose="02020603050405020304" pitchFamily="18" charset="0"/>
              </a:rPr>
              <a:t>So, Koch’s work was significant because it enabled the development of vaccinations, the most effective prevention of disease that we still use today. Vaccinations are widely accepted and many are compulsory by law, made available by the NHS. Young children for example have the MMR (Measles, Mumps and Rubella) vaccination provided at school.</a:t>
            </a:r>
            <a:endParaRPr lang="en-GB" sz="1600" dirty="0">
              <a:solidFill>
                <a:srgbClr val="008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0FAF70C0-CF7D-4E16-96B9-8FB8D0D9125B}"/>
              </a:ext>
            </a:extLst>
          </p:cNvPr>
          <p:cNvSpPr txBox="1"/>
          <p:nvPr/>
        </p:nvSpPr>
        <p:spPr>
          <a:xfrm>
            <a:off x="304800" y="609600"/>
            <a:ext cx="7391400" cy="584775"/>
          </a:xfrm>
          <a:prstGeom prst="rect">
            <a:avLst/>
          </a:prstGeom>
          <a:solidFill>
            <a:schemeClr val="accent4">
              <a:lumMod val="20000"/>
              <a:lumOff val="8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GB" sz="1600" b="1" dirty="0"/>
              <a:t>Challenge: </a:t>
            </a:r>
            <a:r>
              <a:rPr lang="en-GB" sz="1600" dirty="0"/>
              <a:t>Explain why either Pasteur or </a:t>
            </a:r>
            <a:r>
              <a:rPr lang="en-GB" sz="1600" b="1" u="sng" dirty="0"/>
              <a:t>Koch</a:t>
            </a:r>
            <a:r>
              <a:rPr lang="en-GB" sz="1600" dirty="0"/>
              <a:t> was significant (using PEE) to the development of medical understanding in the </a:t>
            </a:r>
            <a:r>
              <a:rPr lang="en-GB" sz="1600" b="1" dirty="0"/>
              <a:t>long term. </a:t>
            </a:r>
            <a:endParaRPr lang="en-GB" sz="1600" dirty="0"/>
          </a:p>
        </p:txBody>
      </p:sp>
    </p:spTree>
    <p:extLst>
      <p:ext uri="{BB962C8B-B14F-4D97-AF65-F5344CB8AC3E}">
        <p14:creationId xmlns:p14="http://schemas.microsoft.com/office/powerpoint/2010/main" val="365378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1421</TotalTime>
  <Words>4875</Words>
  <Application>Microsoft Office PowerPoint</Application>
  <PresentationFormat>On-screen Show (4:3)</PresentationFormat>
  <Paragraphs>520</Paragraphs>
  <Slides>49</Slides>
  <Notes>8</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49</vt:i4>
      </vt:variant>
    </vt:vector>
  </HeadingPairs>
  <TitlesOfParts>
    <vt:vector size="61" baseType="lpstr">
      <vt:lpstr>Arial</vt:lpstr>
      <vt:lpstr>Book Antiqua</vt:lpstr>
      <vt:lpstr>Calibri</vt:lpstr>
      <vt:lpstr>Calibri Light</vt:lpstr>
      <vt:lpstr>HelveticaNeueLTStd-Roman</vt:lpstr>
      <vt:lpstr>Symbol</vt:lpstr>
      <vt:lpstr>Times New Roman</vt:lpstr>
      <vt:lpstr>Verdana</vt:lpstr>
      <vt:lpstr>Verdana,Bold</vt:lpstr>
      <vt:lpstr>Office Theme</vt:lpstr>
      <vt:lpstr>1_Office Theme</vt:lpstr>
      <vt:lpstr>Document</vt:lpstr>
      <vt:lpstr>PowerPoint Presentation</vt:lpstr>
      <vt:lpstr>PowerPoint Presentation</vt:lpstr>
      <vt:lpstr>PowerPoint Presentation</vt:lpstr>
      <vt:lpstr>Mocks </vt:lpstr>
      <vt:lpstr>PowerPoint Presentation</vt:lpstr>
      <vt:lpstr>PowerPoint Presentation</vt:lpstr>
      <vt:lpstr>PowerPoint Presentation</vt:lpstr>
      <vt:lpstr>PowerPoint Presentation</vt:lpstr>
      <vt:lpstr>PowerPoint Presentation</vt:lpstr>
      <vt:lpstr>Q5/6</vt:lpstr>
      <vt:lpstr>Based on your mock...</vt:lpstr>
      <vt:lpstr>How do I answer the essay question in this paper?  4x PEEL  Without….  If…then……</vt:lpstr>
      <vt:lpstr>PowerPoint Presentation</vt:lpstr>
      <vt:lpstr>Medicine Q5/6 Essay Question</vt:lpstr>
      <vt:lpstr>PowerPoint Presentation</vt:lpstr>
      <vt:lpstr>PowerPoint Presentation</vt:lpstr>
      <vt:lpstr>PowerPoint Presentation</vt:lpstr>
      <vt:lpstr>PowerPoint Presentation</vt:lpstr>
      <vt:lpstr>Example PEEL</vt:lpstr>
      <vt:lpstr>PowerPoint Presentation</vt:lpstr>
      <vt:lpstr>PowerPoint Presentation</vt:lpstr>
      <vt:lpstr>PowerPoint Presentation</vt:lpstr>
      <vt:lpstr>PowerPoint Presentation</vt:lpstr>
      <vt:lpstr>PowerPoint Presentation</vt:lpstr>
      <vt:lpstr>PowerPoint Presentation</vt:lpstr>
      <vt:lpstr>Penicillin </vt:lpstr>
      <vt:lpstr>PowerPoint Presentation</vt:lpstr>
      <vt:lpstr>PowerPoint Presentation</vt:lpstr>
      <vt:lpstr>PowerPoint Presentation</vt:lpstr>
      <vt:lpstr>PowerPoint Presentation</vt:lpstr>
      <vt:lpstr>G</vt:lpstr>
      <vt:lpstr>PowerPoint Presentation</vt:lpstr>
      <vt:lpstr>Q5/6 Mark scheme </vt:lpstr>
      <vt:lpstr>PowerPoint Presentation</vt:lpstr>
      <vt:lpstr>PowerPoint Presentation</vt:lpstr>
      <vt:lpstr>Q5/6 Essay Structure </vt:lpstr>
      <vt:lpstr>PowerPoint Presentation</vt:lpstr>
      <vt:lpstr>Example PEEL – Scientific understanding </vt:lpstr>
      <vt:lpstr>Individuals / War / Government </vt:lpstr>
      <vt:lpstr>PowerPoint Presentation</vt:lpstr>
      <vt:lpstr>PowerPoint Presentation</vt:lpstr>
      <vt:lpstr>PowerPoint Presentation</vt:lpstr>
      <vt:lpstr>PowerPoint Presentation</vt:lpstr>
      <vt:lpstr>PowerPoint Presentation</vt:lpstr>
      <vt:lpstr>Q5/6 Mark scheme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Starter </dc:title>
  <dc:creator>User</dc:creator>
  <cp:lastModifiedBy>Caroline Hardingham</cp:lastModifiedBy>
  <cp:revision>100</cp:revision>
  <dcterms:created xsi:type="dcterms:W3CDTF">2006-08-16T00:00:00Z</dcterms:created>
  <dcterms:modified xsi:type="dcterms:W3CDTF">2021-03-16T10:47:39Z</dcterms:modified>
</cp:coreProperties>
</file>