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2" r:id="rId2"/>
    <p:sldId id="299" r:id="rId3"/>
    <p:sldId id="300" r:id="rId4"/>
    <p:sldId id="320" r:id="rId5"/>
    <p:sldId id="316" r:id="rId6"/>
    <p:sldId id="303" r:id="rId7"/>
    <p:sldId id="301" r:id="rId8"/>
    <p:sldId id="322" r:id="rId9"/>
    <p:sldId id="318" r:id="rId10"/>
    <p:sldId id="323" r:id="rId11"/>
  </p:sldIdLst>
  <p:sldSz cx="9144000" cy="6858000" type="screen4x3"/>
  <p:notesSz cx="6889750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FF6161"/>
    <a:srgbClr val="FF9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B7CC3-1A2C-4CD6-86B5-9D29ECD4065E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85820"/>
            <a:ext cx="2985558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8" y="9185820"/>
            <a:ext cx="2985558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ED123-3DD4-4769-B088-2188F3D4B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24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4835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4835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910AA-CA45-438C-BCE3-802B81E93C1A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725488"/>
            <a:ext cx="4835525" cy="3627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593749"/>
            <a:ext cx="5511800" cy="43519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85819"/>
            <a:ext cx="2985558" cy="4835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185819"/>
            <a:ext cx="2985558" cy="4835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7A0A1-55E5-4DB8-A6ED-430F3BF244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7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A0A1-55E5-4DB8-A6ED-430F3BF2449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7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A0A1-55E5-4DB8-A6ED-430F3BF2449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02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8059881" y="457201"/>
            <a:ext cx="1084119" cy="1096962"/>
          </a:xfrm>
          <a:prstGeom prst="rect">
            <a:avLst/>
          </a:prstGeom>
          <a:solidFill>
            <a:srgbClr val="92D050">
              <a:alpha val="44000"/>
            </a:srgbClr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100" dirty="0"/>
              <a:t>1. To recall the grievances of black American in both the North and South</a:t>
            </a:r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8059878" y="1554163"/>
            <a:ext cx="1084119" cy="2057400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100" dirty="0"/>
              <a:t>2. To support and explain the impact of the alphabet agencies and welfare programmes on black Americans, both positive and their limitations. 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927" y="-1"/>
            <a:ext cx="8052953" cy="457201"/>
          </a:xfrm>
          <a:prstGeom prst="rect">
            <a:avLst/>
          </a:prstGeom>
          <a:solidFill>
            <a:schemeClr val="tx2">
              <a:lumMod val="20000"/>
              <a:lumOff val="80000"/>
              <a:alpha val="71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45000" lnSpcReduction="20000"/>
          </a:bodyPr>
          <a:lstStyle/>
          <a:p>
            <a:pPr algn="ctr"/>
            <a:r>
              <a:rPr lang="en-GB" sz="2800" dirty="0"/>
              <a:t>‘New Deal programmes introduced during the presidency of F.D.R. failed Black Americans’. </a:t>
            </a:r>
          </a:p>
          <a:p>
            <a:pPr algn="ctr"/>
            <a:r>
              <a:rPr lang="en-GB" sz="2800" dirty="0"/>
              <a:t>How far do you agree with this statement? [20]</a:t>
            </a: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8059881" y="0"/>
            <a:ext cx="1097975" cy="4572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8059877" y="3611563"/>
            <a:ext cx="1084119" cy="1463675"/>
          </a:xfrm>
          <a:prstGeom prst="rect">
            <a:avLst/>
          </a:prstGeom>
          <a:solidFill>
            <a:srgbClr val="C00000">
              <a:alpha val="33000"/>
            </a:srgbClr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100" dirty="0"/>
              <a:t>3. To weigh up the extent to which blacks benefited from the New Deal or whether it do more harm than good. </a:t>
            </a:r>
          </a:p>
        </p:txBody>
      </p:sp>
      <p:pic>
        <p:nvPicPr>
          <p:cNvPr id="12" name="Picture 3" descr="C:\Users\User\AppData\Local\Microsoft\Windows\Temporary Internet Files\Content.IE5\6SN8KSO3\MC900383586[1]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9091" y="41355"/>
            <a:ext cx="509737" cy="6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MR\Local Settings\Temporary Internet Files\Content.IE5\RF3KTYH8\MC900383576[1].wm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864105">
            <a:off x="94778" y="52574"/>
            <a:ext cx="331458" cy="459447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444C502-0CA2-405B-8463-390057BC8CA1}"/>
              </a:ext>
            </a:extLst>
          </p:cNvPr>
          <p:cNvSpPr txBox="1">
            <a:spLocks/>
          </p:cNvSpPr>
          <p:nvPr userDrawn="1"/>
        </p:nvSpPr>
        <p:spPr>
          <a:xfrm>
            <a:off x="8059877" y="5075238"/>
            <a:ext cx="1084119" cy="1782762"/>
          </a:xfrm>
          <a:prstGeom prst="rect">
            <a:avLst/>
          </a:prstGeom>
          <a:solidFill>
            <a:srgbClr val="7030A0">
              <a:alpha val="33000"/>
            </a:srgbClr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dirty="0"/>
              <a:t>Key words:</a:t>
            </a:r>
          </a:p>
          <a:p>
            <a:pPr marL="0" indent="0">
              <a:buFont typeface="Arial" pitchFamily="34" charset="0"/>
              <a:buNone/>
            </a:pPr>
            <a:r>
              <a:rPr lang="en-GB" sz="1600" dirty="0"/>
              <a:t>FDR</a:t>
            </a:r>
          </a:p>
          <a:p>
            <a:pPr marL="0" indent="0">
              <a:buFont typeface="Arial" pitchFamily="34" charset="0"/>
              <a:buNone/>
            </a:pPr>
            <a:r>
              <a:rPr lang="en-GB" sz="1600" dirty="0"/>
              <a:t>WPA</a:t>
            </a:r>
          </a:p>
          <a:p>
            <a:pPr marL="0" indent="0">
              <a:buFont typeface="Arial" pitchFamily="34" charset="0"/>
              <a:buNone/>
            </a:pPr>
            <a:r>
              <a:rPr lang="en-GB" sz="1600" dirty="0"/>
              <a:t>AAA</a:t>
            </a:r>
          </a:p>
          <a:p>
            <a:pPr marL="0" indent="0">
              <a:buFont typeface="Arial" pitchFamily="34" charset="0"/>
              <a:buNone/>
            </a:pPr>
            <a:r>
              <a:rPr lang="en-GB" sz="1600" dirty="0"/>
              <a:t>CCC</a:t>
            </a:r>
          </a:p>
          <a:p>
            <a:pPr marL="0" indent="0">
              <a:buFont typeface="Arial" pitchFamily="34" charset="0"/>
              <a:buNone/>
            </a:pPr>
            <a:r>
              <a:rPr lang="en-GB" sz="1600" dirty="0"/>
              <a:t>NRA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Gk0SpTOi9A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5399344"/>
            <a:ext cx="6986737" cy="764310"/>
          </a:xfrm>
          <a:prstGeom prst="rect">
            <a:avLst/>
          </a:prstGeom>
          <a:solidFill>
            <a:srgbClr val="FF4B4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/>
              <a:t>3. To weigh up the extent to which blacks benefited from the New Deal or whether it do more harm than good.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4391890"/>
            <a:ext cx="6986737" cy="1008947"/>
          </a:xfrm>
          <a:prstGeom prst="rect">
            <a:avLst/>
          </a:prstGeom>
          <a:solidFill>
            <a:srgbClr val="FF995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/>
              <a:t>2. To support and explain the impact of the alphabet agencies and welfare programmes on black Americans, both positive and their limitations.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2999" y="694347"/>
            <a:ext cx="6096000" cy="25060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‘New Deal programmes introduced during the presidency of F.D.R. failed Black Americans’. </a:t>
            </a:r>
          </a:p>
          <a:p>
            <a:r>
              <a:rPr lang="en-GB" sz="3200" dirty="0"/>
              <a:t>How far do you agree with this statement? [20]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3711519"/>
            <a:ext cx="6986737" cy="70808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/>
              <a:t>1. To recall the grievances of black American in both the North and South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64756" y="3330519"/>
            <a:ext cx="1266824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LOs:</a:t>
            </a:r>
          </a:p>
        </p:txBody>
      </p:sp>
      <p:pic>
        <p:nvPicPr>
          <p:cNvPr id="10" name="Picture 3" descr="C:\Users\User\AppData\Local\Microsoft\Windows\Temporary Internet Files\Content.IE5\6SN8KSO3\MC9003835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3942560"/>
            <a:ext cx="914400" cy="122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MR\Local Settings\Temporary Internet Files\Content.IE5\RF3KTYH8\MC9003835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4105">
            <a:off x="147612" y="943664"/>
            <a:ext cx="959405" cy="1329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90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1CA8-77BE-4EEA-83E1-097BAF1F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HW: Due 27</a:t>
            </a:r>
            <a:r>
              <a:rPr lang="en-GB" baseline="30000" dirty="0"/>
              <a:t>th</a:t>
            </a:r>
            <a:r>
              <a:rPr lang="en-GB" dirty="0"/>
              <a:t> November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840EA-3842-4C01-B701-5B8DF1DB6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7848600" cy="4525963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en-GB" sz="1600" dirty="0"/>
              <a:t>Complete your improvement task – just add this in green pen.  </a:t>
            </a:r>
          </a:p>
          <a:p>
            <a:pPr marL="514350" indent="-514350">
              <a:buAutoNum type="arabicParenR"/>
            </a:pPr>
            <a:r>
              <a:rPr lang="en-GB" sz="1600" dirty="0"/>
              <a:t>Complete any outstanding notes from today’s lesson. </a:t>
            </a:r>
          </a:p>
          <a:p>
            <a:pPr marL="514350" indent="-514350">
              <a:buAutoNum type="arabicParenR"/>
            </a:pPr>
            <a:r>
              <a:rPr lang="en-GB" sz="1600" dirty="0"/>
              <a:t>Read chapter 21 of Foner’s </a:t>
            </a:r>
            <a:r>
              <a:rPr lang="en-GB" sz="1600" i="1" dirty="0"/>
              <a:t>Give me Liberty! </a:t>
            </a:r>
            <a:r>
              <a:rPr lang="en-GB" sz="1600" u="sng" dirty="0"/>
              <a:t>Summarise </a:t>
            </a:r>
            <a:r>
              <a:rPr lang="en-GB" sz="1600" dirty="0"/>
              <a:t>the following with a few examples each.</a:t>
            </a:r>
            <a:r>
              <a:rPr lang="en-GB" sz="1600" i="1" dirty="0"/>
              <a:t> </a:t>
            </a:r>
          </a:p>
          <a:p>
            <a:pPr marL="914400" lvl="1" indent="-514350">
              <a:buAutoNum type="arabicParenR"/>
            </a:pPr>
            <a:r>
              <a:rPr lang="en-GB" sz="1600" dirty="0"/>
              <a:t>What were the successes of the first 100 days and the First New Deal?</a:t>
            </a:r>
          </a:p>
          <a:p>
            <a:pPr marL="914400" lvl="1" indent="-514350">
              <a:buAutoNum type="arabicParenR"/>
            </a:pPr>
            <a:r>
              <a:rPr lang="en-GB" sz="1600" dirty="0"/>
              <a:t>What was ‘labour’s great upheaval’?</a:t>
            </a:r>
          </a:p>
          <a:p>
            <a:pPr marL="914400" lvl="1" indent="-514350">
              <a:buFont typeface="Arial" pitchFamily="34" charset="0"/>
              <a:buAutoNum type="arabicParenR"/>
            </a:pPr>
            <a:r>
              <a:rPr lang="en-GB" sz="1600" dirty="0"/>
              <a:t>What were the successes of the Second New Deal?</a:t>
            </a:r>
          </a:p>
          <a:p>
            <a:pPr marL="914400" lvl="1" indent="-514350">
              <a:buFont typeface="Arial" pitchFamily="34" charset="0"/>
              <a:buAutoNum type="arabicParenR"/>
            </a:pPr>
            <a:r>
              <a:rPr lang="en-GB" sz="1600" dirty="0"/>
              <a:t>How did Roosevelt change the meaning of American freedom?</a:t>
            </a:r>
          </a:p>
          <a:p>
            <a:pPr marL="914400" lvl="1" indent="-514350">
              <a:buFont typeface="Arial" pitchFamily="34" charset="0"/>
              <a:buAutoNum type="arabicParenR"/>
            </a:pPr>
            <a:r>
              <a:rPr lang="en-GB" sz="1600" dirty="0"/>
              <a:t>How did the New Deals affect women, black Americans and immigrants?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Challenge wider reading:</a:t>
            </a:r>
          </a:p>
          <a:p>
            <a:pPr marL="0" indent="0">
              <a:buNone/>
            </a:pPr>
            <a:r>
              <a:rPr lang="en-GB" sz="1600" dirty="0"/>
              <a:t>Read </a:t>
            </a:r>
            <a:r>
              <a:rPr lang="en-GB" sz="1600" i="1" dirty="0"/>
              <a:t>Sweet Land of Liberty</a:t>
            </a:r>
            <a:r>
              <a:rPr lang="en-GB" sz="1600" dirty="0"/>
              <a:t> by Robert Cook pp. 52-69. Complete the following three questions for each – give specific examples. </a:t>
            </a:r>
          </a:p>
          <a:p>
            <a:pPr lvl="0"/>
            <a:r>
              <a:rPr lang="en-GB" sz="1600" dirty="0"/>
              <a:t>How were black Americans affected by the Great Depression?</a:t>
            </a:r>
          </a:p>
          <a:p>
            <a:pPr lvl="0"/>
            <a:r>
              <a:rPr lang="en-GB" sz="1600" dirty="0"/>
              <a:t>How far did Roosevelt’s New Deal improve their civil rights and economic status?</a:t>
            </a:r>
            <a:r>
              <a:rPr lang="en-GB" sz="1600" i="1" dirty="0"/>
              <a:t> You might want to draw up a list of improvements vs limitations or simply highlight in two separate colours. </a:t>
            </a:r>
            <a:endParaRPr lang="en-GB" sz="1600" dirty="0"/>
          </a:p>
          <a:p>
            <a:pPr lvl="0"/>
            <a:r>
              <a:rPr lang="en-GB" sz="1600" dirty="0"/>
              <a:t>How did the NAACP campaign during the 1930s? What were their strategies and how far did they achieve their aims?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3085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FDAA-DA08-44CE-B623-1845FDF0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4299"/>
            <a:ext cx="4496228" cy="1143000"/>
          </a:xfrm>
        </p:spPr>
        <p:txBody>
          <a:bodyPr>
            <a:normAutofit fontScale="90000"/>
          </a:bodyPr>
          <a:lstStyle/>
          <a:p>
            <a:r>
              <a:rPr lang="en-GB" alt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The First New Deal = Relief, Recovery and Reform</a:t>
            </a:r>
            <a:br>
              <a:rPr lang="en-GB" altLang="en-US" sz="2800" dirty="0"/>
            </a:br>
            <a:endParaRPr lang="en-GB" sz="2800" dirty="0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951A586D-1185-4395-91DC-A9B3292002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8600" y="1414078"/>
            <a:ext cx="5181600" cy="50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28600" algn="l"/>
              </a:tabLst>
            </a:pPr>
            <a:endParaRPr kumimoji="0" lang="en-GB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Roosevelt was granted emergency powers – much like a dictator – to pass emergency legislation to sort out the economy quickly.  This first period in office was known as The</a:t>
            </a:r>
            <a:r>
              <a:rPr kumimoji="0" lang="en-GB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‘First Hundred Days’.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en-GB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whole host of </a:t>
            </a:r>
            <a:r>
              <a:rPr kumimoji="0" lang="en-GB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‘Alphabet Agencies’</a:t>
            </a: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– (termed this due to the fact they were known by their initials e.g. AAA, CCC) were set up to address the various issues America faced.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en-GB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Roosevelt was a very personable and popular President which he took full advantage of with his use of </a:t>
            </a:r>
            <a:r>
              <a:rPr kumimoji="0" lang="en-GB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‘Fireside Chats’</a:t>
            </a: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Every letter which was sent to him by the American people he made sure was answered (he received, on average, 4,000 a day)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en-GB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 had the media on his side as well due to his openness to questions and friendly nature – this meant that he could minimise criticism in the press to his plans.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en-GB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 first many people backed Roosevelt’s plans with his New Deal. However, criticism started to grow as people accused Roosevelt of ‘socialist’ policies (which was a dirty word in America). They thought him too dictatorial.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en-GB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response to growing criticism, Roosevelt launched the </a:t>
            </a:r>
            <a:r>
              <a:rPr kumimoji="0" lang="en-GB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Second New Deal in 1935.</a:t>
            </a:r>
            <a:endParaRPr kumimoji="0" lang="en-GB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076" name="Picture 28" descr="Image result for the new deal alphabet">
            <a:extLst>
              <a:ext uri="{FF2B5EF4-FFF2-40B4-BE49-F238E27FC236}">
                <a16:creationId xmlns:a16="http://schemas.microsoft.com/office/drawing/2014/main" id="{3642FA65-DEC9-46AE-8C67-CE4622A1A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4" t="7234" r="10760" b="5143"/>
          <a:stretch/>
        </p:blipFill>
        <p:spPr bwMode="auto">
          <a:xfrm>
            <a:off x="5526575" y="810282"/>
            <a:ext cx="2193775" cy="287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Image result for the new deal conservation work pwa">
            <a:extLst>
              <a:ext uri="{FF2B5EF4-FFF2-40B4-BE49-F238E27FC236}">
                <a16:creationId xmlns:a16="http://schemas.microsoft.com/office/drawing/2014/main" id="{7921A2E7-0656-4FB6-BB1E-B30A4F1D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67" y="4026444"/>
            <a:ext cx="2193776" cy="13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21D7E2A-655D-4825-9311-6CB2B6B12A09}"/>
              </a:ext>
            </a:extLst>
          </p:cNvPr>
          <p:cNvSpPr txBox="1"/>
          <p:nvPr/>
        </p:nvSpPr>
        <p:spPr>
          <a:xfrm>
            <a:off x="5538767" y="5657671"/>
            <a:ext cx="219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The Civilian Conservation Corps, or, “Roosevelt's Tree Army</a:t>
            </a:r>
          </a:p>
        </p:txBody>
      </p:sp>
    </p:spTree>
    <p:extLst>
      <p:ext uri="{BB962C8B-B14F-4D97-AF65-F5344CB8AC3E}">
        <p14:creationId xmlns:p14="http://schemas.microsoft.com/office/powerpoint/2010/main" val="125396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FDAA-DA08-44CE-B623-1845FDF0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838200"/>
            <a:ext cx="7772400" cy="1143000"/>
          </a:xfrm>
        </p:spPr>
        <p:txBody>
          <a:bodyPr>
            <a:noAutofit/>
          </a:bodyPr>
          <a:lstStyle/>
          <a:p>
            <a:r>
              <a:rPr lang="en-GB" altLang="en-US" sz="3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The Second New Deal = Social Security</a:t>
            </a:r>
            <a:br>
              <a:rPr lang="en-GB" altLang="en-US" sz="2000" dirty="0"/>
            </a:br>
            <a:endParaRPr lang="en-GB" sz="3600" dirty="0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951A586D-1185-4395-91DC-A9B3292002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8600" y="1739233"/>
            <a:ext cx="4572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Many historians have argued that the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Second New Deal 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was more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radical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than the First New Deal. His First New Deal was largely aimed at dealing with the immediate problems of the Depression – relief, recovery and reform.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It is claimed that in his Second New Deal, Roosevelt was trying to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radically alter American society, favouring the poorer classes at the expense of the rich. 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emphasis was now on improving the lives of ordinary people, not on addressing the needs of business – “we have not weeded out the over-privileged, and we have not effectively lifted up the under-privileged.” – </a:t>
            </a:r>
            <a:r>
              <a:rPr kumimoji="0" lang="en-GB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Roosevelt in his second Inaugural Address, January 1936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1936 Roosevelt won a second election victory and he was at the height of his success. However, this did not mean that the New Deal was completely successful.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 descr="Image result for new deal second">
            <a:extLst>
              <a:ext uri="{FF2B5EF4-FFF2-40B4-BE49-F238E27FC236}">
                <a16:creationId xmlns:a16="http://schemas.microsoft.com/office/drawing/2014/main" id="{15E736F7-9BFB-4068-94AF-B20CE772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1246"/>
            <a:ext cx="2847975" cy="340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9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7EC0-C591-43AC-8815-A88AF3F5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2E2E-5376-43F5-AF37-C47326E34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CA2552-69BB-4A02-918D-9C0EC49AA59E}"/>
              </a:ext>
            </a:extLst>
          </p:cNvPr>
          <p:cNvSpPr txBox="1">
            <a:spLocks/>
          </p:cNvSpPr>
          <p:nvPr/>
        </p:nvSpPr>
        <p:spPr>
          <a:xfrm>
            <a:off x="152400" y="598207"/>
            <a:ext cx="7620000" cy="1992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/>
              <a:t>Look at the summary of the main government agencies and their impact on black Americans.</a:t>
            </a:r>
            <a:br>
              <a:rPr lang="en-GB" sz="2000" dirty="0"/>
            </a:br>
            <a:endParaRPr lang="en-GB" sz="2000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i="1" dirty="0"/>
              <a:t>How did these agencies support black Americans?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i="1" dirty="0"/>
              <a:t>Why would black Americans be disappointed overall by these agencies?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0E9DC-74A3-48F4-9783-ADCABF3B4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19678" r="25833" b="7016"/>
          <a:stretch/>
        </p:blipFill>
        <p:spPr>
          <a:xfrm>
            <a:off x="1447800" y="2772191"/>
            <a:ext cx="4953000" cy="39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5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9733-9225-4B74-AA2A-C19D2068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17342"/>
            <a:ext cx="7624241" cy="646331"/>
          </a:xfrm>
        </p:spPr>
        <p:txBody>
          <a:bodyPr>
            <a:noAutofit/>
          </a:bodyPr>
          <a:lstStyle/>
          <a:p>
            <a:r>
              <a:rPr lang="en-GB" sz="3600" dirty="0"/>
              <a:t>How valuable is </a:t>
            </a:r>
            <a:r>
              <a:rPr lang="en-GB" sz="3600" b="1" dirty="0"/>
              <a:t>‘We work again’? </a:t>
            </a:r>
            <a:br>
              <a:rPr lang="en-GB" sz="2800" dirty="0"/>
            </a:br>
            <a:r>
              <a:rPr lang="en-GB" sz="2800" i="1" dirty="0"/>
              <a:t>We Work Again </a:t>
            </a:r>
            <a:r>
              <a:rPr lang="en-GB" sz="2800" dirty="0"/>
              <a:t>is a US government film aimed specifically at the unemployed African American population in the wake of the Great Depression.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1B182-9297-406B-9F94-3F2885A6F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60" y="2895600"/>
            <a:ext cx="360754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Accuracy?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Completeness?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Objectivity? (NOP)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2019A0-29AC-4FFE-A5E8-2A126C089842}"/>
              </a:ext>
            </a:extLst>
          </p:cNvPr>
          <p:cNvSpPr/>
          <p:nvPr/>
        </p:nvSpPr>
        <p:spPr>
          <a:xfrm>
            <a:off x="457200" y="6308725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https://www.youtube.com/watch?v=Gk0SpTOi9Aw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 descr="Image result for we work again new deal">
            <a:extLst>
              <a:ext uri="{FF2B5EF4-FFF2-40B4-BE49-F238E27FC236}">
                <a16:creationId xmlns:a16="http://schemas.microsoft.com/office/drawing/2014/main" id="{1892A2AC-95DD-43EA-933D-E7BEA86E6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8" y="2754882"/>
            <a:ext cx="3852659" cy="28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1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1CA9A22-1E9A-4610-A00C-31E719F503B8}"/>
              </a:ext>
            </a:extLst>
          </p:cNvPr>
          <p:cNvSpPr txBox="1">
            <a:spLocks/>
          </p:cNvSpPr>
          <p:nvPr/>
        </p:nvSpPr>
        <p:spPr>
          <a:xfrm>
            <a:off x="304800" y="641346"/>
            <a:ext cx="3810000" cy="16846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dirty="0">
                <a:solidFill>
                  <a:srgbClr val="FF0000"/>
                </a:solidFill>
              </a:rPr>
              <a:t>Task One:</a:t>
            </a:r>
          </a:p>
          <a:p>
            <a:pPr algn="l"/>
            <a:r>
              <a:rPr lang="en-GB" sz="2200" dirty="0"/>
              <a:t>Use </a:t>
            </a:r>
            <a:r>
              <a:rPr lang="en-GB" sz="2200" b="1" dirty="0"/>
              <a:t>page 70 </a:t>
            </a:r>
            <a:r>
              <a:rPr lang="en-GB" sz="2200" dirty="0"/>
              <a:t>to explain ‘The Impact of the Great Depression on black Americans’. </a:t>
            </a:r>
          </a:p>
        </p:txBody>
      </p:sp>
      <p:sp>
        <p:nvSpPr>
          <p:cNvPr id="4" name="AutoShape 2" descr="Image result for alphabet agencies">
            <a:extLst>
              <a:ext uri="{FF2B5EF4-FFF2-40B4-BE49-F238E27FC236}">
                <a16:creationId xmlns:a16="http://schemas.microsoft.com/office/drawing/2014/main" id="{95ABC640-03B5-4309-BC55-1267ED2171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4532012"/>
            <a:ext cx="76962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10AF23-A562-4F3E-91B5-B6B2436DC29B}"/>
              </a:ext>
            </a:extLst>
          </p:cNvPr>
          <p:cNvSpPr txBox="1">
            <a:spLocks/>
          </p:cNvSpPr>
          <p:nvPr/>
        </p:nvSpPr>
        <p:spPr>
          <a:xfrm>
            <a:off x="304800" y="2465008"/>
            <a:ext cx="7447671" cy="1467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dirty="0">
                <a:solidFill>
                  <a:srgbClr val="FF0000"/>
                </a:solidFill>
              </a:rPr>
              <a:t>Task Two:</a:t>
            </a:r>
          </a:p>
          <a:p>
            <a:pPr algn="l"/>
            <a:r>
              <a:rPr lang="en-GB" sz="2200" dirty="0"/>
              <a:t>You will be allocated one/two government agency / legislation – </a:t>
            </a:r>
            <a:r>
              <a:rPr lang="en-GB" sz="2200" i="1" dirty="0"/>
              <a:t>summarise</a:t>
            </a:r>
            <a:r>
              <a:rPr lang="en-GB" sz="2200" dirty="0"/>
              <a:t> the impact on black Americans (positive and negative) using pages </a:t>
            </a:r>
            <a:r>
              <a:rPr lang="en-GB" sz="2200" b="1" dirty="0"/>
              <a:t>73-84</a:t>
            </a:r>
            <a:endParaRPr lang="en-GB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FB9C3C-DCC4-46B1-B2B6-8D80F2C985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11" t="29668" r="27500" b="10155"/>
          <a:stretch/>
        </p:blipFill>
        <p:spPr>
          <a:xfrm>
            <a:off x="4402602" y="545159"/>
            <a:ext cx="2892669" cy="2056526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9836C63-E090-49AF-A4F5-7048F08464B1}"/>
              </a:ext>
            </a:extLst>
          </p:cNvPr>
          <p:cNvSpPr/>
          <p:nvPr/>
        </p:nvSpPr>
        <p:spPr>
          <a:xfrm>
            <a:off x="3612465" y="771825"/>
            <a:ext cx="83234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1C4127F-CE54-489A-9217-50B86F5898A0}"/>
              </a:ext>
            </a:extLst>
          </p:cNvPr>
          <p:cNvSpPr/>
          <p:nvPr/>
        </p:nvSpPr>
        <p:spPr>
          <a:xfrm rot="16200000">
            <a:off x="5585503" y="2244632"/>
            <a:ext cx="52686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88274A-2275-4DB5-AB05-1BBB563870AC}"/>
              </a:ext>
            </a:extLst>
          </p:cNvPr>
          <p:cNvSpPr txBox="1">
            <a:spLocks/>
          </p:cNvSpPr>
          <p:nvPr/>
        </p:nvSpPr>
        <p:spPr>
          <a:xfrm>
            <a:off x="304799" y="4081233"/>
            <a:ext cx="7447671" cy="7520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dirty="0">
                <a:solidFill>
                  <a:srgbClr val="FF0000"/>
                </a:solidFill>
              </a:rPr>
              <a:t>Task Three:</a:t>
            </a:r>
          </a:p>
          <a:p>
            <a:pPr algn="l"/>
            <a:r>
              <a:rPr lang="en-GB" sz="2200" dirty="0"/>
              <a:t>Once you’ve completed yours, share to complete the table.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4E5ED9D-FF6B-4877-BC72-BA0D39C67C40}"/>
              </a:ext>
            </a:extLst>
          </p:cNvPr>
          <p:cNvSpPr txBox="1">
            <a:spLocks/>
          </p:cNvSpPr>
          <p:nvPr/>
        </p:nvSpPr>
        <p:spPr>
          <a:xfrm>
            <a:off x="304799" y="4916302"/>
            <a:ext cx="7447671" cy="10572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dirty="0">
                <a:solidFill>
                  <a:srgbClr val="FF0000"/>
                </a:solidFill>
              </a:rPr>
              <a:t>Task Four:</a:t>
            </a:r>
          </a:p>
          <a:p>
            <a:pPr algn="l"/>
            <a:r>
              <a:rPr lang="en-GB" sz="2200" dirty="0"/>
              <a:t>Use pages</a:t>
            </a:r>
            <a:r>
              <a:rPr lang="en-GB" sz="2200" b="1" dirty="0"/>
              <a:t> 90-93 </a:t>
            </a:r>
            <a:r>
              <a:rPr lang="en-GB" sz="2200" dirty="0"/>
              <a:t>to </a:t>
            </a:r>
            <a:r>
              <a:rPr lang="en-GB" sz="2200" i="1" dirty="0"/>
              <a:t>summarise</a:t>
            </a:r>
            <a:r>
              <a:rPr lang="en-GB" sz="2200" dirty="0"/>
              <a:t> the impact of Eleanor Roosevelt and the ‘black cabinet’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7BD2DF3-A178-4B25-B0DF-17B2B3C0339B}"/>
              </a:ext>
            </a:extLst>
          </p:cNvPr>
          <p:cNvSpPr txBox="1">
            <a:spLocks/>
          </p:cNvSpPr>
          <p:nvPr/>
        </p:nvSpPr>
        <p:spPr>
          <a:xfrm>
            <a:off x="309489" y="6086174"/>
            <a:ext cx="7447671" cy="69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/>
              <a:t>Challenge</a:t>
            </a:r>
            <a:r>
              <a:rPr lang="en-GB" sz="1800" dirty="0"/>
              <a:t>: Answer today’s question. Use page 85-86 to complete the two hands task on the back of your sheet </a:t>
            </a:r>
          </a:p>
        </p:txBody>
      </p:sp>
    </p:spTree>
    <p:extLst>
      <p:ext uri="{BB962C8B-B14F-4D97-AF65-F5344CB8AC3E}">
        <p14:creationId xmlns:p14="http://schemas.microsoft.com/office/powerpoint/2010/main" val="409380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134C4-1781-4329-A6B7-3FF6A277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F1CC4-229F-40B2-8D9B-30D811E0C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47" y="834354"/>
            <a:ext cx="7315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‘New Deal programmes introduced during the presidency of FDR failed Black Americans’. How far do you agree?</a:t>
            </a:r>
          </a:p>
          <a:p>
            <a:r>
              <a:rPr lang="en-GB" sz="2400" dirty="0"/>
              <a:t>Identify 5 examples for each view</a:t>
            </a:r>
          </a:p>
          <a:p>
            <a:r>
              <a:rPr lang="en-GB" sz="2400" dirty="0"/>
              <a:t>Use page 85-86, as it summarises a few key examples, but try to come up with your own too. </a:t>
            </a:r>
          </a:p>
        </p:txBody>
      </p:sp>
      <p:sp>
        <p:nvSpPr>
          <p:cNvPr id="9" name="AutoShape 6" descr="Image result for two hands clip art">
            <a:extLst>
              <a:ext uri="{FF2B5EF4-FFF2-40B4-BE49-F238E27FC236}">
                <a16:creationId xmlns:a16="http://schemas.microsoft.com/office/drawing/2014/main" id="{7FA36BF9-52A9-4041-BCDF-7507D9C328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two hands clip art">
            <a:extLst>
              <a:ext uri="{FF2B5EF4-FFF2-40B4-BE49-F238E27FC236}">
                <a16:creationId xmlns:a16="http://schemas.microsoft.com/office/drawing/2014/main" id="{6406DD27-8FF1-400A-9BAC-A0B63262D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64" y="3429000"/>
            <a:ext cx="5205184" cy="339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18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1CA9A22-1E9A-4610-A00C-31E719F503B8}"/>
              </a:ext>
            </a:extLst>
          </p:cNvPr>
          <p:cNvSpPr txBox="1">
            <a:spLocks/>
          </p:cNvSpPr>
          <p:nvPr/>
        </p:nvSpPr>
        <p:spPr>
          <a:xfrm>
            <a:off x="304800" y="641346"/>
            <a:ext cx="7315200" cy="1263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dirty="0">
                <a:solidFill>
                  <a:srgbClr val="FF0000"/>
                </a:solidFill>
              </a:rPr>
              <a:t>Task Five:</a:t>
            </a:r>
          </a:p>
          <a:p>
            <a:pPr algn="l"/>
            <a:r>
              <a:rPr lang="en-GB" sz="2200" dirty="0"/>
              <a:t>Use </a:t>
            </a:r>
            <a:r>
              <a:rPr lang="en-GB" sz="2200" b="1" dirty="0"/>
              <a:t>pages 59-60 </a:t>
            </a:r>
            <a:r>
              <a:rPr lang="en-GB" sz="2200" dirty="0"/>
              <a:t>to find examples of the effects of the Second World War on black Americans.</a:t>
            </a:r>
          </a:p>
        </p:txBody>
      </p:sp>
      <p:sp>
        <p:nvSpPr>
          <p:cNvPr id="4" name="AutoShape 2" descr="Image result for alphabet agencies">
            <a:extLst>
              <a:ext uri="{FF2B5EF4-FFF2-40B4-BE49-F238E27FC236}">
                <a16:creationId xmlns:a16="http://schemas.microsoft.com/office/drawing/2014/main" id="{95ABC640-03B5-4309-BC55-1267ED2171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4532013"/>
            <a:ext cx="7696200" cy="255458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47405-7787-4199-B87C-BAE2B09DA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3320" r="24167" b="11462"/>
          <a:stretch/>
        </p:blipFill>
        <p:spPr>
          <a:xfrm rot="5400000">
            <a:off x="2231196" y="1249683"/>
            <a:ext cx="3462407" cy="491438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7BD2DF3-A178-4B25-B0DF-17B2B3C0339B}"/>
              </a:ext>
            </a:extLst>
          </p:cNvPr>
          <p:cNvSpPr txBox="1">
            <a:spLocks/>
          </p:cNvSpPr>
          <p:nvPr/>
        </p:nvSpPr>
        <p:spPr>
          <a:xfrm>
            <a:off x="304800" y="5138808"/>
            <a:ext cx="7447671" cy="1600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/>
              <a:t>Challenge</a:t>
            </a:r>
            <a:r>
              <a:rPr lang="en-GB" sz="2000" dirty="0"/>
              <a:t>: </a:t>
            </a:r>
          </a:p>
          <a:p>
            <a:pPr algn="l"/>
            <a:r>
              <a:rPr lang="en-GB" sz="2000" dirty="0"/>
              <a:t>Compare the impact of WWII to the New Deal. Which had a more substantial effect? </a:t>
            </a:r>
          </a:p>
          <a:p>
            <a:pPr algn="l"/>
            <a:r>
              <a:rPr lang="en-GB" sz="2000" b="1" i="1" dirty="0"/>
              <a:t>‘The Second World War did far more to improve the lives of black Americans than Roosevelt’s new Deals’. How far do you agree?</a:t>
            </a:r>
          </a:p>
        </p:txBody>
      </p:sp>
    </p:spTree>
    <p:extLst>
      <p:ext uri="{BB962C8B-B14F-4D97-AF65-F5344CB8AC3E}">
        <p14:creationId xmlns:p14="http://schemas.microsoft.com/office/powerpoint/2010/main" val="333256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1CA8-77BE-4EEA-83E1-097BAF1F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HW: Due 27</a:t>
            </a:r>
            <a:r>
              <a:rPr lang="en-GB" baseline="30000" dirty="0"/>
              <a:t>th</a:t>
            </a:r>
            <a:r>
              <a:rPr lang="en-GB" dirty="0"/>
              <a:t> November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840EA-3842-4C01-B701-5B8DF1DB6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7848600" cy="4525963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en-GB" sz="1600" dirty="0"/>
              <a:t>Complete your improvement task – just add this in green pen.  </a:t>
            </a:r>
          </a:p>
          <a:p>
            <a:pPr marL="514350" indent="-514350">
              <a:buAutoNum type="arabicParenR"/>
            </a:pPr>
            <a:r>
              <a:rPr lang="en-GB" sz="1600" dirty="0"/>
              <a:t>Complete any outstanding notes from today’s lesson. </a:t>
            </a:r>
          </a:p>
          <a:p>
            <a:pPr marL="514350" indent="-514350">
              <a:buAutoNum type="arabicParenR"/>
            </a:pPr>
            <a:r>
              <a:rPr lang="en-GB" sz="1600" dirty="0"/>
              <a:t>Read chapter 21 of Foner’s </a:t>
            </a:r>
            <a:r>
              <a:rPr lang="en-GB" sz="1600" i="1" dirty="0"/>
              <a:t>Give me Liberty! </a:t>
            </a:r>
            <a:r>
              <a:rPr lang="en-GB" sz="1600" u="sng" dirty="0"/>
              <a:t>Summarise </a:t>
            </a:r>
            <a:r>
              <a:rPr lang="en-GB" sz="1600" dirty="0"/>
              <a:t>the following with a few examples each.</a:t>
            </a:r>
            <a:r>
              <a:rPr lang="en-GB" sz="1600" i="1" dirty="0"/>
              <a:t> </a:t>
            </a:r>
          </a:p>
          <a:p>
            <a:pPr marL="914400" lvl="1" indent="-514350">
              <a:buAutoNum type="arabicParenR"/>
            </a:pPr>
            <a:r>
              <a:rPr lang="en-GB" sz="1600" dirty="0"/>
              <a:t>What were the successes of the first 100 days and the First New Deal?</a:t>
            </a:r>
          </a:p>
          <a:p>
            <a:pPr marL="914400" lvl="1" indent="-514350">
              <a:buAutoNum type="arabicParenR"/>
            </a:pPr>
            <a:r>
              <a:rPr lang="en-GB" sz="1600" dirty="0"/>
              <a:t>What was ‘labour’s great upheaval’?</a:t>
            </a:r>
          </a:p>
          <a:p>
            <a:pPr marL="914400" lvl="1" indent="-514350">
              <a:buFont typeface="Arial" pitchFamily="34" charset="0"/>
              <a:buAutoNum type="arabicParenR"/>
            </a:pPr>
            <a:r>
              <a:rPr lang="en-GB" sz="1600" dirty="0"/>
              <a:t>What were the successes of the Second New Deal?</a:t>
            </a:r>
          </a:p>
          <a:p>
            <a:pPr marL="914400" lvl="1" indent="-514350">
              <a:buFont typeface="Arial" pitchFamily="34" charset="0"/>
              <a:buAutoNum type="arabicParenR"/>
            </a:pPr>
            <a:r>
              <a:rPr lang="en-GB" sz="1600" dirty="0"/>
              <a:t>How did Roosevelt change the meaning of American freedom?</a:t>
            </a:r>
          </a:p>
          <a:p>
            <a:pPr marL="914400" lvl="1" indent="-514350">
              <a:buFont typeface="Arial" pitchFamily="34" charset="0"/>
              <a:buAutoNum type="arabicParenR"/>
            </a:pPr>
            <a:r>
              <a:rPr lang="en-GB" sz="1600" dirty="0"/>
              <a:t>How did the New Deals affect women, black Americans and immigrants?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Challenge wider reading:</a:t>
            </a:r>
          </a:p>
          <a:p>
            <a:pPr marL="0" indent="0">
              <a:buNone/>
            </a:pPr>
            <a:r>
              <a:rPr lang="en-GB" sz="1600" dirty="0"/>
              <a:t>Read </a:t>
            </a:r>
            <a:r>
              <a:rPr lang="en-GB" sz="1600" i="1" dirty="0"/>
              <a:t>Sweet Land of Liberty</a:t>
            </a:r>
            <a:r>
              <a:rPr lang="en-GB" sz="1600" dirty="0"/>
              <a:t> by Robert Cook pp. 52-69. Complete the following three questions for each – give specific examples. </a:t>
            </a:r>
          </a:p>
          <a:p>
            <a:pPr lvl="0"/>
            <a:r>
              <a:rPr lang="en-GB" sz="1600" dirty="0"/>
              <a:t>How were black Americans affected by the Great Depression?</a:t>
            </a:r>
          </a:p>
          <a:p>
            <a:pPr lvl="0"/>
            <a:r>
              <a:rPr lang="en-GB" sz="1600" dirty="0"/>
              <a:t>How far did Roosevelt’s New Deal improve their civil rights and economic status?</a:t>
            </a:r>
            <a:r>
              <a:rPr lang="en-GB" sz="1600" i="1" dirty="0"/>
              <a:t> You might want to draw up a list of improvements vs limitations or simply highlight in two separate colours. </a:t>
            </a:r>
            <a:endParaRPr lang="en-GB" sz="1600" dirty="0"/>
          </a:p>
          <a:p>
            <a:pPr lvl="0"/>
            <a:r>
              <a:rPr lang="en-GB" sz="1600" dirty="0"/>
              <a:t>How did the NAACP campaign during the 1930s? What were their strategies and how far did they achieve their aims?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95144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1142</Words>
  <Application>Microsoft Office PowerPoint</Application>
  <PresentationFormat>On-screen Show (4:3)</PresentationFormat>
  <Paragraphs>83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The First New Deal = Relief, Recovery and Reform </vt:lpstr>
      <vt:lpstr>The Second New Deal = Social Security </vt:lpstr>
      <vt:lpstr>PowerPoint Presentation</vt:lpstr>
      <vt:lpstr>How valuable is ‘We work again’?  We Work Again is a US government film aimed specifically at the unemployed African American population in the wake of the Great Depression. </vt:lpstr>
      <vt:lpstr>PowerPoint Presentation</vt:lpstr>
      <vt:lpstr>PowerPoint Presentation</vt:lpstr>
      <vt:lpstr>PowerPoint Presentation</vt:lpstr>
      <vt:lpstr>HW: Due 27th November </vt:lpstr>
      <vt:lpstr>HW: Due 27th November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</dc:title>
  <dc:creator>User</dc:creator>
  <cp:lastModifiedBy>Michael Ingram</cp:lastModifiedBy>
  <cp:revision>78</cp:revision>
  <cp:lastPrinted>2018-11-20T07:59:10Z</cp:lastPrinted>
  <dcterms:created xsi:type="dcterms:W3CDTF">2006-08-16T00:00:00Z</dcterms:created>
  <dcterms:modified xsi:type="dcterms:W3CDTF">2018-11-20T07:59:13Z</dcterms:modified>
</cp:coreProperties>
</file>