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99" r:id="rId3"/>
    <p:sldId id="300" r:id="rId4"/>
    <p:sldId id="296" r:id="rId5"/>
    <p:sldId id="298" r:id="rId6"/>
    <p:sldId id="302" r:id="rId7"/>
    <p:sldId id="301" r:id="rId8"/>
    <p:sldId id="297"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B4B"/>
    <a:srgbClr val="FF6161"/>
    <a:srgbClr val="FF99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6910AA-CA45-438C-BCE3-802B81E93C1A}" type="datetimeFigureOut">
              <a:rPr lang="en-GB" smtClean="0"/>
              <a:pPr/>
              <a:t>17/10/2018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77A0A1-55E5-4DB8-A6ED-430F3BF24496}" type="slidenum">
              <a:rPr lang="en-GB" smtClean="0"/>
              <a:pPr/>
              <a:t>‹#›</a:t>
            </a:fld>
            <a:endParaRPr lang="en-GB"/>
          </a:p>
        </p:txBody>
      </p:sp>
    </p:spTree>
    <p:extLst>
      <p:ext uri="{BB962C8B-B14F-4D97-AF65-F5344CB8AC3E}">
        <p14:creationId xmlns:p14="http://schemas.microsoft.com/office/powerpoint/2010/main" val="2264676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https://www.youtube.com/watch?v=NvtsYZjL-wI</a:t>
            </a:r>
          </a:p>
        </p:txBody>
      </p:sp>
      <p:sp>
        <p:nvSpPr>
          <p:cNvPr id="4" name="Slide Number Placeholder 3"/>
          <p:cNvSpPr>
            <a:spLocks noGrp="1"/>
          </p:cNvSpPr>
          <p:nvPr>
            <p:ph type="sldNum" sz="quarter" idx="5"/>
          </p:nvPr>
        </p:nvSpPr>
        <p:spPr/>
        <p:txBody>
          <a:bodyPr/>
          <a:lstStyle/>
          <a:p>
            <a:fld id="{3177A0A1-55E5-4DB8-A6ED-430F3BF24496}" type="slidenum">
              <a:rPr lang="en-GB" smtClean="0"/>
              <a:pPr/>
              <a:t>2</a:t>
            </a:fld>
            <a:endParaRPr lang="en-GB"/>
          </a:p>
        </p:txBody>
      </p:sp>
    </p:spTree>
    <p:extLst>
      <p:ext uri="{BB962C8B-B14F-4D97-AF65-F5344CB8AC3E}">
        <p14:creationId xmlns:p14="http://schemas.microsoft.com/office/powerpoint/2010/main" val="1069143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During the 1930s, </a:t>
            </a:r>
            <a:r>
              <a:rPr lang="en-GB" sz="1200" b="1" i="0" kern="1200" dirty="0">
                <a:solidFill>
                  <a:schemeClr val="tx1"/>
                </a:solidFill>
                <a:effectLst/>
                <a:latin typeface="+mn-lt"/>
                <a:ea typeface="+mn-ea"/>
                <a:cs typeface="+mn-cs"/>
              </a:rPr>
              <a:t>Lucky Strike</a:t>
            </a:r>
            <a:r>
              <a:rPr lang="en-GB" sz="1200" b="0" i="0" kern="1200" dirty="0">
                <a:solidFill>
                  <a:schemeClr val="tx1"/>
                </a:solidFill>
                <a:effectLst/>
                <a:latin typeface="+mn-lt"/>
                <a:ea typeface="+mn-ea"/>
                <a:cs typeface="+mn-cs"/>
              </a:rPr>
              <a:t> focused on romance and sexuality.  Cigarette smoking was shown to be an activity for couples.  Lucky Strike advertisements were featured on the back of weekly </a:t>
            </a:r>
            <a:r>
              <a:rPr lang="en-GB" sz="1200" b="0" i="1" kern="1200" dirty="0">
                <a:solidFill>
                  <a:schemeClr val="tx1"/>
                </a:solidFill>
                <a:effectLst/>
                <a:latin typeface="+mn-lt"/>
                <a:ea typeface="+mn-ea"/>
                <a:cs typeface="+mn-cs"/>
              </a:rPr>
              <a:t>Liberty</a:t>
            </a:r>
            <a:r>
              <a:rPr lang="en-GB" sz="1200" b="0" i="0" kern="1200" dirty="0">
                <a:solidFill>
                  <a:schemeClr val="tx1"/>
                </a:solidFill>
                <a:effectLst/>
                <a:latin typeface="+mn-lt"/>
                <a:ea typeface="+mn-ea"/>
                <a:cs typeface="+mn-cs"/>
              </a:rPr>
              <a:t> magazines, often alternating with Coca-Cola ads.  These </a:t>
            </a:r>
            <a:r>
              <a:rPr lang="en-GB" sz="1200" b="0" i="0" kern="1200" dirty="0" err="1">
                <a:solidFill>
                  <a:schemeClr val="tx1"/>
                </a:solidFill>
                <a:effectLst/>
                <a:latin typeface="+mn-lt"/>
                <a:ea typeface="+mn-ea"/>
                <a:cs typeface="+mn-cs"/>
              </a:rPr>
              <a:t>colorfully</a:t>
            </a:r>
            <a:r>
              <a:rPr lang="en-GB" sz="1200" b="0" i="0" kern="1200" dirty="0">
                <a:solidFill>
                  <a:schemeClr val="tx1"/>
                </a:solidFill>
                <a:effectLst/>
                <a:latin typeface="+mn-lt"/>
                <a:ea typeface="+mn-ea"/>
                <a:cs typeface="+mn-cs"/>
              </a:rPr>
              <a:t> striking images were eye-catching as the back cover and drawn by well known illustrators of the time, including </a:t>
            </a:r>
            <a:r>
              <a:rPr lang="en-GB" sz="1200" b="0" i="0" kern="1200" dirty="0" err="1">
                <a:solidFill>
                  <a:schemeClr val="tx1"/>
                </a:solidFill>
                <a:effectLst/>
                <a:latin typeface="+mn-lt"/>
                <a:ea typeface="+mn-ea"/>
                <a:cs typeface="+mn-cs"/>
              </a:rPr>
              <a:t>Neysa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McMein</a:t>
            </a:r>
            <a:r>
              <a:rPr lang="en-GB" sz="1200" b="0" i="0" kern="1200" dirty="0">
                <a:solidFill>
                  <a:schemeClr val="tx1"/>
                </a:solidFill>
                <a:effectLst/>
                <a:latin typeface="+mn-lt"/>
                <a:ea typeface="+mn-ea"/>
                <a:cs typeface="+mn-cs"/>
              </a:rPr>
              <a:t>, Hayden </a:t>
            </a:r>
            <a:r>
              <a:rPr lang="en-GB" sz="1200" b="0" i="0" kern="1200" dirty="0" err="1">
                <a:solidFill>
                  <a:schemeClr val="tx1"/>
                </a:solidFill>
                <a:effectLst/>
                <a:latin typeface="+mn-lt"/>
                <a:ea typeface="+mn-ea"/>
                <a:cs typeface="+mn-cs"/>
              </a:rPr>
              <a:t>Sundblom</a:t>
            </a:r>
            <a:r>
              <a:rPr lang="en-GB" sz="1200" b="0" i="0" kern="1200" dirty="0">
                <a:solidFill>
                  <a:schemeClr val="tx1"/>
                </a:solidFill>
                <a:effectLst/>
                <a:latin typeface="+mn-lt"/>
                <a:ea typeface="+mn-ea"/>
                <a:cs typeface="+mn-cs"/>
              </a:rPr>
              <a:t>, and Hayden </a:t>
            </a:r>
            <a:r>
              <a:rPr lang="en-GB" sz="1200" b="0" i="0" kern="1200" dirty="0" err="1">
                <a:solidFill>
                  <a:schemeClr val="tx1"/>
                </a:solidFill>
                <a:effectLst/>
                <a:latin typeface="+mn-lt"/>
                <a:ea typeface="+mn-ea"/>
                <a:cs typeface="+mn-cs"/>
              </a:rPr>
              <a:t>Hayden</a:t>
            </a:r>
            <a:r>
              <a:rPr lang="en-GB" sz="1200" b="0" i="0" kern="1200" dirty="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5"/>
          </p:nvPr>
        </p:nvSpPr>
        <p:spPr/>
        <p:txBody>
          <a:bodyPr/>
          <a:lstStyle/>
          <a:p>
            <a:fld id="{3177A0A1-55E5-4DB8-A6ED-430F3BF24496}" type="slidenum">
              <a:rPr lang="en-GB" smtClean="0"/>
              <a:pPr/>
              <a:t>4</a:t>
            </a:fld>
            <a:endParaRPr lang="en-GB"/>
          </a:p>
        </p:txBody>
      </p:sp>
    </p:spTree>
    <p:extLst>
      <p:ext uri="{BB962C8B-B14F-4D97-AF65-F5344CB8AC3E}">
        <p14:creationId xmlns:p14="http://schemas.microsoft.com/office/powerpoint/2010/main" val="753348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https://www.youtube.com/watch?v=8ud6haTTfFY </a:t>
            </a:r>
          </a:p>
          <a:p>
            <a:r>
              <a:rPr lang="en-GB" dirty="0"/>
              <a:t>https://www.youtube.com/watch?v=KG2XVUVQ2WY</a:t>
            </a:r>
          </a:p>
        </p:txBody>
      </p:sp>
      <p:sp>
        <p:nvSpPr>
          <p:cNvPr id="4" name="Slide Number Placeholder 3"/>
          <p:cNvSpPr>
            <a:spLocks noGrp="1"/>
          </p:cNvSpPr>
          <p:nvPr>
            <p:ph type="sldNum" sz="quarter" idx="5"/>
          </p:nvPr>
        </p:nvSpPr>
        <p:spPr/>
        <p:txBody>
          <a:bodyPr/>
          <a:lstStyle/>
          <a:p>
            <a:fld id="{3177A0A1-55E5-4DB8-A6ED-430F3BF24496}" type="slidenum">
              <a:rPr lang="en-GB" smtClean="0"/>
              <a:pPr/>
              <a:t>8</a:t>
            </a:fld>
            <a:endParaRPr lang="en-GB"/>
          </a:p>
        </p:txBody>
      </p:sp>
    </p:spTree>
    <p:extLst>
      <p:ext uri="{BB962C8B-B14F-4D97-AF65-F5344CB8AC3E}">
        <p14:creationId xmlns:p14="http://schemas.microsoft.com/office/powerpoint/2010/main" val="1045583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47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Content Placeholder 2"/>
          <p:cNvSpPr txBox="1">
            <a:spLocks/>
          </p:cNvSpPr>
          <p:nvPr userDrawn="1"/>
        </p:nvSpPr>
        <p:spPr>
          <a:xfrm>
            <a:off x="8059881" y="457200"/>
            <a:ext cx="1084119" cy="1447800"/>
          </a:xfrm>
          <a:prstGeom prst="rect">
            <a:avLst/>
          </a:prstGeom>
          <a:solidFill>
            <a:srgbClr val="92D050">
              <a:alpha val="44000"/>
            </a:srgbClr>
          </a:solidFill>
          <a:ln>
            <a:solidFill>
              <a:schemeClr val="tx1"/>
            </a:solidFill>
          </a:ln>
          <a:effectLst>
            <a:outerShdw blurRad="50800" dist="38100" dir="10800000" algn="r" rotWithShape="0">
              <a:prstClr val="black">
                <a:alpha val="40000"/>
              </a:prstClr>
            </a:outerShdw>
          </a:effectLst>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dirty="0"/>
              <a:t>1. To identify the causes of the growth of consumerism during the 1920s</a:t>
            </a:r>
          </a:p>
        </p:txBody>
      </p:sp>
      <p:sp>
        <p:nvSpPr>
          <p:cNvPr id="8" name="Content Placeholder 2"/>
          <p:cNvSpPr txBox="1">
            <a:spLocks/>
          </p:cNvSpPr>
          <p:nvPr userDrawn="1"/>
        </p:nvSpPr>
        <p:spPr>
          <a:xfrm>
            <a:off x="8059878" y="1917700"/>
            <a:ext cx="1084119" cy="1600200"/>
          </a:xfrm>
          <a:prstGeom prst="rect">
            <a:avLst/>
          </a:prstGeom>
          <a:solidFill>
            <a:schemeClr val="accent6">
              <a:lumMod val="75000"/>
              <a:alpha val="25000"/>
            </a:schemeClr>
          </a:solidFill>
          <a:ln>
            <a:solidFill>
              <a:schemeClr val="tx1"/>
            </a:solidFill>
          </a:ln>
          <a:effectLst>
            <a:outerShdw blurRad="50800" dist="38100" dir="10800000" algn="r" rotWithShape="0">
              <a:prstClr val="black">
                <a:alpha val="40000"/>
              </a:prstClr>
            </a:outerShdw>
          </a:effectLst>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dirty="0"/>
              <a:t>2. To support and explain the impact of popular culture and news media the American way of life. </a:t>
            </a:r>
          </a:p>
        </p:txBody>
      </p:sp>
      <p:sp>
        <p:nvSpPr>
          <p:cNvPr id="9" name="Title 1"/>
          <p:cNvSpPr txBox="1">
            <a:spLocks/>
          </p:cNvSpPr>
          <p:nvPr userDrawn="1"/>
        </p:nvSpPr>
        <p:spPr>
          <a:xfrm>
            <a:off x="6927" y="-1"/>
            <a:ext cx="8052953" cy="457201"/>
          </a:xfrm>
          <a:prstGeom prst="rect">
            <a:avLst/>
          </a:prstGeom>
          <a:solidFill>
            <a:schemeClr val="tx2">
              <a:lumMod val="20000"/>
              <a:lumOff val="80000"/>
              <a:alpha val="71000"/>
            </a:schemeClr>
          </a:solidFill>
          <a:ln>
            <a:solidFill>
              <a:schemeClr val="tx1"/>
            </a:solidFill>
          </a:ln>
          <a:effectLst>
            <a:outerShdw blurRad="50800" dist="38100" dir="2700000" algn="tl" rotWithShape="0">
              <a:prstClr val="black">
                <a:alpha val="40000"/>
              </a:prstClr>
            </a:outerShdw>
          </a:effectLst>
        </p:spPr>
        <p:txBody>
          <a:bodyPr>
            <a:normAutofit fontScale="97500"/>
          </a:bodyPr>
          <a:lstStyle/>
          <a:p>
            <a:pPr algn="ctr"/>
            <a:r>
              <a:rPr lang="en-GB" sz="1600" u="sng" dirty="0"/>
              <a:t>What was the impact of mass entertainment on American culture in the 1920s?</a:t>
            </a:r>
          </a:p>
        </p:txBody>
      </p:sp>
      <p:sp>
        <p:nvSpPr>
          <p:cNvPr id="10" name="Content Placeholder 2"/>
          <p:cNvSpPr txBox="1">
            <a:spLocks/>
          </p:cNvSpPr>
          <p:nvPr userDrawn="1"/>
        </p:nvSpPr>
        <p:spPr>
          <a:xfrm>
            <a:off x="8059881" y="0"/>
            <a:ext cx="1097975" cy="457200"/>
          </a:xfrm>
          <a:prstGeom prst="rect">
            <a:avLst/>
          </a:prstGeom>
          <a:solidFill>
            <a:schemeClr val="bg1">
              <a:alpha val="42000"/>
            </a:schemeClr>
          </a:solidFill>
          <a:ln>
            <a:solidFill>
              <a:schemeClr val="tx1"/>
            </a:solidFill>
          </a:ln>
          <a:effectLst>
            <a:outerShdw blurRad="50800" dist="38100" dir="2700000" algn="tl" rotWithShape="0">
              <a:prstClr val="black">
                <a:alpha val="40000"/>
              </a:prstClr>
            </a:outerShdw>
          </a:effectLst>
        </p:spPr>
        <p:txBody>
          <a:bodyPr>
            <a:normAutofit fontScale="85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err="1">
                <a:ln>
                  <a:noFill/>
                </a:ln>
                <a:solidFill>
                  <a:schemeClr val="tx1"/>
                </a:solidFill>
                <a:effectLst/>
                <a:uLnTx/>
                <a:uFillTx/>
                <a:latin typeface="+mn-lt"/>
                <a:ea typeface="+mn-ea"/>
                <a:cs typeface="+mn-cs"/>
              </a:rPr>
              <a:t>LOs</a:t>
            </a:r>
            <a:r>
              <a:rPr kumimoji="0" lang="en-GB" sz="3200" b="0" i="0" u="none" strike="noStrike" kern="1200" cap="none" spc="0" normalizeH="0" baseline="0" noProof="0" dirty="0">
                <a:ln>
                  <a:noFill/>
                </a:ln>
                <a:solidFill>
                  <a:schemeClr val="tx1"/>
                </a:solidFill>
                <a:effectLst/>
                <a:uLnTx/>
                <a:uFillTx/>
                <a:latin typeface="+mn-lt"/>
                <a:ea typeface="+mn-ea"/>
                <a:cs typeface="+mn-cs"/>
              </a:rPr>
              <a:t>:</a:t>
            </a:r>
          </a:p>
        </p:txBody>
      </p:sp>
      <p:sp>
        <p:nvSpPr>
          <p:cNvPr id="11" name="Content Placeholder 2"/>
          <p:cNvSpPr txBox="1">
            <a:spLocks/>
          </p:cNvSpPr>
          <p:nvPr userDrawn="1"/>
        </p:nvSpPr>
        <p:spPr>
          <a:xfrm>
            <a:off x="8059877" y="3517900"/>
            <a:ext cx="1084119" cy="1892300"/>
          </a:xfrm>
          <a:prstGeom prst="rect">
            <a:avLst/>
          </a:prstGeom>
          <a:solidFill>
            <a:srgbClr val="C00000">
              <a:alpha val="33000"/>
            </a:srgbClr>
          </a:solidFill>
          <a:ln>
            <a:solidFill>
              <a:schemeClr val="tx1"/>
            </a:solidFill>
          </a:ln>
          <a:effectLst>
            <a:outerShdw blurRad="50800" dist="38100" dir="10800000" algn="r" rotWithShape="0">
              <a:prstClr val="black">
                <a:alpha val="40000"/>
              </a:prstClr>
            </a:outerShdw>
          </a:effectLst>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dirty="0"/>
              <a:t>3. To weigh up the extent of change to American culture against the conservative attitudes that remained. </a:t>
            </a:r>
          </a:p>
        </p:txBody>
      </p:sp>
      <p:pic>
        <p:nvPicPr>
          <p:cNvPr id="12" name="Picture 3" descr="C:\Users\User\AppData\Local\Microsoft\Windows\Temporary Internet Files\Content.IE5\6SN8KSO3\MC900383586[1].wmf"/>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flipH="1">
            <a:off x="8659091" y="41355"/>
            <a:ext cx="509737" cy="68369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Documents and Settings\MR\Local Settings\Temporary Internet Files\Content.IE5\RF3KTYH8\MC900383576[1].wmf"/>
          <p:cNvPicPr>
            <a:picLocks noChangeAspect="1" noChangeArrowheads="1"/>
          </p:cNvPicPr>
          <p:nvPr userDrawn="1"/>
        </p:nvPicPr>
        <p:blipFill>
          <a:blip r:embed="rId14" cstate="print"/>
          <a:srcRect/>
          <a:stretch>
            <a:fillRect/>
          </a:stretch>
        </p:blipFill>
        <p:spPr bwMode="auto">
          <a:xfrm rot="1864105">
            <a:off x="94778" y="52574"/>
            <a:ext cx="331458" cy="459447"/>
          </a:xfrm>
          <a:prstGeom prst="rect">
            <a:avLst/>
          </a:prstGeom>
          <a:noFill/>
        </p:spPr>
      </p:pic>
      <p:sp>
        <p:nvSpPr>
          <p:cNvPr id="14" name="Content Placeholder 2"/>
          <p:cNvSpPr txBox="1">
            <a:spLocks/>
          </p:cNvSpPr>
          <p:nvPr userDrawn="1"/>
        </p:nvSpPr>
        <p:spPr>
          <a:xfrm>
            <a:off x="8073737" y="5410200"/>
            <a:ext cx="1084119" cy="1447800"/>
          </a:xfrm>
          <a:prstGeom prst="rect">
            <a:avLst/>
          </a:prstGeom>
          <a:solidFill>
            <a:srgbClr val="7030A0">
              <a:alpha val="31000"/>
            </a:srgbClr>
          </a:solidFill>
          <a:ln>
            <a:solidFill>
              <a:schemeClr val="tx1"/>
            </a:solidFill>
          </a:ln>
          <a:effectLst>
            <a:outerShdw blurRad="50800" dist="38100" dir="10800000" algn="r" rotWithShape="0">
              <a:prstClr val="black">
                <a:alpha val="40000"/>
              </a:prstClr>
            </a:outerShdw>
          </a:effectLst>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600" b="1" u="sng" dirty="0"/>
              <a:t>Keywords</a:t>
            </a:r>
          </a:p>
          <a:p>
            <a:pPr marL="0" indent="0">
              <a:buFont typeface="Arial" pitchFamily="34" charset="0"/>
              <a:buNone/>
            </a:pPr>
            <a:r>
              <a:rPr lang="en-GB" sz="1800" b="1" u="none" dirty="0"/>
              <a:t>J Edgar Hoover</a:t>
            </a:r>
          </a:p>
          <a:p>
            <a:pPr marL="0" indent="0">
              <a:buFont typeface="Arial" pitchFamily="34" charset="0"/>
              <a:buNone/>
            </a:pPr>
            <a:r>
              <a:rPr lang="en-GB" sz="1600" b="1" u="none" dirty="0"/>
              <a:t>Censorship</a:t>
            </a:r>
          </a:p>
          <a:p>
            <a:pPr marL="0" indent="0">
              <a:buFont typeface="Arial" pitchFamily="34" charset="0"/>
              <a:buNone/>
            </a:pPr>
            <a:r>
              <a:rPr lang="en-GB" sz="1800" b="1" u="none" dirty="0"/>
              <a:t>Hays Code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304800" y="5001491"/>
            <a:ext cx="6986737" cy="609600"/>
          </a:xfrm>
          <a:prstGeom prst="rect">
            <a:avLst/>
          </a:prstGeom>
          <a:solidFill>
            <a:srgbClr val="FF4B4B"/>
          </a:solidFill>
          <a:ln>
            <a:solidFill>
              <a:schemeClr val="tx1"/>
            </a:solidFill>
          </a:ln>
          <a:effectLst>
            <a:outerShdw blurRad="50800" dist="38100" dir="2700000" algn="tl" rotWithShape="0">
              <a:prstClr val="black">
                <a:alpha val="40000"/>
              </a:prstClr>
            </a:outerShdw>
          </a:effectLst>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dirty="0"/>
              <a:t>3. To weigh up the extent of change to American culture against the conservative attitudes that remained. </a:t>
            </a:r>
          </a:p>
        </p:txBody>
      </p:sp>
      <p:sp>
        <p:nvSpPr>
          <p:cNvPr id="8" name="Content Placeholder 2"/>
          <p:cNvSpPr txBox="1">
            <a:spLocks/>
          </p:cNvSpPr>
          <p:nvPr/>
        </p:nvSpPr>
        <p:spPr>
          <a:xfrm>
            <a:off x="304800" y="4391891"/>
            <a:ext cx="6986737" cy="609600"/>
          </a:xfrm>
          <a:prstGeom prst="rect">
            <a:avLst/>
          </a:prstGeom>
          <a:solidFill>
            <a:srgbClr val="FF9953"/>
          </a:solidFill>
          <a:ln>
            <a:solidFill>
              <a:schemeClr val="tx1"/>
            </a:solidFill>
          </a:ln>
          <a:effectLst>
            <a:outerShdw blurRad="50800" dist="38100" dir="2700000" algn="tl" rotWithShape="0">
              <a:prstClr val="black">
                <a:alpha val="40000"/>
              </a:prstClr>
            </a:outerShdw>
          </a:effectLst>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dirty="0"/>
              <a:t>2. To support and explain the impact of popular culture and news media the American way of life. </a:t>
            </a:r>
          </a:p>
        </p:txBody>
      </p:sp>
      <p:sp>
        <p:nvSpPr>
          <p:cNvPr id="4" name="Title 1"/>
          <p:cNvSpPr txBox="1">
            <a:spLocks/>
          </p:cNvSpPr>
          <p:nvPr/>
        </p:nvSpPr>
        <p:spPr>
          <a:xfrm>
            <a:off x="707950" y="832651"/>
            <a:ext cx="6934198" cy="2056398"/>
          </a:xfrm>
          <a:prstGeom prst="rect">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u="sng" dirty="0"/>
              <a:t>What was the impact of mass entertainment on American culture in the 1920s?</a:t>
            </a:r>
          </a:p>
        </p:txBody>
      </p:sp>
      <p:sp>
        <p:nvSpPr>
          <p:cNvPr id="7" name="Content Placeholder 2"/>
          <p:cNvSpPr txBox="1">
            <a:spLocks/>
          </p:cNvSpPr>
          <p:nvPr/>
        </p:nvSpPr>
        <p:spPr>
          <a:xfrm>
            <a:off x="304800" y="3810000"/>
            <a:ext cx="6986737" cy="609600"/>
          </a:xfrm>
          <a:prstGeom prst="rect">
            <a:avLst/>
          </a:prstGeom>
          <a:solidFill>
            <a:srgbClr val="92D050"/>
          </a:solidFill>
          <a:ln>
            <a:solidFill>
              <a:schemeClr val="tx1"/>
            </a:solidFill>
          </a:ln>
          <a:effectLst>
            <a:outerShdw blurRad="50800" dist="38100" dir="2700000" algn="tl" rotWithShape="0">
              <a:prstClr val="black">
                <a:alpha val="40000"/>
              </a:prstClr>
            </a:outerShdw>
          </a:effectLst>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dirty="0"/>
              <a:t>1. To identify the causes of the growth of consumerism during the 1920s</a:t>
            </a:r>
          </a:p>
        </p:txBody>
      </p:sp>
      <p:sp>
        <p:nvSpPr>
          <p:cNvPr id="6" name="Content Placeholder 2"/>
          <p:cNvSpPr txBox="1">
            <a:spLocks/>
          </p:cNvSpPr>
          <p:nvPr/>
        </p:nvSpPr>
        <p:spPr>
          <a:xfrm>
            <a:off x="3429000" y="3352800"/>
            <a:ext cx="1266824" cy="4572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dirty="0">
                <a:solidFill>
                  <a:schemeClr val="tx1"/>
                </a:solidFill>
              </a:rPr>
              <a:t>LOs:</a:t>
            </a:r>
          </a:p>
        </p:txBody>
      </p:sp>
      <p:pic>
        <p:nvPicPr>
          <p:cNvPr id="10" name="Picture 3" descr="C:\Users\User\AppData\Local\Microsoft\Windows\Temporary Internet Files\Content.IE5\6SN8KSO3\MC90038358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781799" y="5400838"/>
            <a:ext cx="914400" cy="122645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Documents and Settings\MR\Local Settings\Temporary Internet Files\Content.IE5\RF3KTYH8\MC900383576[1].wmf"/>
          <p:cNvPicPr>
            <a:picLocks noChangeAspect="1" noChangeArrowheads="1"/>
          </p:cNvPicPr>
          <p:nvPr/>
        </p:nvPicPr>
        <p:blipFill>
          <a:blip r:embed="rId3" cstate="print"/>
          <a:srcRect/>
          <a:stretch>
            <a:fillRect/>
          </a:stretch>
        </p:blipFill>
        <p:spPr bwMode="auto">
          <a:xfrm rot="1864105">
            <a:off x="225830" y="699540"/>
            <a:ext cx="789775" cy="1094738"/>
          </a:xfrm>
          <a:prstGeom prst="rect">
            <a:avLst/>
          </a:prstGeom>
          <a:noFill/>
        </p:spPr>
      </p:pic>
    </p:spTree>
    <p:extLst>
      <p:ext uri="{BB962C8B-B14F-4D97-AF65-F5344CB8AC3E}">
        <p14:creationId xmlns:p14="http://schemas.microsoft.com/office/powerpoint/2010/main" val="1541184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56E9-181B-4CDB-A3CB-90545890F8AA}"/>
              </a:ext>
            </a:extLst>
          </p:cNvPr>
          <p:cNvSpPr>
            <a:spLocks noGrp="1"/>
          </p:cNvSpPr>
          <p:nvPr>
            <p:ph type="title"/>
          </p:nvPr>
        </p:nvSpPr>
        <p:spPr>
          <a:xfrm>
            <a:off x="81643" y="572312"/>
            <a:ext cx="5257800" cy="1143000"/>
          </a:xfrm>
        </p:spPr>
        <p:txBody>
          <a:bodyPr>
            <a:normAutofit fontScale="90000"/>
          </a:bodyPr>
          <a:lstStyle/>
          <a:p>
            <a:r>
              <a:rPr lang="en-GB" dirty="0"/>
              <a:t>What were the causes of consumerism?</a:t>
            </a:r>
          </a:p>
        </p:txBody>
      </p:sp>
      <p:sp>
        <p:nvSpPr>
          <p:cNvPr id="3" name="Content Placeholder 2">
            <a:extLst>
              <a:ext uri="{FF2B5EF4-FFF2-40B4-BE49-F238E27FC236}">
                <a16:creationId xmlns:a16="http://schemas.microsoft.com/office/drawing/2014/main" id="{363A88B1-BC33-4191-86A2-B7105E9839F4}"/>
              </a:ext>
            </a:extLst>
          </p:cNvPr>
          <p:cNvSpPr>
            <a:spLocks noGrp="1"/>
          </p:cNvSpPr>
          <p:nvPr>
            <p:ph idx="1"/>
          </p:nvPr>
        </p:nvSpPr>
        <p:spPr/>
        <p:txBody>
          <a:bodyPr/>
          <a:lstStyle/>
          <a:p>
            <a:endParaRPr lang="en-GB" dirty="0"/>
          </a:p>
        </p:txBody>
      </p:sp>
      <p:pic>
        <p:nvPicPr>
          <p:cNvPr id="3076" name="Picture 4" descr="Image result for roaring 20s consumerism">
            <a:extLst>
              <a:ext uri="{FF2B5EF4-FFF2-40B4-BE49-F238E27FC236}">
                <a16:creationId xmlns:a16="http://schemas.microsoft.com/office/drawing/2014/main" id="{730C199A-6CDD-484C-B87F-09FE3C39E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3880" y="3864869"/>
            <a:ext cx="4430045" cy="285107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roaring 20s consumerism">
            <a:extLst>
              <a:ext uri="{FF2B5EF4-FFF2-40B4-BE49-F238E27FC236}">
                <a16:creationId xmlns:a16="http://schemas.microsoft.com/office/drawing/2014/main" id="{09DCDD1D-9877-42EC-9EE9-3C8E32C3EF4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816" b="7200"/>
          <a:stretch/>
        </p:blipFill>
        <p:spPr bwMode="auto">
          <a:xfrm>
            <a:off x="449179" y="2107983"/>
            <a:ext cx="2757538" cy="336755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Related image">
            <a:extLst>
              <a:ext uri="{FF2B5EF4-FFF2-40B4-BE49-F238E27FC236}">
                <a16:creationId xmlns:a16="http://schemas.microsoft.com/office/drawing/2014/main" id="{4130BDE8-58F7-4E9D-8442-01A1F8E337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0328" y="572312"/>
            <a:ext cx="2476500" cy="321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132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56E9-181B-4CDB-A3CB-90545890F8AA}"/>
              </a:ext>
            </a:extLst>
          </p:cNvPr>
          <p:cNvSpPr>
            <a:spLocks noGrp="1"/>
          </p:cNvSpPr>
          <p:nvPr>
            <p:ph type="title"/>
          </p:nvPr>
        </p:nvSpPr>
        <p:spPr>
          <a:xfrm>
            <a:off x="-5862" y="696668"/>
            <a:ext cx="8229600" cy="1143000"/>
          </a:xfrm>
        </p:spPr>
        <p:txBody>
          <a:bodyPr>
            <a:normAutofit fontScale="90000"/>
          </a:bodyPr>
          <a:lstStyle/>
          <a:p>
            <a:r>
              <a:rPr lang="en-GB" dirty="0"/>
              <a:t>What were the causes of consumerism?</a:t>
            </a:r>
          </a:p>
        </p:txBody>
      </p:sp>
      <p:sp>
        <p:nvSpPr>
          <p:cNvPr id="3" name="Content Placeholder 2">
            <a:extLst>
              <a:ext uri="{FF2B5EF4-FFF2-40B4-BE49-F238E27FC236}">
                <a16:creationId xmlns:a16="http://schemas.microsoft.com/office/drawing/2014/main" id="{363A88B1-BC33-4191-86A2-B7105E9839F4}"/>
              </a:ext>
            </a:extLst>
          </p:cNvPr>
          <p:cNvSpPr>
            <a:spLocks noGrp="1"/>
          </p:cNvSpPr>
          <p:nvPr>
            <p:ph idx="1"/>
          </p:nvPr>
        </p:nvSpPr>
        <p:spPr>
          <a:xfrm>
            <a:off x="228600" y="1981200"/>
            <a:ext cx="7848600" cy="4876800"/>
          </a:xfrm>
        </p:spPr>
        <p:txBody>
          <a:bodyPr>
            <a:normAutofit fontScale="77500" lnSpcReduction="20000"/>
          </a:bodyPr>
          <a:lstStyle/>
          <a:p>
            <a:r>
              <a:rPr lang="en-GB" dirty="0"/>
              <a:t>Industrial production and increased </a:t>
            </a:r>
          </a:p>
          <a:p>
            <a:r>
              <a:rPr lang="en-GB" dirty="0"/>
              <a:t>Personal income = an aspiring middle-class</a:t>
            </a:r>
          </a:p>
          <a:p>
            <a:r>
              <a:rPr lang="en-GB" dirty="0"/>
              <a:t>Women’s personal income</a:t>
            </a:r>
          </a:p>
          <a:p>
            <a:r>
              <a:rPr lang="en-GB" dirty="0"/>
              <a:t>Investing in the booming stock market (Wall Street)</a:t>
            </a:r>
          </a:p>
          <a:p>
            <a:r>
              <a:rPr lang="en-GB" dirty="0"/>
              <a:t>Increased wages</a:t>
            </a:r>
          </a:p>
          <a:p>
            <a:r>
              <a:rPr lang="en-GB" dirty="0"/>
              <a:t>Mass production, reducing costs and therefore making items more affordable. </a:t>
            </a:r>
          </a:p>
          <a:p>
            <a:r>
              <a:rPr lang="en-GB" dirty="0"/>
              <a:t>Credit system </a:t>
            </a:r>
          </a:p>
          <a:p>
            <a:r>
              <a:rPr lang="en-GB" dirty="0"/>
              <a:t>New technologies – electricity, washing machines etc</a:t>
            </a:r>
          </a:p>
          <a:p>
            <a:r>
              <a:rPr lang="en-GB" dirty="0"/>
              <a:t>Appliances offering convenience – vacuums, toasters, dishwasher's etc. </a:t>
            </a:r>
          </a:p>
          <a:p>
            <a:r>
              <a:rPr lang="en-GB" b="1" dirty="0"/>
              <a:t>News media – radio and cinema</a:t>
            </a:r>
          </a:p>
          <a:p>
            <a:r>
              <a:rPr lang="en-GB" b="1" dirty="0"/>
              <a:t>Advertising </a:t>
            </a:r>
          </a:p>
        </p:txBody>
      </p:sp>
    </p:spTree>
    <p:extLst>
      <p:ext uri="{BB962C8B-B14F-4D97-AF65-F5344CB8AC3E}">
        <p14:creationId xmlns:p14="http://schemas.microsoft.com/office/powerpoint/2010/main" val="1667154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22C57-5114-41E7-99EC-3695679A3238}"/>
              </a:ext>
            </a:extLst>
          </p:cNvPr>
          <p:cNvSpPr>
            <a:spLocks noGrp="1"/>
          </p:cNvSpPr>
          <p:nvPr>
            <p:ph type="title"/>
          </p:nvPr>
        </p:nvSpPr>
        <p:spPr>
          <a:xfrm>
            <a:off x="-17585" y="332489"/>
            <a:ext cx="7927145" cy="908258"/>
          </a:xfrm>
        </p:spPr>
        <p:txBody>
          <a:bodyPr>
            <a:noAutofit/>
          </a:bodyPr>
          <a:lstStyle/>
          <a:p>
            <a:r>
              <a:rPr lang="en-GB" sz="2800" dirty="0"/>
              <a:t>What is the purpose of this Lucky Strike advert? </a:t>
            </a:r>
          </a:p>
        </p:txBody>
      </p:sp>
      <p:sp>
        <p:nvSpPr>
          <p:cNvPr id="3" name="Content Placeholder 2">
            <a:extLst>
              <a:ext uri="{FF2B5EF4-FFF2-40B4-BE49-F238E27FC236}">
                <a16:creationId xmlns:a16="http://schemas.microsoft.com/office/drawing/2014/main" id="{2733EFB6-7C46-4E39-B356-8738011B506E}"/>
              </a:ext>
            </a:extLst>
          </p:cNvPr>
          <p:cNvSpPr>
            <a:spLocks noGrp="1"/>
          </p:cNvSpPr>
          <p:nvPr>
            <p:ph idx="1"/>
          </p:nvPr>
        </p:nvSpPr>
        <p:spPr>
          <a:xfrm>
            <a:off x="488852" y="1783129"/>
            <a:ext cx="8229600" cy="4525963"/>
          </a:xfrm>
        </p:spPr>
        <p:txBody>
          <a:bodyPr/>
          <a:lstStyle/>
          <a:p>
            <a:endParaRPr lang="en-GB"/>
          </a:p>
        </p:txBody>
      </p:sp>
      <p:pic>
        <p:nvPicPr>
          <p:cNvPr id="1026" name="Picture 2" descr="mghl_ads 05">
            <a:extLst>
              <a:ext uri="{FF2B5EF4-FFF2-40B4-BE49-F238E27FC236}">
                <a16:creationId xmlns:a16="http://schemas.microsoft.com/office/drawing/2014/main" id="{4278BCAF-687D-43D5-AB68-0CC17C125A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145891"/>
            <a:ext cx="6351207" cy="43730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52ED80A-490B-446E-BAD2-1C60C66E2E08}"/>
              </a:ext>
            </a:extLst>
          </p:cNvPr>
          <p:cNvSpPr/>
          <p:nvPr/>
        </p:nvSpPr>
        <p:spPr>
          <a:xfrm>
            <a:off x="152400" y="5518961"/>
            <a:ext cx="4572000" cy="646331"/>
          </a:xfrm>
          <a:prstGeom prst="rect">
            <a:avLst/>
          </a:prstGeom>
        </p:spPr>
        <p:txBody>
          <a:bodyPr>
            <a:spAutoFit/>
          </a:bodyPr>
          <a:lstStyle/>
          <a:p>
            <a:r>
              <a:rPr lang="en-GB" b="1" i="1" dirty="0">
                <a:solidFill>
                  <a:srgbClr val="555555"/>
                </a:solidFill>
                <a:latin typeface="Source Sans Pro" panose="020B0604020202020204" pitchFamily="34" charset="0"/>
              </a:rPr>
              <a:t>Hayden </a:t>
            </a:r>
            <a:r>
              <a:rPr lang="en-GB" b="1" i="1" dirty="0" err="1">
                <a:solidFill>
                  <a:srgbClr val="555555"/>
                </a:solidFill>
                <a:latin typeface="Source Sans Pro" panose="020B0604020202020204" pitchFamily="34" charset="0"/>
              </a:rPr>
              <a:t>Hayden</a:t>
            </a:r>
            <a:r>
              <a:rPr lang="en-GB" b="1" i="1" dirty="0">
                <a:solidFill>
                  <a:srgbClr val="555555"/>
                </a:solidFill>
                <a:latin typeface="Source Sans Pro" panose="020B0604020202020204" pitchFamily="34" charset="0"/>
              </a:rPr>
              <a:t>, Liberty, October 21, 1933</a:t>
            </a:r>
            <a:endParaRPr lang="en-GB" dirty="0"/>
          </a:p>
        </p:txBody>
      </p:sp>
      <p:sp>
        <p:nvSpPr>
          <p:cNvPr id="6" name="Title 1">
            <a:extLst>
              <a:ext uri="{FF2B5EF4-FFF2-40B4-BE49-F238E27FC236}">
                <a16:creationId xmlns:a16="http://schemas.microsoft.com/office/drawing/2014/main" id="{74FC53C3-277B-4076-8A09-315D1A8C627E}"/>
              </a:ext>
            </a:extLst>
          </p:cNvPr>
          <p:cNvSpPr txBox="1">
            <a:spLocks/>
          </p:cNvSpPr>
          <p:nvPr/>
        </p:nvSpPr>
        <p:spPr>
          <a:xfrm>
            <a:off x="-17586" y="5956104"/>
            <a:ext cx="7927145" cy="6463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a:t>How does it reflect changing attitudes towards women? Why might people criticise its morality? </a:t>
            </a:r>
          </a:p>
        </p:txBody>
      </p:sp>
    </p:spTree>
    <p:extLst>
      <p:ext uri="{BB962C8B-B14F-4D97-AF65-F5344CB8AC3E}">
        <p14:creationId xmlns:p14="http://schemas.microsoft.com/office/powerpoint/2010/main" val="3156882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A6E16-C500-47A7-AD8C-72AA818DA02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C6197FE-222D-47ED-9322-35EB64BE26DC}"/>
              </a:ext>
            </a:extLst>
          </p:cNvPr>
          <p:cNvSpPr>
            <a:spLocks noGrp="1"/>
          </p:cNvSpPr>
          <p:nvPr>
            <p:ph idx="1"/>
          </p:nvPr>
        </p:nvSpPr>
        <p:spPr/>
        <p:txBody>
          <a:bodyPr/>
          <a:lstStyle/>
          <a:p>
            <a:endParaRPr lang="en-GB"/>
          </a:p>
        </p:txBody>
      </p:sp>
      <p:sp>
        <p:nvSpPr>
          <p:cNvPr id="5" name="Content Placeholder 2">
            <a:extLst>
              <a:ext uri="{FF2B5EF4-FFF2-40B4-BE49-F238E27FC236}">
                <a16:creationId xmlns:a16="http://schemas.microsoft.com/office/drawing/2014/main" id="{D5AC50FE-7602-41F5-9B0D-BDDF527204EF}"/>
              </a:ext>
            </a:extLst>
          </p:cNvPr>
          <p:cNvSpPr txBox="1">
            <a:spLocks/>
          </p:cNvSpPr>
          <p:nvPr/>
        </p:nvSpPr>
        <p:spPr>
          <a:xfrm>
            <a:off x="304800" y="631058"/>
            <a:ext cx="7728857" cy="1559780"/>
          </a:xfrm>
          <a:prstGeom prst="rect">
            <a:avLst/>
          </a:prstGeom>
          <a:solidFill>
            <a:schemeClr val="accent1">
              <a:lumMod val="20000"/>
              <a:lumOff val="80000"/>
            </a:schemeClr>
          </a:solidFill>
          <a:ln>
            <a:solidFill>
              <a:schemeClr val="tx1"/>
            </a:solidFill>
          </a:ln>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800" b="1" dirty="0"/>
              <a:t>HW Task: What was the impact of media on American society?</a:t>
            </a:r>
          </a:p>
          <a:p>
            <a:pPr marL="0" indent="0">
              <a:buFont typeface="Arial" pitchFamily="34" charset="0"/>
              <a:buNone/>
            </a:pPr>
            <a:r>
              <a:rPr lang="en-GB" sz="2800" dirty="0"/>
              <a:t>Use pages 30-35 to complete your table, weighing up social </a:t>
            </a:r>
            <a:r>
              <a:rPr lang="en-GB" sz="2800" b="1" dirty="0"/>
              <a:t>changes influenced by popular culture and media against limitations </a:t>
            </a:r>
            <a:r>
              <a:rPr lang="en-GB" sz="2800" dirty="0"/>
              <a:t>(e.g. were attitudes transformed? What concerns did conservatives have about the impact of media?)</a:t>
            </a:r>
          </a:p>
        </p:txBody>
      </p:sp>
      <p:pic>
        <p:nvPicPr>
          <p:cNvPr id="6" name="Picture 5">
            <a:extLst>
              <a:ext uri="{FF2B5EF4-FFF2-40B4-BE49-F238E27FC236}">
                <a16:creationId xmlns:a16="http://schemas.microsoft.com/office/drawing/2014/main" id="{AFA2C6F8-7613-4122-9092-2BA2E37CA6DA}"/>
              </a:ext>
            </a:extLst>
          </p:cNvPr>
          <p:cNvPicPr>
            <a:picLocks noChangeAspect="1"/>
          </p:cNvPicPr>
          <p:nvPr/>
        </p:nvPicPr>
        <p:blipFill rotWithShape="1">
          <a:blip r:embed="rId2"/>
          <a:srcRect l="6666" t="31777" r="51667" b="18875"/>
          <a:stretch/>
        </p:blipFill>
        <p:spPr>
          <a:xfrm>
            <a:off x="1502228" y="2301281"/>
            <a:ext cx="4855028" cy="3232942"/>
          </a:xfrm>
          <a:prstGeom prst="rect">
            <a:avLst/>
          </a:prstGeom>
        </p:spPr>
      </p:pic>
      <p:sp>
        <p:nvSpPr>
          <p:cNvPr id="7" name="TextBox 6">
            <a:extLst>
              <a:ext uri="{FF2B5EF4-FFF2-40B4-BE49-F238E27FC236}">
                <a16:creationId xmlns:a16="http://schemas.microsoft.com/office/drawing/2014/main" id="{C9D2AE7A-9F14-4F5B-98B0-F06059589D3C}"/>
              </a:ext>
            </a:extLst>
          </p:cNvPr>
          <p:cNvSpPr txBox="1"/>
          <p:nvPr/>
        </p:nvSpPr>
        <p:spPr>
          <a:xfrm>
            <a:off x="457200" y="5719110"/>
            <a:ext cx="7184572" cy="1015663"/>
          </a:xfrm>
          <a:prstGeom prst="rect">
            <a:avLst/>
          </a:prstGeom>
          <a:solidFill>
            <a:schemeClr val="accent4">
              <a:lumMod val="60000"/>
              <a:lumOff val="4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GB" sz="2000" b="1" dirty="0"/>
              <a:t>Challenge: </a:t>
            </a:r>
            <a:r>
              <a:rPr lang="en-GB" sz="2000" dirty="0"/>
              <a:t>In the final column, suggest the extent of change experienced by American society. Try to use quantifying language to show extent. </a:t>
            </a:r>
          </a:p>
        </p:txBody>
      </p:sp>
    </p:spTree>
    <p:extLst>
      <p:ext uri="{BB962C8B-B14F-4D97-AF65-F5344CB8AC3E}">
        <p14:creationId xmlns:p14="http://schemas.microsoft.com/office/powerpoint/2010/main" val="1261827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12AC2-68A0-416A-B7CA-AF8348BF53C2}"/>
              </a:ext>
            </a:extLst>
          </p:cNvPr>
          <p:cNvSpPr>
            <a:spLocks noGrp="1"/>
          </p:cNvSpPr>
          <p:nvPr>
            <p:ph type="title"/>
          </p:nvPr>
        </p:nvSpPr>
        <p:spPr>
          <a:xfrm>
            <a:off x="-76200" y="1066800"/>
            <a:ext cx="8229600" cy="1143000"/>
          </a:xfrm>
        </p:spPr>
        <p:txBody>
          <a:bodyPr>
            <a:normAutofit fontScale="90000"/>
          </a:bodyPr>
          <a:lstStyle/>
          <a:p>
            <a:r>
              <a:rPr lang="en-GB" dirty="0"/>
              <a:t>Had American society been ‘transformed’?</a:t>
            </a:r>
          </a:p>
        </p:txBody>
      </p:sp>
      <p:sp>
        <p:nvSpPr>
          <p:cNvPr id="4" name="Arrow: Left-Right 3">
            <a:extLst>
              <a:ext uri="{FF2B5EF4-FFF2-40B4-BE49-F238E27FC236}">
                <a16:creationId xmlns:a16="http://schemas.microsoft.com/office/drawing/2014/main" id="{241A3057-4A88-4B7F-B182-558118A35C58}"/>
              </a:ext>
            </a:extLst>
          </p:cNvPr>
          <p:cNvSpPr/>
          <p:nvPr/>
        </p:nvSpPr>
        <p:spPr>
          <a:xfrm>
            <a:off x="609600" y="3429000"/>
            <a:ext cx="6781800" cy="1143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BBFB55A9-B5E7-4134-9247-542FD55BD497}"/>
              </a:ext>
            </a:extLst>
          </p:cNvPr>
          <p:cNvSpPr txBox="1">
            <a:spLocks/>
          </p:cNvSpPr>
          <p:nvPr/>
        </p:nvSpPr>
        <p:spPr>
          <a:xfrm>
            <a:off x="152400" y="4555671"/>
            <a:ext cx="19812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Change</a:t>
            </a:r>
          </a:p>
        </p:txBody>
      </p:sp>
      <p:sp>
        <p:nvSpPr>
          <p:cNvPr id="6" name="Title 1">
            <a:extLst>
              <a:ext uri="{FF2B5EF4-FFF2-40B4-BE49-F238E27FC236}">
                <a16:creationId xmlns:a16="http://schemas.microsoft.com/office/drawing/2014/main" id="{EE7133D3-6F8D-4917-8B65-3B17010B447F}"/>
              </a:ext>
            </a:extLst>
          </p:cNvPr>
          <p:cNvSpPr txBox="1">
            <a:spLocks/>
          </p:cNvSpPr>
          <p:nvPr/>
        </p:nvSpPr>
        <p:spPr>
          <a:xfrm>
            <a:off x="5181600" y="4343400"/>
            <a:ext cx="28194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Continuity</a:t>
            </a:r>
          </a:p>
        </p:txBody>
      </p:sp>
    </p:spTree>
    <p:extLst>
      <p:ext uri="{BB962C8B-B14F-4D97-AF65-F5344CB8AC3E}">
        <p14:creationId xmlns:p14="http://schemas.microsoft.com/office/powerpoint/2010/main" val="789591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C9EB99-C11C-470A-9BD2-F61D96006F5A}"/>
              </a:ext>
            </a:extLst>
          </p:cNvPr>
          <p:cNvSpPr>
            <a:spLocks noGrp="1"/>
          </p:cNvSpPr>
          <p:nvPr>
            <p:ph idx="1"/>
          </p:nvPr>
        </p:nvSpPr>
        <p:spPr>
          <a:xfrm>
            <a:off x="174098" y="1217286"/>
            <a:ext cx="2362200" cy="628598"/>
          </a:xfrm>
        </p:spPr>
        <p:txBody>
          <a:bodyPr>
            <a:normAutofit/>
          </a:bodyPr>
          <a:lstStyle/>
          <a:p>
            <a:pPr marL="0" indent="0">
              <a:buNone/>
            </a:pPr>
            <a:r>
              <a:rPr lang="en-GB" sz="2000" dirty="0">
                <a:solidFill>
                  <a:srgbClr val="C00000"/>
                </a:solidFill>
              </a:rPr>
              <a:t>The Red Scare</a:t>
            </a:r>
          </a:p>
        </p:txBody>
      </p:sp>
      <p:sp>
        <p:nvSpPr>
          <p:cNvPr id="4" name="Cloud 3">
            <a:extLst>
              <a:ext uri="{FF2B5EF4-FFF2-40B4-BE49-F238E27FC236}">
                <a16:creationId xmlns:a16="http://schemas.microsoft.com/office/drawing/2014/main" id="{B8D31DB1-B3EC-4770-BA99-BB65D0E40CEE}"/>
              </a:ext>
            </a:extLst>
          </p:cNvPr>
          <p:cNvSpPr/>
          <p:nvPr/>
        </p:nvSpPr>
        <p:spPr>
          <a:xfrm>
            <a:off x="2779679" y="2447632"/>
            <a:ext cx="2667000" cy="1379531"/>
          </a:xfrm>
          <a:prstGeom prst="clou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What were the main features of the new society in 1920s?</a:t>
            </a:r>
            <a:endParaRPr lang="en-GB" sz="1600" dirty="0">
              <a:solidFill>
                <a:schemeClr val="tx1"/>
              </a:solidFill>
            </a:endParaRPr>
          </a:p>
        </p:txBody>
      </p:sp>
      <p:sp>
        <p:nvSpPr>
          <p:cNvPr id="5" name="Content Placeholder 2">
            <a:extLst>
              <a:ext uri="{FF2B5EF4-FFF2-40B4-BE49-F238E27FC236}">
                <a16:creationId xmlns:a16="http://schemas.microsoft.com/office/drawing/2014/main" id="{BD3A2CF8-A81D-46CF-9CFE-B2BD88F8BDA6}"/>
              </a:ext>
            </a:extLst>
          </p:cNvPr>
          <p:cNvSpPr txBox="1">
            <a:spLocks/>
          </p:cNvSpPr>
          <p:nvPr/>
        </p:nvSpPr>
        <p:spPr>
          <a:xfrm>
            <a:off x="119712" y="680013"/>
            <a:ext cx="3080688" cy="7620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2800" b="1" u="sng" dirty="0">
                <a:solidFill>
                  <a:schemeClr val="accent6">
                    <a:lumMod val="75000"/>
                  </a:schemeClr>
                </a:solidFill>
              </a:rPr>
              <a:t>Restrictions of Immigration – Closing the Golden Door</a:t>
            </a:r>
          </a:p>
        </p:txBody>
      </p:sp>
      <p:sp>
        <p:nvSpPr>
          <p:cNvPr id="6" name="Content Placeholder 2">
            <a:extLst>
              <a:ext uri="{FF2B5EF4-FFF2-40B4-BE49-F238E27FC236}">
                <a16:creationId xmlns:a16="http://schemas.microsoft.com/office/drawing/2014/main" id="{180F15F4-585B-4E20-A453-65CE4945B785}"/>
              </a:ext>
            </a:extLst>
          </p:cNvPr>
          <p:cNvSpPr txBox="1">
            <a:spLocks/>
          </p:cNvSpPr>
          <p:nvPr/>
        </p:nvSpPr>
        <p:spPr>
          <a:xfrm>
            <a:off x="128328" y="1621157"/>
            <a:ext cx="26670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000" dirty="0"/>
              <a:t>Sacco-Vanzetti Case</a:t>
            </a:r>
          </a:p>
        </p:txBody>
      </p:sp>
      <p:sp>
        <p:nvSpPr>
          <p:cNvPr id="7" name="Content Placeholder 2">
            <a:extLst>
              <a:ext uri="{FF2B5EF4-FFF2-40B4-BE49-F238E27FC236}">
                <a16:creationId xmlns:a16="http://schemas.microsoft.com/office/drawing/2014/main" id="{AC52B070-DC51-4C19-BA7C-424B82A76B4D}"/>
              </a:ext>
            </a:extLst>
          </p:cNvPr>
          <p:cNvSpPr txBox="1">
            <a:spLocks/>
          </p:cNvSpPr>
          <p:nvPr/>
        </p:nvSpPr>
        <p:spPr>
          <a:xfrm>
            <a:off x="5458402" y="3308866"/>
            <a:ext cx="2667000" cy="7620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a:solidFill>
                  <a:srgbClr val="0070C0"/>
                </a:solidFill>
              </a:rPr>
              <a:t>The Jazz Age: A revolt against moral rules? Lax moral standards?</a:t>
            </a:r>
          </a:p>
        </p:txBody>
      </p:sp>
      <p:sp>
        <p:nvSpPr>
          <p:cNvPr id="8" name="Content Placeholder 2">
            <a:extLst>
              <a:ext uri="{FF2B5EF4-FFF2-40B4-BE49-F238E27FC236}">
                <a16:creationId xmlns:a16="http://schemas.microsoft.com/office/drawing/2014/main" id="{B71E7267-6B7E-4E3E-A9C3-46E3A668A464}"/>
              </a:ext>
            </a:extLst>
          </p:cNvPr>
          <p:cNvSpPr txBox="1">
            <a:spLocks/>
          </p:cNvSpPr>
          <p:nvPr/>
        </p:nvSpPr>
        <p:spPr>
          <a:xfrm>
            <a:off x="2262105" y="3881279"/>
            <a:ext cx="3431482"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2400" b="1" u="sng" dirty="0">
                <a:solidFill>
                  <a:srgbClr val="00B050"/>
                </a:solidFill>
              </a:rPr>
              <a:t>Mass consumer culture</a:t>
            </a:r>
          </a:p>
        </p:txBody>
      </p:sp>
      <p:sp>
        <p:nvSpPr>
          <p:cNvPr id="9" name="Content Placeholder 2">
            <a:extLst>
              <a:ext uri="{FF2B5EF4-FFF2-40B4-BE49-F238E27FC236}">
                <a16:creationId xmlns:a16="http://schemas.microsoft.com/office/drawing/2014/main" id="{7E1FF0D5-A2E8-465D-B64B-431B729BE1DA}"/>
              </a:ext>
            </a:extLst>
          </p:cNvPr>
          <p:cNvSpPr txBox="1">
            <a:spLocks/>
          </p:cNvSpPr>
          <p:nvPr/>
        </p:nvSpPr>
        <p:spPr>
          <a:xfrm>
            <a:off x="5588302" y="662186"/>
            <a:ext cx="2407199" cy="2696326"/>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5100" b="1" u="sng" dirty="0">
                <a:solidFill>
                  <a:srgbClr val="C00000"/>
                </a:solidFill>
              </a:rPr>
              <a:t>Religious</a:t>
            </a:r>
            <a:r>
              <a:rPr lang="en-GB" sz="5100" b="1" dirty="0">
                <a:solidFill>
                  <a:srgbClr val="C00000"/>
                </a:solidFill>
              </a:rPr>
              <a:t> </a:t>
            </a:r>
            <a:r>
              <a:rPr lang="en-GB" sz="5100" b="1" u="sng" dirty="0">
                <a:solidFill>
                  <a:srgbClr val="C00000"/>
                </a:solidFill>
              </a:rPr>
              <a:t>Fundamentalism</a:t>
            </a:r>
          </a:p>
          <a:p>
            <a:r>
              <a:rPr lang="en-GB" sz="3000" dirty="0">
                <a:solidFill>
                  <a:srgbClr val="C00000"/>
                </a:solidFill>
              </a:rPr>
              <a:t>Reaction to ‘modernist’ adapting Christianity to secular culture </a:t>
            </a:r>
          </a:p>
          <a:p>
            <a:r>
              <a:rPr lang="en-GB" sz="3000" dirty="0">
                <a:solidFill>
                  <a:srgbClr val="C00000"/>
                </a:solidFill>
              </a:rPr>
              <a:t>Billy Sunday</a:t>
            </a:r>
          </a:p>
          <a:p>
            <a:r>
              <a:rPr lang="en-GB" sz="3000" dirty="0">
                <a:solidFill>
                  <a:srgbClr val="C00000"/>
                </a:solidFill>
              </a:rPr>
              <a:t>Prohibition</a:t>
            </a:r>
          </a:p>
          <a:p>
            <a:r>
              <a:rPr lang="en-GB" sz="3000" dirty="0">
                <a:solidFill>
                  <a:srgbClr val="C00000"/>
                </a:solidFill>
              </a:rPr>
              <a:t>The Scopes Trial </a:t>
            </a:r>
          </a:p>
          <a:p>
            <a:r>
              <a:rPr lang="en-GB" sz="3000" dirty="0">
                <a:solidFill>
                  <a:srgbClr val="C00000"/>
                </a:solidFill>
              </a:rPr>
              <a:t>The rise of the KKK to 3 million by mid 1920s. </a:t>
            </a:r>
          </a:p>
        </p:txBody>
      </p:sp>
      <p:sp>
        <p:nvSpPr>
          <p:cNvPr id="10" name="Content Placeholder 2">
            <a:extLst>
              <a:ext uri="{FF2B5EF4-FFF2-40B4-BE49-F238E27FC236}">
                <a16:creationId xmlns:a16="http://schemas.microsoft.com/office/drawing/2014/main" id="{6FD9B5A0-4967-4920-AFA2-C58FB72B7ABE}"/>
              </a:ext>
            </a:extLst>
          </p:cNvPr>
          <p:cNvSpPr txBox="1">
            <a:spLocks/>
          </p:cNvSpPr>
          <p:nvPr/>
        </p:nvSpPr>
        <p:spPr>
          <a:xfrm>
            <a:off x="1742010" y="4303281"/>
            <a:ext cx="4595173" cy="2531855"/>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100" dirty="0">
                <a:solidFill>
                  <a:srgbClr val="00B050"/>
                </a:solidFill>
              </a:rPr>
              <a:t>By 1929, the US was producing over 40% of the world’s manufactured goods and 85% of the world’s cars. Half of Americans owned a car. </a:t>
            </a:r>
          </a:p>
          <a:p>
            <a:r>
              <a:rPr lang="en-GB" sz="2100" dirty="0">
                <a:solidFill>
                  <a:srgbClr val="00B050"/>
                </a:solidFill>
              </a:rPr>
              <a:t>Annual automobile production tripled from 1.5 to 4.8 million.</a:t>
            </a:r>
          </a:p>
          <a:p>
            <a:r>
              <a:rPr lang="en-GB" sz="2100" dirty="0">
                <a:solidFill>
                  <a:srgbClr val="00B050"/>
                </a:solidFill>
              </a:rPr>
              <a:t>By 1929, weekly movie attendance doubled from 1922 to 80 million and there were nearly 5 million radios in US homes. </a:t>
            </a:r>
          </a:p>
          <a:p>
            <a:r>
              <a:rPr lang="en-GB" sz="2100" dirty="0">
                <a:solidFill>
                  <a:srgbClr val="00B050"/>
                </a:solidFill>
              </a:rPr>
              <a:t>100 million records sold each year. </a:t>
            </a:r>
          </a:p>
          <a:p>
            <a:r>
              <a:rPr lang="en-GB" sz="2100" dirty="0">
                <a:solidFill>
                  <a:srgbClr val="00B050"/>
                </a:solidFill>
              </a:rPr>
              <a:t>Changing image of Wall Street – 1.5m Americans owned stock by 1928. </a:t>
            </a:r>
          </a:p>
          <a:p>
            <a:r>
              <a:rPr lang="en-GB" sz="2100" dirty="0">
                <a:solidFill>
                  <a:srgbClr val="00B050"/>
                </a:solidFill>
              </a:rPr>
              <a:t>Replaced politics? Voter turnout fell to less than 50% in 1924. </a:t>
            </a:r>
          </a:p>
          <a:p>
            <a:r>
              <a:rPr lang="en-GB" sz="2100" dirty="0"/>
              <a:t>Limits – real wages rose by ¼ compared to corporate profits which more than doubled. 40% of the population lived in poverty. 60% of households did not own a radio in 1929 and 75% did not own a washing machine. Rural depression. </a:t>
            </a:r>
          </a:p>
        </p:txBody>
      </p:sp>
      <p:sp>
        <p:nvSpPr>
          <p:cNvPr id="11" name="Content Placeholder 2">
            <a:extLst>
              <a:ext uri="{FF2B5EF4-FFF2-40B4-BE49-F238E27FC236}">
                <a16:creationId xmlns:a16="http://schemas.microsoft.com/office/drawing/2014/main" id="{4113DF8B-1720-44A6-BA56-2F6CF7A11062}"/>
              </a:ext>
            </a:extLst>
          </p:cNvPr>
          <p:cNvSpPr txBox="1">
            <a:spLocks/>
          </p:cNvSpPr>
          <p:nvPr/>
        </p:nvSpPr>
        <p:spPr>
          <a:xfrm>
            <a:off x="-119301" y="2695272"/>
            <a:ext cx="26670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GB" dirty="0"/>
          </a:p>
        </p:txBody>
      </p:sp>
      <p:sp>
        <p:nvSpPr>
          <p:cNvPr id="12" name="Content Placeholder 2">
            <a:extLst>
              <a:ext uri="{FF2B5EF4-FFF2-40B4-BE49-F238E27FC236}">
                <a16:creationId xmlns:a16="http://schemas.microsoft.com/office/drawing/2014/main" id="{D4810603-3858-4C29-B32A-4ED60FAFF162}"/>
              </a:ext>
            </a:extLst>
          </p:cNvPr>
          <p:cNvSpPr txBox="1">
            <a:spLocks/>
          </p:cNvSpPr>
          <p:nvPr/>
        </p:nvSpPr>
        <p:spPr>
          <a:xfrm>
            <a:off x="119712" y="3644578"/>
            <a:ext cx="1677795" cy="137953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b="1" u="sng" dirty="0">
                <a:solidFill>
                  <a:srgbClr val="7030A0"/>
                </a:solidFill>
              </a:rPr>
              <a:t>The decline of organised labour (Trade Unions)</a:t>
            </a:r>
            <a:endParaRPr lang="en-GB" b="1" dirty="0">
              <a:solidFill>
                <a:srgbClr val="7030A0"/>
              </a:solidFill>
            </a:endParaRPr>
          </a:p>
        </p:txBody>
      </p:sp>
      <p:sp>
        <p:nvSpPr>
          <p:cNvPr id="13" name="Rectangle 12">
            <a:extLst>
              <a:ext uri="{FF2B5EF4-FFF2-40B4-BE49-F238E27FC236}">
                <a16:creationId xmlns:a16="http://schemas.microsoft.com/office/drawing/2014/main" id="{C3B69F41-E8D4-4CEF-B9CA-3BB86E1D8D6A}"/>
              </a:ext>
            </a:extLst>
          </p:cNvPr>
          <p:cNvSpPr/>
          <p:nvPr/>
        </p:nvSpPr>
        <p:spPr>
          <a:xfrm>
            <a:off x="54387" y="4729293"/>
            <a:ext cx="1743120" cy="1200329"/>
          </a:xfrm>
          <a:prstGeom prst="rect">
            <a:avLst/>
          </a:prstGeom>
        </p:spPr>
        <p:txBody>
          <a:bodyPr wrap="square">
            <a:spAutoFit/>
          </a:bodyPr>
          <a:lstStyle/>
          <a:p>
            <a:pPr marL="285750" indent="-285750">
              <a:buFont typeface="Arial" panose="020B0604020202020204" pitchFamily="34" charset="0"/>
              <a:buChar char="•"/>
            </a:pPr>
            <a:r>
              <a:rPr lang="en-GB" dirty="0">
                <a:solidFill>
                  <a:srgbClr val="7030A0"/>
                </a:solidFill>
              </a:rPr>
              <a:t>Welfare Capitalism</a:t>
            </a:r>
          </a:p>
          <a:p>
            <a:pPr marL="285750" indent="-285750">
              <a:buFont typeface="Arial" panose="020B0604020202020204" pitchFamily="34" charset="0"/>
              <a:buChar char="•"/>
            </a:pPr>
            <a:r>
              <a:rPr lang="en-GB" dirty="0">
                <a:solidFill>
                  <a:srgbClr val="7030A0"/>
                </a:solidFill>
              </a:rPr>
              <a:t>TUs Lost 2m members  </a:t>
            </a:r>
          </a:p>
        </p:txBody>
      </p:sp>
      <p:sp>
        <p:nvSpPr>
          <p:cNvPr id="14" name="Rectangle 13">
            <a:extLst>
              <a:ext uri="{FF2B5EF4-FFF2-40B4-BE49-F238E27FC236}">
                <a16:creationId xmlns:a16="http://schemas.microsoft.com/office/drawing/2014/main" id="{76694B8E-6BF9-4517-8200-3E855871D85C}"/>
              </a:ext>
            </a:extLst>
          </p:cNvPr>
          <p:cNvSpPr/>
          <p:nvPr/>
        </p:nvSpPr>
        <p:spPr>
          <a:xfrm>
            <a:off x="6216361" y="4232874"/>
            <a:ext cx="1743120" cy="2831544"/>
          </a:xfrm>
          <a:prstGeom prst="rect">
            <a:avLst/>
          </a:prstGeom>
        </p:spPr>
        <p:txBody>
          <a:bodyPr wrap="square">
            <a:spAutoFit/>
          </a:bodyPr>
          <a:lstStyle/>
          <a:p>
            <a:pPr marL="285750" indent="-285750">
              <a:buFont typeface="Arial" panose="020B0604020202020204" pitchFamily="34" charset="0"/>
              <a:buChar char="•"/>
            </a:pPr>
            <a:r>
              <a:rPr lang="en-GB" sz="1600" dirty="0">
                <a:solidFill>
                  <a:srgbClr val="0070C0"/>
                </a:solidFill>
              </a:rPr>
              <a:t>The liberated young single flapper</a:t>
            </a:r>
          </a:p>
          <a:p>
            <a:pPr marL="285750" indent="-285750">
              <a:buFont typeface="Arial" panose="020B0604020202020204" pitchFamily="34" charset="0"/>
              <a:buChar char="•"/>
            </a:pPr>
            <a:r>
              <a:rPr lang="en-GB" sz="1600" dirty="0">
                <a:solidFill>
                  <a:srgbClr val="0070C0"/>
                </a:solidFill>
              </a:rPr>
              <a:t>Birth control</a:t>
            </a:r>
          </a:p>
          <a:p>
            <a:pPr marL="285750" indent="-285750">
              <a:buFont typeface="Arial" panose="020B0604020202020204" pitchFamily="34" charset="0"/>
              <a:buChar char="•"/>
            </a:pPr>
            <a:r>
              <a:rPr lang="en-GB" sz="1600" dirty="0">
                <a:solidFill>
                  <a:srgbClr val="0070C0"/>
                </a:solidFill>
              </a:rPr>
              <a:t>Marketing </a:t>
            </a:r>
          </a:p>
          <a:p>
            <a:pPr marL="285750" indent="-285750">
              <a:buFont typeface="Arial" panose="020B0604020202020204" pitchFamily="34" charset="0"/>
              <a:buChar char="•"/>
            </a:pPr>
            <a:r>
              <a:rPr lang="en-GB" sz="1600" dirty="0">
                <a:solidFill>
                  <a:srgbClr val="0070C0"/>
                </a:solidFill>
              </a:rPr>
              <a:t>Labour-saving devices: washing machine, vacuum etc</a:t>
            </a:r>
          </a:p>
          <a:p>
            <a:pPr marL="285750" indent="-285750">
              <a:buFont typeface="Arial" panose="020B0604020202020204" pitchFamily="34" charset="0"/>
              <a:buChar char="•"/>
            </a:pPr>
            <a:endParaRPr lang="en-GB" sz="1600" dirty="0">
              <a:solidFill>
                <a:srgbClr val="0070C0"/>
              </a:solidFill>
            </a:endParaRPr>
          </a:p>
        </p:txBody>
      </p:sp>
      <p:sp>
        <p:nvSpPr>
          <p:cNvPr id="15" name="Content Placeholder 2">
            <a:extLst>
              <a:ext uri="{FF2B5EF4-FFF2-40B4-BE49-F238E27FC236}">
                <a16:creationId xmlns:a16="http://schemas.microsoft.com/office/drawing/2014/main" id="{7B06CAC0-D947-4712-8627-78E71F6E654B}"/>
              </a:ext>
            </a:extLst>
          </p:cNvPr>
          <p:cNvSpPr txBox="1">
            <a:spLocks/>
          </p:cNvSpPr>
          <p:nvPr/>
        </p:nvSpPr>
        <p:spPr>
          <a:xfrm>
            <a:off x="2925228" y="681017"/>
            <a:ext cx="2667001" cy="1752934"/>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2400" b="1" u="sng" dirty="0">
                <a:solidFill>
                  <a:schemeClr val="accent2"/>
                </a:solidFill>
              </a:rPr>
              <a:t>Civil Liberties </a:t>
            </a:r>
          </a:p>
          <a:p>
            <a:r>
              <a:rPr lang="en-GB" sz="2400" dirty="0">
                <a:solidFill>
                  <a:schemeClr val="accent2"/>
                </a:solidFill>
              </a:rPr>
              <a:t>Rights asserted by the individual over democratic majority</a:t>
            </a:r>
          </a:p>
          <a:p>
            <a:r>
              <a:rPr lang="en-GB" sz="2400" dirty="0">
                <a:solidFill>
                  <a:schemeClr val="accent2"/>
                </a:solidFill>
              </a:rPr>
              <a:t>Preserving freedom of speech</a:t>
            </a:r>
          </a:p>
          <a:p>
            <a:r>
              <a:rPr lang="en-GB" sz="2400" dirty="0">
                <a:solidFill>
                  <a:schemeClr val="accent2"/>
                </a:solidFill>
              </a:rPr>
              <a:t>Self-Censorship – the Hays code. </a:t>
            </a:r>
          </a:p>
          <a:p>
            <a:endParaRPr lang="en-GB" sz="2400" dirty="0">
              <a:solidFill>
                <a:schemeClr val="accent2"/>
              </a:solidFill>
            </a:endParaRPr>
          </a:p>
        </p:txBody>
      </p:sp>
      <p:sp>
        <p:nvSpPr>
          <p:cNvPr id="16" name="Content Placeholder 2">
            <a:extLst>
              <a:ext uri="{FF2B5EF4-FFF2-40B4-BE49-F238E27FC236}">
                <a16:creationId xmlns:a16="http://schemas.microsoft.com/office/drawing/2014/main" id="{0BF59ABC-9671-4ACC-828A-B5C984E6B607}"/>
              </a:ext>
            </a:extLst>
          </p:cNvPr>
          <p:cNvSpPr txBox="1">
            <a:spLocks/>
          </p:cNvSpPr>
          <p:nvPr/>
        </p:nvSpPr>
        <p:spPr>
          <a:xfrm>
            <a:off x="84504" y="1939970"/>
            <a:ext cx="2667000" cy="16670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200" b="1" dirty="0">
                <a:solidFill>
                  <a:schemeClr val="accent6">
                    <a:lumMod val="75000"/>
                  </a:schemeClr>
                </a:solidFill>
              </a:rPr>
              <a:t>The Cable Act</a:t>
            </a:r>
          </a:p>
          <a:p>
            <a:r>
              <a:rPr lang="en-GB" sz="1200" b="1" dirty="0">
                <a:solidFill>
                  <a:schemeClr val="accent6">
                    <a:lumMod val="75000"/>
                  </a:schemeClr>
                </a:solidFill>
              </a:rPr>
              <a:t>Restrictions did not apply to Western hemisphere – need for cheap labour. </a:t>
            </a:r>
          </a:p>
          <a:p>
            <a:r>
              <a:rPr lang="en-GB" sz="1200" b="1" dirty="0">
                <a:solidFill>
                  <a:schemeClr val="accent6">
                    <a:lumMod val="75000"/>
                  </a:schemeClr>
                </a:solidFill>
              </a:rPr>
              <a:t>1921 – limited to 357,000 Europeans</a:t>
            </a:r>
          </a:p>
          <a:p>
            <a:r>
              <a:rPr lang="en-GB" sz="1200" b="1" dirty="0">
                <a:solidFill>
                  <a:schemeClr val="accent6">
                    <a:lumMod val="75000"/>
                  </a:schemeClr>
                </a:solidFill>
              </a:rPr>
              <a:t>1924 – limited to 150,000</a:t>
            </a:r>
          </a:p>
        </p:txBody>
      </p:sp>
    </p:spTree>
    <p:extLst>
      <p:ext uri="{BB962C8B-B14F-4D97-AF65-F5344CB8AC3E}">
        <p14:creationId xmlns:p14="http://schemas.microsoft.com/office/powerpoint/2010/main" val="1531203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56FB6-BB5F-41A7-9AA2-767EEEFD00E5}"/>
              </a:ext>
            </a:extLst>
          </p:cNvPr>
          <p:cNvSpPr>
            <a:spLocks noGrp="1"/>
          </p:cNvSpPr>
          <p:nvPr>
            <p:ph type="title"/>
          </p:nvPr>
        </p:nvSpPr>
        <p:spPr>
          <a:xfrm>
            <a:off x="-152400" y="270637"/>
            <a:ext cx="8229600" cy="1143000"/>
          </a:xfrm>
        </p:spPr>
        <p:txBody>
          <a:bodyPr/>
          <a:lstStyle/>
          <a:p>
            <a:r>
              <a:rPr lang="en-GB" dirty="0">
                <a:latin typeface="medium-content-serif-font"/>
              </a:rPr>
              <a:t>F. Scott. Fitzgerald </a:t>
            </a:r>
            <a:endParaRPr lang="en-GB" dirty="0"/>
          </a:p>
        </p:txBody>
      </p:sp>
      <p:sp>
        <p:nvSpPr>
          <p:cNvPr id="3" name="Content Placeholder 2">
            <a:extLst>
              <a:ext uri="{FF2B5EF4-FFF2-40B4-BE49-F238E27FC236}">
                <a16:creationId xmlns:a16="http://schemas.microsoft.com/office/drawing/2014/main" id="{86475194-7DAF-4AAC-8767-03F3B3230A97}"/>
              </a:ext>
            </a:extLst>
          </p:cNvPr>
          <p:cNvSpPr>
            <a:spLocks noGrp="1"/>
          </p:cNvSpPr>
          <p:nvPr>
            <p:ph idx="1"/>
          </p:nvPr>
        </p:nvSpPr>
        <p:spPr>
          <a:xfrm>
            <a:off x="2345871" y="4913709"/>
            <a:ext cx="5510181" cy="1866021"/>
          </a:xfrm>
          <a:solidFill>
            <a:schemeClr val="accent1">
              <a:lumMod val="20000"/>
              <a:lumOff val="80000"/>
            </a:schemeClr>
          </a:solidFill>
          <a:ln>
            <a:solidFill>
              <a:schemeClr val="tx1"/>
            </a:solidFill>
          </a:ln>
        </p:spPr>
        <p:txBody>
          <a:bodyPr>
            <a:normAutofit/>
          </a:bodyPr>
          <a:lstStyle/>
          <a:p>
            <a:pPr marL="0" indent="0">
              <a:buNone/>
            </a:pPr>
            <a:r>
              <a:rPr lang="en-GB" sz="1600" b="1" i="1" dirty="0"/>
              <a:t>As you watch Fitzgerald’s (and Baz Luhrmann’s)  portrayal of  the Roaring 20s:</a:t>
            </a:r>
          </a:p>
          <a:p>
            <a:r>
              <a:rPr lang="en-GB" sz="1800" i="1" dirty="0"/>
              <a:t>List the elements of Jazz Age culture and consumerism that are captured by ‘The Great Gatsby’</a:t>
            </a:r>
          </a:p>
          <a:p>
            <a:r>
              <a:rPr lang="en-GB" sz="1800" i="1" dirty="0"/>
              <a:t>If you’ve read it / seen the film, how are issues of morality are explored?</a:t>
            </a:r>
          </a:p>
        </p:txBody>
      </p:sp>
      <p:pic>
        <p:nvPicPr>
          <p:cNvPr id="2050" name="Picture 2" descr="Image result for great gatsby trailer">
            <a:extLst>
              <a:ext uri="{FF2B5EF4-FFF2-40B4-BE49-F238E27FC236}">
                <a16:creationId xmlns:a16="http://schemas.microsoft.com/office/drawing/2014/main" id="{1A4113CB-B188-46E4-BAD3-07E1C0C980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46" r="11755"/>
          <a:stretch/>
        </p:blipFill>
        <p:spPr bwMode="auto">
          <a:xfrm>
            <a:off x="212151" y="5330381"/>
            <a:ext cx="1905000" cy="140257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78FF0A1-4D40-482C-AE9E-EA207F59C4D4}"/>
              </a:ext>
            </a:extLst>
          </p:cNvPr>
          <p:cNvSpPr/>
          <p:nvPr/>
        </p:nvSpPr>
        <p:spPr>
          <a:xfrm>
            <a:off x="154257" y="4590544"/>
            <a:ext cx="1734173" cy="646331"/>
          </a:xfrm>
          <a:prstGeom prst="rect">
            <a:avLst/>
          </a:prstGeom>
        </p:spPr>
        <p:txBody>
          <a:bodyPr wrap="square">
            <a:spAutoFit/>
          </a:bodyPr>
          <a:lstStyle/>
          <a:p>
            <a:pPr algn="ctr"/>
            <a:r>
              <a:rPr lang="en-GB" dirty="0">
                <a:latin typeface="medium-content-serif-font"/>
              </a:rPr>
              <a:t>1925. </a:t>
            </a:r>
            <a:r>
              <a:rPr lang="en-GB" i="1" dirty="0">
                <a:latin typeface="medium-content-serif-font"/>
              </a:rPr>
              <a:t>The Great Gatsby.</a:t>
            </a:r>
            <a:endParaRPr lang="en-GB" i="1" dirty="0"/>
          </a:p>
        </p:txBody>
      </p:sp>
      <p:sp>
        <p:nvSpPr>
          <p:cNvPr id="6" name="Rectangle 5">
            <a:extLst>
              <a:ext uri="{FF2B5EF4-FFF2-40B4-BE49-F238E27FC236}">
                <a16:creationId xmlns:a16="http://schemas.microsoft.com/office/drawing/2014/main" id="{4CCD4A33-2AD2-4EE2-A658-68D8E3B14C24}"/>
              </a:ext>
            </a:extLst>
          </p:cNvPr>
          <p:cNvSpPr/>
          <p:nvPr/>
        </p:nvSpPr>
        <p:spPr>
          <a:xfrm>
            <a:off x="1981960" y="1155431"/>
            <a:ext cx="5874092" cy="3693319"/>
          </a:xfrm>
          <a:prstGeom prst="rect">
            <a:avLst/>
          </a:prstGeom>
        </p:spPr>
        <p:txBody>
          <a:bodyPr wrap="square">
            <a:spAutoFit/>
          </a:bodyPr>
          <a:lstStyle/>
          <a:p>
            <a:pPr marL="285750" indent="-285750">
              <a:buFont typeface="Arial" panose="020B0604020202020204" pitchFamily="34" charset="0"/>
              <a:buChar char="•"/>
            </a:pPr>
            <a:r>
              <a:rPr lang="en-GB" dirty="0"/>
              <a:t>American writer F. Scott Fitzgerald (1896-1940) rose to prominence as a chronicler of the jazz age. Fitzgerald dropped out of Princeton University to join the U.S. Army. </a:t>
            </a:r>
          </a:p>
          <a:p>
            <a:pPr marL="285750" indent="-285750">
              <a:buFont typeface="Arial" panose="020B0604020202020204" pitchFamily="34" charset="0"/>
              <a:buChar char="•"/>
            </a:pPr>
            <a:r>
              <a:rPr lang="en-GB" dirty="0"/>
              <a:t>The handsome, witty Fitzgerald seemed to be the ideal spokesman for the decade. With his stunning southern wife, Zelda, he headed for Paris and led a mythic career of drinking from hip flasks, dancing until dawn, and jumping into outdoor fountains to end the party.</a:t>
            </a:r>
          </a:p>
          <a:p>
            <a:pPr marL="285750" indent="-285750">
              <a:buFont typeface="Arial" panose="020B0604020202020204" pitchFamily="34" charset="0"/>
              <a:buChar char="•"/>
            </a:pPr>
            <a:r>
              <a:rPr lang="en-GB" dirty="0"/>
              <a:t>The </a:t>
            </a:r>
            <a:r>
              <a:rPr lang="en-GB" dirty="0" err="1"/>
              <a:t>Fitzgeralds</a:t>
            </a:r>
            <a:r>
              <a:rPr lang="en-GB" dirty="0"/>
              <a:t>’ frenetic ascent to literary fame was soon tinged with tragedy. Scott became an alcoholic and Zelda, jealous of his fame (or in some versions, thwarted by it), collapsed into madness. They crept home in 1931 to an America in the grip of the Great Depression.</a:t>
            </a:r>
          </a:p>
        </p:txBody>
      </p:sp>
      <p:pic>
        <p:nvPicPr>
          <p:cNvPr id="2052" name="Picture 4" descr="Image result for Fitzgerald, F. Scott. and wife">
            <a:extLst>
              <a:ext uri="{FF2B5EF4-FFF2-40B4-BE49-F238E27FC236}">
                <a16:creationId xmlns:a16="http://schemas.microsoft.com/office/drawing/2014/main" id="{74F2A974-13E5-4206-B8C6-AB44CD4186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714" y="1155431"/>
            <a:ext cx="1734172" cy="2326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0116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554</TotalTime>
  <Words>709</Words>
  <Application>Microsoft Office PowerPoint</Application>
  <PresentationFormat>On-screen Show (4:3)</PresentationFormat>
  <Paragraphs>76</Paragraphs>
  <Slides>8</Slides>
  <Notes>3</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medium-content-serif-font</vt:lpstr>
      <vt:lpstr>Source Sans Pro</vt:lpstr>
      <vt:lpstr>Office Theme</vt:lpstr>
      <vt:lpstr>PowerPoint Presentation</vt:lpstr>
      <vt:lpstr>What were the causes of consumerism?</vt:lpstr>
      <vt:lpstr>What were the causes of consumerism?</vt:lpstr>
      <vt:lpstr>What is the purpose of this Lucky Strike advert? </vt:lpstr>
      <vt:lpstr>PowerPoint Presentation</vt:lpstr>
      <vt:lpstr>Had American society been ‘transformed’?</vt:lpstr>
      <vt:lpstr>PowerPoint Presentation</vt:lpstr>
      <vt:lpstr>F. Scott. Fitzgerald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Starter </dc:title>
  <dc:creator>User</dc:creator>
  <cp:lastModifiedBy>Michael Ingram</cp:lastModifiedBy>
  <cp:revision>53</cp:revision>
  <dcterms:created xsi:type="dcterms:W3CDTF">2006-08-16T00:00:00Z</dcterms:created>
  <dcterms:modified xsi:type="dcterms:W3CDTF">2018-10-17T05:02:00Z</dcterms:modified>
</cp:coreProperties>
</file>