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4" d="100"/>
          <a:sy n="64" d="100"/>
        </p:scale>
        <p:origin x="9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heme" Target="theme/theme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viewProps" Target="viewProps.xml" /><Relationship Id="rId5" Type="http://schemas.openxmlformats.org/officeDocument/2006/relationships/slide" Target="slides/slide4.xml" /><Relationship Id="rId1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729D6-B28A-471C-A252-591770F393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65FA635-140C-4AB6-BABB-9AE858DF8F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A397FA9-74CE-4B30-8DD3-61375EBD5783}"/>
              </a:ext>
            </a:extLst>
          </p:cNvPr>
          <p:cNvSpPr>
            <a:spLocks noGrp="1"/>
          </p:cNvSpPr>
          <p:nvPr>
            <p:ph type="dt" sz="half" idx="10"/>
          </p:nvPr>
        </p:nvSpPr>
        <p:spPr/>
        <p:txBody>
          <a:bodyPr/>
          <a:lstStyle/>
          <a:p>
            <a:fld id="{9E4D5F96-0180-4756-AC60-A93E33730D4B}" type="datetimeFigureOut">
              <a:rPr lang="en-GB" smtClean="0"/>
              <a:t>17/06/2020</a:t>
            </a:fld>
            <a:endParaRPr lang="en-GB"/>
          </a:p>
        </p:txBody>
      </p:sp>
      <p:sp>
        <p:nvSpPr>
          <p:cNvPr id="5" name="Footer Placeholder 4">
            <a:extLst>
              <a:ext uri="{FF2B5EF4-FFF2-40B4-BE49-F238E27FC236}">
                <a16:creationId xmlns:a16="http://schemas.microsoft.com/office/drawing/2014/main" id="{4D5EFAFD-F2DD-4E57-B150-D3D432CB28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143233-8957-4E6D-8D12-B7DD8D949A81}"/>
              </a:ext>
            </a:extLst>
          </p:cNvPr>
          <p:cNvSpPr>
            <a:spLocks noGrp="1"/>
          </p:cNvSpPr>
          <p:nvPr>
            <p:ph type="sldNum" sz="quarter" idx="12"/>
          </p:nvPr>
        </p:nvSpPr>
        <p:spPr/>
        <p:txBody>
          <a:bodyPr/>
          <a:lstStyle/>
          <a:p>
            <a:fld id="{42E81405-39A8-4753-88E8-1003C9D3577F}" type="slidenum">
              <a:rPr lang="en-GB" smtClean="0"/>
              <a:t>‹#›</a:t>
            </a:fld>
            <a:endParaRPr lang="en-GB"/>
          </a:p>
        </p:txBody>
      </p:sp>
    </p:spTree>
    <p:extLst>
      <p:ext uri="{BB962C8B-B14F-4D97-AF65-F5344CB8AC3E}">
        <p14:creationId xmlns:p14="http://schemas.microsoft.com/office/powerpoint/2010/main" val="2664644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83718-AE25-457A-9F1B-5961A3B0F84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2E6755-0802-42BE-9B76-22D788C956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6F891A-3482-4148-B333-1A2FFDD63183}"/>
              </a:ext>
            </a:extLst>
          </p:cNvPr>
          <p:cNvSpPr>
            <a:spLocks noGrp="1"/>
          </p:cNvSpPr>
          <p:nvPr>
            <p:ph type="dt" sz="half" idx="10"/>
          </p:nvPr>
        </p:nvSpPr>
        <p:spPr/>
        <p:txBody>
          <a:bodyPr/>
          <a:lstStyle/>
          <a:p>
            <a:fld id="{9E4D5F96-0180-4756-AC60-A93E33730D4B}" type="datetimeFigureOut">
              <a:rPr lang="en-GB" smtClean="0"/>
              <a:t>17/06/2020</a:t>
            </a:fld>
            <a:endParaRPr lang="en-GB"/>
          </a:p>
        </p:txBody>
      </p:sp>
      <p:sp>
        <p:nvSpPr>
          <p:cNvPr id="5" name="Footer Placeholder 4">
            <a:extLst>
              <a:ext uri="{FF2B5EF4-FFF2-40B4-BE49-F238E27FC236}">
                <a16:creationId xmlns:a16="http://schemas.microsoft.com/office/drawing/2014/main" id="{05A61BE7-001D-4484-A5F9-D328B96DD2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232F55-39A9-4A88-9D56-A39469B40095}"/>
              </a:ext>
            </a:extLst>
          </p:cNvPr>
          <p:cNvSpPr>
            <a:spLocks noGrp="1"/>
          </p:cNvSpPr>
          <p:nvPr>
            <p:ph type="sldNum" sz="quarter" idx="12"/>
          </p:nvPr>
        </p:nvSpPr>
        <p:spPr/>
        <p:txBody>
          <a:bodyPr/>
          <a:lstStyle/>
          <a:p>
            <a:fld id="{42E81405-39A8-4753-88E8-1003C9D3577F}" type="slidenum">
              <a:rPr lang="en-GB" smtClean="0"/>
              <a:t>‹#›</a:t>
            </a:fld>
            <a:endParaRPr lang="en-GB"/>
          </a:p>
        </p:txBody>
      </p:sp>
    </p:spTree>
    <p:extLst>
      <p:ext uri="{BB962C8B-B14F-4D97-AF65-F5344CB8AC3E}">
        <p14:creationId xmlns:p14="http://schemas.microsoft.com/office/powerpoint/2010/main" val="4148309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71218-9E43-4994-AE87-0F95FA58E31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B76D4A-13A7-436D-89E6-24A0DBEF796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1F8460-61A7-4803-9AA1-583AED6AF1B8}"/>
              </a:ext>
            </a:extLst>
          </p:cNvPr>
          <p:cNvSpPr>
            <a:spLocks noGrp="1"/>
          </p:cNvSpPr>
          <p:nvPr>
            <p:ph type="dt" sz="half" idx="10"/>
          </p:nvPr>
        </p:nvSpPr>
        <p:spPr/>
        <p:txBody>
          <a:bodyPr/>
          <a:lstStyle/>
          <a:p>
            <a:fld id="{9E4D5F96-0180-4756-AC60-A93E33730D4B}" type="datetimeFigureOut">
              <a:rPr lang="en-GB" smtClean="0"/>
              <a:t>17/06/2020</a:t>
            </a:fld>
            <a:endParaRPr lang="en-GB"/>
          </a:p>
        </p:txBody>
      </p:sp>
      <p:sp>
        <p:nvSpPr>
          <p:cNvPr id="5" name="Footer Placeholder 4">
            <a:extLst>
              <a:ext uri="{FF2B5EF4-FFF2-40B4-BE49-F238E27FC236}">
                <a16:creationId xmlns:a16="http://schemas.microsoft.com/office/drawing/2014/main" id="{5E0E08A7-C4D3-42B6-88D3-421AE3375E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8A27E9-C843-4920-B2B3-64614B006A53}"/>
              </a:ext>
            </a:extLst>
          </p:cNvPr>
          <p:cNvSpPr>
            <a:spLocks noGrp="1"/>
          </p:cNvSpPr>
          <p:nvPr>
            <p:ph type="sldNum" sz="quarter" idx="12"/>
          </p:nvPr>
        </p:nvSpPr>
        <p:spPr/>
        <p:txBody>
          <a:bodyPr/>
          <a:lstStyle/>
          <a:p>
            <a:fld id="{42E81405-39A8-4753-88E8-1003C9D3577F}" type="slidenum">
              <a:rPr lang="en-GB" smtClean="0"/>
              <a:t>‹#›</a:t>
            </a:fld>
            <a:endParaRPr lang="en-GB"/>
          </a:p>
        </p:txBody>
      </p:sp>
    </p:spTree>
    <p:extLst>
      <p:ext uri="{BB962C8B-B14F-4D97-AF65-F5344CB8AC3E}">
        <p14:creationId xmlns:p14="http://schemas.microsoft.com/office/powerpoint/2010/main" val="352763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F26CF-85DF-4728-B370-8AE68393BF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C8C6C3-872C-47C7-9E5A-3BC6A4542B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196294-488C-486E-88C5-F3A0F34EFAE9}"/>
              </a:ext>
            </a:extLst>
          </p:cNvPr>
          <p:cNvSpPr>
            <a:spLocks noGrp="1"/>
          </p:cNvSpPr>
          <p:nvPr>
            <p:ph type="dt" sz="half" idx="10"/>
          </p:nvPr>
        </p:nvSpPr>
        <p:spPr/>
        <p:txBody>
          <a:bodyPr/>
          <a:lstStyle/>
          <a:p>
            <a:fld id="{9E4D5F96-0180-4756-AC60-A93E33730D4B}" type="datetimeFigureOut">
              <a:rPr lang="en-GB" smtClean="0"/>
              <a:t>17/06/2020</a:t>
            </a:fld>
            <a:endParaRPr lang="en-GB"/>
          </a:p>
        </p:txBody>
      </p:sp>
      <p:sp>
        <p:nvSpPr>
          <p:cNvPr id="5" name="Footer Placeholder 4">
            <a:extLst>
              <a:ext uri="{FF2B5EF4-FFF2-40B4-BE49-F238E27FC236}">
                <a16:creationId xmlns:a16="http://schemas.microsoft.com/office/drawing/2014/main" id="{850DCC74-0158-4E58-A7BC-AD7D0C11E2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C2B093-DCCF-4898-B112-045776207011}"/>
              </a:ext>
            </a:extLst>
          </p:cNvPr>
          <p:cNvSpPr>
            <a:spLocks noGrp="1"/>
          </p:cNvSpPr>
          <p:nvPr>
            <p:ph type="sldNum" sz="quarter" idx="12"/>
          </p:nvPr>
        </p:nvSpPr>
        <p:spPr/>
        <p:txBody>
          <a:bodyPr/>
          <a:lstStyle/>
          <a:p>
            <a:fld id="{42E81405-39A8-4753-88E8-1003C9D3577F}" type="slidenum">
              <a:rPr lang="en-GB" smtClean="0"/>
              <a:t>‹#›</a:t>
            </a:fld>
            <a:endParaRPr lang="en-GB"/>
          </a:p>
        </p:txBody>
      </p:sp>
    </p:spTree>
    <p:extLst>
      <p:ext uri="{BB962C8B-B14F-4D97-AF65-F5344CB8AC3E}">
        <p14:creationId xmlns:p14="http://schemas.microsoft.com/office/powerpoint/2010/main" val="2328031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B9FF9-D6A3-498D-8344-25E0DE493D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3B3A39D-DD96-461F-946A-833295E6A7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70E7259-B295-4755-9F41-366450FB122C}"/>
              </a:ext>
            </a:extLst>
          </p:cNvPr>
          <p:cNvSpPr>
            <a:spLocks noGrp="1"/>
          </p:cNvSpPr>
          <p:nvPr>
            <p:ph type="dt" sz="half" idx="10"/>
          </p:nvPr>
        </p:nvSpPr>
        <p:spPr/>
        <p:txBody>
          <a:bodyPr/>
          <a:lstStyle/>
          <a:p>
            <a:fld id="{9E4D5F96-0180-4756-AC60-A93E33730D4B}" type="datetimeFigureOut">
              <a:rPr lang="en-GB" smtClean="0"/>
              <a:t>17/06/2020</a:t>
            </a:fld>
            <a:endParaRPr lang="en-GB"/>
          </a:p>
        </p:txBody>
      </p:sp>
      <p:sp>
        <p:nvSpPr>
          <p:cNvPr id="5" name="Footer Placeholder 4">
            <a:extLst>
              <a:ext uri="{FF2B5EF4-FFF2-40B4-BE49-F238E27FC236}">
                <a16:creationId xmlns:a16="http://schemas.microsoft.com/office/drawing/2014/main" id="{A0E37CB5-FE20-4731-B107-8EE74BE4D0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D33BCC-1C34-41DA-8220-68655817E581}"/>
              </a:ext>
            </a:extLst>
          </p:cNvPr>
          <p:cNvSpPr>
            <a:spLocks noGrp="1"/>
          </p:cNvSpPr>
          <p:nvPr>
            <p:ph type="sldNum" sz="quarter" idx="12"/>
          </p:nvPr>
        </p:nvSpPr>
        <p:spPr/>
        <p:txBody>
          <a:bodyPr/>
          <a:lstStyle/>
          <a:p>
            <a:fld id="{42E81405-39A8-4753-88E8-1003C9D3577F}" type="slidenum">
              <a:rPr lang="en-GB" smtClean="0"/>
              <a:t>‹#›</a:t>
            </a:fld>
            <a:endParaRPr lang="en-GB"/>
          </a:p>
        </p:txBody>
      </p:sp>
    </p:spTree>
    <p:extLst>
      <p:ext uri="{BB962C8B-B14F-4D97-AF65-F5344CB8AC3E}">
        <p14:creationId xmlns:p14="http://schemas.microsoft.com/office/powerpoint/2010/main" val="4086740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A183-8461-40B2-A827-94BE31E6DE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D53935-21B6-4E6B-8219-6E048BB20D3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3FF477C-D263-447C-B11A-1C9329CED7E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83438D3-2623-4D82-92E3-015672F311CE}"/>
              </a:ext>
            </a:extLst>
          </p:cNvPr>
          <p:cNvSpPr>
            <a:spLocks noGrp="1"/>
          </p:cNvSpPr>
          <p:nvPr>
            <p:ph type="dt" sz="half" idx="10"/>
          </p:nvPr>
        </p:nvSpPr>
        <p:spPr/>
        <p:txBody>
          <a:bodyPr/>
          <a:lstStyle/>
          <a:p>
            <a:fld id="{9E4D5F96-0180-4756-AC60-A93E33730D4B}" type="datetimeFigureOut">
              <a:rPr lang="en-GB" smtClean="0"/>
              <a:t>17/06/2020</a:t>
            </a:fld>
            <a:endParaRPr lang="en-GB"/>
          </a:p>
        </p:txBody>
      </p:sp>
      <p:sp>
        <p:nvSpPr>
          <p:cNvPr id="6" name="Footer Placeholder 5">
            <a:extLst>
              <a:ext uri="{FF2B5EF4-FFF2-40B4-BE49-F238E27FC236}">
                <a16:creationId xmlns:a16="http://schemas.microsoft.com/office/drawing/2014/main" id="{0D606331-DFBA-4CA2-95D5-01D444AFAA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D678A5-F27B-4BF7-94D8-15D8827647E2}"/>
              </a:ext>
            </a:extLst>
          </p:cNvPr>
          <p:cNvSpPr>
            <a:spLocks noGrp="1"/>
          </p:cNvSpPr>
          <p:nvPr>
            <p:ph type="sldNum" sz="quarter" idx="12"/>
          </p:nvPr>
        </p:nvSpPr>
        <p:spPr/>
        <p:txBody>
          <a:bodyPr/>
          <a:lstStyle/>
          <a:p>
            <a:fld id="{42E81405-39A8-4753-88E8-1003C9D3577F}" type="slidenum">
              <a:rPr lang="en-GB" smtClean="0"/>
              <a:t>‹#›</a:t>
            </a:fld>
            <a:endParaRPr lang="en-GB"/>
          </a:p>
        </p:txBody>
      </p:sp>
    </p:spTree>
    <p:extLst>
      <p:ext uri="{BB962C8B-B14F-4D97-AF65-F5344CB8AC3E}">
        <p14:creationId xmlns:p14="http://schemas.microsoft.com/office/powerpoint/2010/main" val="621469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5E4A0-D7D5-41A6-A0F0-532C392806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CE4438-657A-448E-A640-D55670FD94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9A5DCE-27C8-45F9-A315-DF80A3C859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C5AFFA7-E14C-40AB-B630-FE969BCD6C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05BECA5-06FE-4594-A733-8E9AAF37E65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268D585-3AB8-49B2-B9D6-550CAE8EF053}"/>
              </a:ext>
            </a:extLst>
          </p:cNvPr>
          <p:cNvSpPr>
            <a:spLocks noGrp="1"/>
          </p:cNvSpPr>
          <p:nvPr>
            <p:ph type="dt" sz="half" idx="10"/>
          </p:nvPr>
        </p:nvSpPr>
        <p:spPr/>
        <p:txBody>
          <a:bodyPr/>
          <a:lstStyle/>
          <a:p>
            <a:fld id="{9E4D5F96-0180-4756-AC60-A93E33730D4B}" type="datetimeFigureOut">
              <a:rPr lang="en-GB" smtClean="0"/>
              <a:t>17/06/2020</a:t>
            </a:fld>
            <a:endParaRPr lang="en-GB"/>
          </a:p>
        </p:txBody>
      </p:sp>
      <p:sp>
        <p:nvSpPr>
          <p:cNvPr id="8" name="Footer Placeholder 7">
            <a:extLst>
              <a:ext uri="{FF2B5EF4-FFF2-40B4-BE49-F238E27FC236}">
                <a16:creationId xmlns:a16="http://schemas.microsoft.com/office/drawing/2014/main" id="{2123FB88-7387-4C38-9F8F-717584D7CB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76EF2D-7829-451F-9622-430EF2EE5C9D}"/>
              </a:ext>
            </a:extLst>
          </p:cNvPr>
          <p:cNvSpPr>
            <a:spLocks noGrp="1"/>
          </p:cNvSpPr>
          <p:nvPr>
            <p:ph type="sldNum" sz="quarter" idx="12"/>
          </p:nvPr>
        </p:nvSpPr>
        <p:spPr/>
        <p:txBody>
          <a:bodyPr/>
          <a:lstStyle/>
          <a:p>
            <a:fld id="{42E81405-39A8-4753-88E8-1003C9D3577F}" type="slidenum">
              <a:rPr lang="en-GB" smtClean="0"/>
              <a:t>‹#›</a:t>
            </a:fld>
            <a:endParaRPr lang="en-GB"/>
          </a:p>
        </p:txBody>
      </p:sp>
    </p:spTree>
    <p:extLst>
      <p:ext uri="{BB962C8B-B14F-4D97-AF65-F5344CB8AC3E}">
        <p14:creationId xmlns:p14="http://schemas.microsoft.com/office/powerpoint/2010/main" val="2252655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0671-9FC9-483F-999D-5F6E9EA46C2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326766-04F9-4587-82B8-32664589579E}"/>
              </a:ext>
            </a:extLst>
          </p:cNvPr>
          <p:cNvSpPr>
            <a:spLocks noGrp="1"/>
          </p:cNvSpPr>
          <p:nvPr>
            <p:ph type="dt" sz="half" idx="10"/>
          </p:nvPr>
        </p:nvSpPr>
        <p:spPr/>
        <p:txBody>
          <a:bodyPr/>
          <a:lstStyle/>
          <a:p>
            <a:fld id="{9E4D5F96-0180-4756-AC60-A93E33730D4B}" type="datetimeFigureOut">
              <a:rPr lang="en-GB" smtClean="0"/>
              <a:t>17/06/2020</a:t>
            </a:fld>
            <a:endParaRPr lang="en-GB"/>
          </a:p>
        </p:txBody>
      </p:sp>
      <p:sp>
        <p:nvSpPr>
          <p:cNvPr id="4" name="Footer Placeholder 3">
            <a:extLst>
              <a:ext uri="{FF2B5EF4-FFF2-40B4-BE49-F238E27FC236}">
                <a16:creationId xmlns:a16="http://schemas.microsoft.com/office/drawing/2014/main" id="{D1F2C693-C144-4CF2-89C5-425E2E51C19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EC43246-2D74-4DA5-BBB6-3BDB9333537C}"/>
              </a:ext>
            </a:extLst>
          </p:cNvPr>
          <p:cNvSpPr>
            <a:spLocks noGrp="1"/>
          </p:cNvSpPr>
          <p:nvPr>
            <p:ph type="sldNum" sz="quarter" idx="12"/>
          </p:nvPr>
        </p:nvSpPr>
        <p:spPr/>
        <p:txBody>
          <a:bodyPr/>
          <a:lstStyle/>
          <a:p>
            <a:fld id="{42E81405-39A8-4753-88E8-1003C9D3577F}" type="slidenum">
              <a:rPr lang="en-GB" smtClean="0"/>
              <a:t>‹#›</a:t>
            </a:fld>
            <a:endParaRPr lang="en-GB"/>
          </a:p>
        </p:txBody>
      </p:sp>
    </p:spTree>
    <p:extLst>
      <p:ext uri="{BB962C8B-B14F-4D97-AF65-F5344CB8AC3E}">
        <p14:creationId xmlns:p14="http://schemas.microsoft.com/office/powerpoint/2010/main" val="3872531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C9938E-31AE-42DD-B170-DC05758AC561}"/>
              </a:ext>
            </a:extLst>
          </p:cNvPr>
          <p:cNvSpPr>
            <a:spLocks noGrp="1"/>
          </p:cNvSpPr>
          <p:nvPr>
            <p:ph type="dt" sz="half" idx="10"/>
          </p:nvPr>
        </p:nvSpPr>
        <p:spPr/>
        <p:txBody>
          <a:bodyPr/>
          <a:lstStyle/>
          <a:p>
            <a:fld id="{9E4D5F96-0180-4756-AC60-A93E33730D4B}" type="datetimeFigureOut">
              <a:rPr lang="en-GB" smtClean="0"/>
              <a:t>17/06/2020</a:t>
            </a:fld>
            <a:endParaRPr lang="en-GB"/>
          </a:p>
        </p:txBody>
      </p:sp>
      <p:sp>
        <p:nvSpPr>
          <p:cNvPr id="3" name="Footer Placeholder 2">
            <a:extLst>
              <a:ext uri="{FF2B5EF4-FFF2-40B4-BE49-F238E27FC236}">
                <a16:creationId xmlns:a16="http://schemas.microsoft.com/office/drawing/2014/main" id="{49B50450-540B-40AC-8DD7-D280CB02C79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25808E-0B13-4131-847B-295B5E2814C4}"/>
              </a:ext>
            </a:extLst>
          </p:cNvPr>
          <p:cNvSpPr>
            <a:spLocks noGrp="1"/>
          </p:cNvSpPr>
          <p:nvPr>
            <p:ph type="sldNum" sz="quarter" idx="12"/>
          </p:nvPr>
        </p:nvSpPr>
        <p:spPr/>
        <p:txBody>
          <a:bodyPr/>
          <a:lstStyle/>
          <a:p>
            <a:fld id="{42E81405-39A8-4753-88E8-1003C9D3577F}" type="slidenum">
              <a:rPr lang="en-GB" smtClean="0"/>
              <a:t>‹#›</a:t>
            </a:fld>
            <a:endParaRPr lang="en-GB"/>
          </a:p>
        </p:txBody>
      </p:sp>
    </p:spTree>
    <p:extLst>
      <p:ext uri="{BB962C8B-B14F-4D97-AF65-F5344CB8AC3E}">
        <p14:creationId xmlns:p14="http://schemas.microsoft.com/office/powerpoint/2010/main" val="169407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D06C7-0625-45E2-955F-483D9F7B7B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7B3EC6B-4316-4F53-B31C-DD53FB6AC8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04E318-E0F9-4419-A5E1-3B2B41D9B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213A19-0C22-4FDA-9681-89137EE34479}"/>
              </a:ext>
            </a:extLst>
          </p:cNvPr>
          <p:cNvSpPr>
            <a:spLocks noGrp="1"/>
          </p:cNvSpPr>
          <p:nvPr>
            <p:ph type="dt" sz="half" idx="10"/>
          </p:nvPr>
        </p:nvSpPr>
        <p:spPr/>
        <p:txBody>
          <a:bodyPr/>
          <a:lstStyle/>
          <a:p>
            <a:fld id="{9E4D5F96-0180-4756-AC60-A93E33730D4B}" type="datetimeFigureOut">
              <a:rPr lang="en-GB" smtClean="0"/>
              <a:t>17/06/2020</a:t>
            </a:fld>
            <a:endParaRPr lang="en-GB"/>
          </a:p>
        </p:txBody>
      </p:sp>
      <p:sp>
        <p:nvSpPr>
          <p:cNvPr id="6" name="Footer Placeholder 5">
            <a:extLst>
              <a:ext uri="{FF2B5EF4-FFF2-40B4-BE49-F238E27FC236}">
                <a16:creationId xmlns:a16="http://schemas.microsoft.com/office/drawing/2014/main" id="{DDB9C4C4-6514-4FDE-BB5F-FECCA262E1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E0F260-D5B5-4082-9B34-0BEBD9ACD57E}"/>
              </a:ext>
            </a:extLst>
          </p:cNvPr>
          <p:cNvSpPr>
            <a:spLocks noGrp="1"/>
          </p:cNvSpPr>
          <p:nvPr>
            <p:ph type="sldNum" sz="quarter" idx="12"/>
          </p:nvPr>
        </p:nvSpPr>
        <p:spPr/>
        <p:txBody>
          <a:bodyPr/>
          <a:lstStyle/>
          <a:p>
            <a:fld id="{42E81405-39A8-4753-88E8-1003C9D3577F}" type="slidenum">
              <a:rPr lang="en-GB" smtClean="0"/>
              <a:t>‹#›</a:t>
            </a:fld>
            <a:endParaRPr lang="en-GB"/>
          </a:p>
        </p:txBody>
      </p:sp>
    </p:spTree>
    <p:extLst>
      <p:ext uri="{BB962C8B-B14F-4D97-AF65-F5344CB8AC3E}">
        <p14:creationId xmlns:p14="http://schemas.microsoft.com/office/powerpoint/2010/main" val="578333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2510-5332-48A2-9D61-DF0630916F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EA4165-1F9A-4732-806D-E400BE8D2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9710948-0AEB-4914-B422-E39B6098C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3704BD-B0B6-4162-A6B5-7BD8ADAE103A}"/>
              </a:ext>
            </a:extLst>
          </p:cNvPr>
          <p:cNvSpPr>
            <a:spLocks noGrp="1"/>
          </p:cNvSpPr>
          <p:nvPr>
            <p:ph type="dt" sz="half" idx="10"/>
          </p:nvPr>
        </p:nvSpPr>
        <p:spPr/>
        <p:txBody>
          <a:bodyPr/>
          <a:lstStyle/>
          <a:p>
            <a:fld id="{9E4D5F96-0180-4756-AC60-A93E33730D4B}" type="datetimeFigureOut">
              <a:rPr lang="en-GB" smtClean="0"/>
              <a:t>17/06/2020</a:t>
            </a:fld>
            <a:endParaRPr lang="en-GB"/>
          </a:p>
        </p:txBody>
      </p:sp>
      <p:sp>
        <p:nvSpPr>
          <p:cNvPr id="6" name="Footer Placeholder 5">
            <a:extLst>
              <a:ext uri="{FF2B5EF4-FFF2-40B4-BE49-F238E27FC236}">
                <a16:creationId xmlns:a16="http://schemas.microsoft.com/office/drawing/2014/main" id="{A8B21039-9574-45AE-9C6C-8324635F2B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4BEDD0-3CD8-4BD3-AE17-18A7FBAF7261}"/>
              </a:ext>
            </a:extLst>
          </p:cNvPr>
          <p:cNvSpPr>
            <a:spLocks noGrp="1"/>
          </p:cNvSpPr>
          <p:nvPr>
            <p:ph type="sldNum" sz="quarter" idx="12"/>
          </p:nvPr>
        </p:nvSpPr>
        <p:spPr/>
        <p:txBody>
          <a:bodyPr/>
          <a:lstStyle/>
          <a:p>
            <a:fld id="{42E81405-39A8-4753-88E8-1003C9D3577F}" type="slidenum">
              <a:rPr lang="en-GB" smtClean="0"/>
              <a:t>‹#›</a:t>
            </a:fld>
            <a:endParaRPr lang="en-GB"/>
          </a:p>
        </p:txBody>
      </p:sp>
    </p:spTree>
    <p:extLst>
      <p:ext uri="{BB962C8B-B14F-4D97-AF65-F5344CB8AC3E}">
        <p14:creationId xmlns:p14="http://schemas.microsoft.com/office/powerpoint/2010/main" val="973862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A558E2-759D-4649-840A-29785849C4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10F55A-AFEE-40FB-ABB4-7FD523809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4F4E4B-19B5-4D26-B1CC-77DBE13FA3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4D5F96-0180-4756-AC60-A93E33730D4B}" type="datetimeFigureOut">
              <a:rPr lang="en-GB" smtClean="0"/>
              <a:t>17/06/2020</a:t>
            </a:fld>
            <a:endParaRPr lang="en-GB"/>
          </a:p>
        </p:txBody>
      </p:sp>
      <p:sp>
        <p:nvSpPr>
          <p:cNvPr id="5" name="Footer Placeholder 4">
            <a:extLst>
              <a:ext uri="{FF2B5EF4-FFF2-40B4-BE49-F238E27FC236}">
                <a16:creationId xmlns:a16="http://schemas.microsoft.com/office/drawing/2014/main" id="{C0D56F5A-38D4-41B2-AD0A-073606EE46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AAEF9CE-455B-434D-AFF7-D781880FFD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81405-39A8-4753-88E8-1003C9D3577F}" type="slidenum">
              <a:rPr lang="en-GB" smtClean="0"/>
              <a:t>‹#›</a:t>
            </a:fld>
            <a:endParaRPr lang="en-GB"/>
          </a:p>
        </p:txBody>
      </p:sp>
    </p:spTree>
    <p:extLst>
      <p:ext uri="{BB962C8B-B14F-4D97-AF65-F5344CB8AC3E}">
        <p14:creationId xmlns:p14="http://schemas.microsoft.com/office/powerpoint/2010/main" val="2176282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7.xml" /><Relationship Id="rId5" Type="http://schemas.openxmlformats.org/officeDocument/2006/relationships/image" Target="../media/image4.png" /><Relationship Id="rId4" Type="http://schemas.openxmlformats.org/officeDocument/2006/relationships/image" Target="../media/image3.png" /></Relationships>
</file>

<file path=ppt/slides/_rels/slide2.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7.xml" /><Relationship Id="rId5" Type="http://schemas.openxmlformats.org/officeDocument/2006/relationships/image" Target="../media/image8.png" /><Relationship Id="rId4" Type="http://schemas.openxmlformats.org/officeDocument/2006/relationships/image" Target="../media/image7.png"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7.xml" /><Relationship Id="rId5" Type="http://schemas.openxmlformats.org/officeDocument/2006/relationships/image" Target="../media/image12.png" /><Relationship Id="rId4" Type="http://schemas.openxmlformats.org/officeDocument/2006/relationships/image" Target="../media/image11.png" /></Relationships>
</file>

<file path=ppt/slides/_rels/slide5.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Layout" Target="../slideLayouts/slideLayout7.xml" /><Relationship Id="rId5" Type="http://schemas.openxmlformats.org/officeDocument/2006/relationships/image" Target="../media/image16.png" /><Relationship Id="rId4" Type="http://schemas.openxmlformats.org/officeDocument/2006/relationships/image" Target="../media/image15.png" /></Relationships>
</file>

<file path=ppt/slides/_rels/slide6.xml.rels><?xml version="1.0" encoding="UTF-8" standalone="yes"?>
<Relationships xmlns="http://schemas.openxmlformats.org/package/2006/relationships"><Relationship Id="rId3" Type="http://schemas.openxmlformats.org/officeDocument/2006/relationships/image" Target="../media/image18.png" /><Relationship Id="rId7" Type="http://schemas.openxmlformats.org/officeDocument/2006/relationships/image" Target="../media/image22.png" /><Relationship Id="rId2" Type="http://schemas.openxmlformats.org/officeDocument/2006/relationships/image" Target="../media/image17.png" /><Relationship Id="rId1" Type="http://schemas.openxmlformats.org/officeDocument/2006/relationships/slideLayout" Target="../slideLayouts/slideLayout7.xml" /><Relationship Id="rId6" Type="http://schemas.openxmlformats.org/officeDocument/2006/relationships/image" Target="../media/image21.png" /><Relationship Id="rId5" Type="http://schemas.openxmlformats.org/officeDocument/2006/relationships/image" Target="../media/image20.png" /><Relationship Id="rId4" Type="http://schemas.openxmlformats.org/officeDocument/2006/relationships/image" Target="../media/image19.png" /></Relationships>
</file>

<file path=ppt/slides/_rels/slide7.xml.rels><?xml version="1.0" encoding="UTF-8" standalone="yes"?>
<Relationships xmlns="http://schemas.openxmlformats.org/package/2006/relationships"><Relationship Id="rId3" Type="http://schemas.openxmlformats.org/officeDocument/2006/relationships/image" Target="../media/image24.png" /><Relationship Id="rId7" Type="http://schemas.openxmlformats.org/officeDocument/2006/relationships/image" Target="../media/image28.png" /><Relationship Id="rId2" Type="http://schemas.openxmlformats.org/officeDocument/2006/relationships/image" Target="../media/image23.png" /><Relationship Id="rId1" Type="http://schemas.openxmlformats.org/officeDocument/2006/relationships/slideLayout" Target="../slideLayouts/slideLayout7.xml" /><Relationship Id="rId6" Type="http://schemas.openxmlformats.org/officeDocument/2006/relationships/image" Target="../media/image27.png" /><Relationship Id="rId5" Type="http://schemas.openxmlformats.org/officeDocument/2006/relationships/image" Target="../media/image26.png" /><Relationship Id="rId4" Type="http://schemas.openxmlformats.org/officeDocument/2006/relationships/image" Target="../media/image25.png" /></Relationships>
</file>

<file path=ppt/slides/_rels/slide8.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image" Target="../media/image29.png" /><Relationship Id="rId1" Type="http://schemas.openxmlformats.org/officeDocument/2006/relationships/slideLayout" Target="../slideLayouts/slideLayout7.xml" /><Relationship Id="rId5" Type="http://schemas.openxmlformats.org/officeDocument/2006/relationships/image" Target="../media/image32.png" /><Relationship Id="rId4" Type="http://schemas.openxmlformats.org/officeDocument/2006/relationships/image" Target="../media/image31.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332A797C-9D99-4EEA-9604-AD360E4CC9F5}"/>
              </a:ext>
            </a:extLst>
          </p:cNvPr>
          <p:cNvSpPr/>
          <p:nvPr/>
        </p:nvSpPr>
        <p:spPr>
          <a:xfrm>
            <a:off x="314794" y="179883"/>
            <a:ext cx="2143593" cy="49467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Constitution</a:t>
            </a:r>
            <a:endParaRPr lang="en-GB" dirty="0"/>
          </a:p>
        </p:txBody>
      </p:sp>
      <p:sp>
        <p:nvSpPr>
          <p:cNvPr id="5" name="Rectangle 4">
            <a:extLst>
              <a:ext uri="{FF2B5EF4-FFF2-40B4-BE49-F238E27FC236}">
                <a16:creationId xmlns:a16="http://schemas.microsoft.com/office/drawing/2014/main" id="{0285856E-3951-4FEF-B61E-97372C722C8B}"/>
              </a:ext>
            </a:extLst>
          </p:cNvPr>
          <p:cNvSpPr/>
          <p:nvPr/>
        </p:nvSpPr>
        <p:spPr>
          <a:xfrm>
            <a:off x="114923" y="842959"/>
            <a:ext cx="3772525" cy="1169551"/>
          </a:xfrm>
          <a:prstGeom prst="rect">
            <a:avLst/>
          </a:prstGeom>
          <a:ln>
            <a:solidFill>
              <a:schemeClr val="tx1"/>
            </a:solidFill>
          </a:ln>
        </p:spPr>
        <p:txBody>
          <a:bodyPr wrap="square">
            <a:spAutoFit/>
          </a:bodyPr>
          <a:lstStyle/>
          <a:p>
            <a:r>
              <a:rPr lang="en-GB" sz="1400" b="1" dirty="0"/>
              <a:t>A set of laws and guidelines setting out how a political system works, and where power is located within the system. It defines the powers and functions of government and the rights of ordinary citizens in relation to the government</a:t>
            </a:r>
            <a:r>
              <a:rPr lang="en-GB" sz="1400" dirty="0"/>
              <a:t>.  </a:t>
            </a:r>
          </a:p>
        </p:txBody>
      </p:sp>
      <p:pic>
        <p:nvPicPr>
          <p:cNvPr id="6" name="Picture 5">
            <a:extLst>
              <a:ext uri="{FF2B5EF4-FFF2-40B4-BE49-F238E27FC236}">
                <a16:creationId xmlns:a16="http://schemas.microsoft.com/office/drawing/2014/main" id="{A28ADBEF-0B75-45AE-BA00-8763D09A8252}"/>
              </a:ext>
            </a:extLst>
          </p:cNvPr>
          <p:cNvPicPr>
            <a:picLocks noChangeAspect="1"/>
          </p:cNvPicPr>
          <p:nvPr/>
        </p:nvPicPr>
        <p:blipFill>
          <a:blip r:embed="rId2"/>
          <a:stretch>
            <a:fillRect/>
          </a:stretch>
        </p:blipFill>
        <p:spPr>
          <a:xfrm>
            <a:off x="114923" y="2180911"/>
            <a:ext cx="3772525" cy="1248089"/>
          </a:xfrm>
          <a:prstGeom prst="rect">
            <a:avLst/>
          </a:prstGeom>
        </p:spPr>
      </p:pic>
      <p:sp>
        <p:nvSpPr>
          <p:cNvPr id="7" name="Rectangle 6">
            <a:extLst>
              <a:ext uri="{FF2B5EF4-FFF2-40B4-BE49-F238E27FC236}">
                <a16:creationId xmlns:a16="http://schemas.microsoft.com/office/drawing/2014/main" id="{C33082FE-C6D8-439D-AB1B-0240C899E6E0}"/>
              </a:ext>
            </a:extLst>
          </p:cNvPr>
          <p:cNvSpPr/>
          <p:nvPr/>
        </p:nvSpPr>
        <p:spPr>
          <a:xfrm>
            <a:off x="29977" y="3590584"/>
            <a:ext cx="3942413" cy="1600438"/>
          </a:xfrm>
          <a:prstGeom prst="rect">
            <a:avLst/>
          </a:prstGeom>
          <a:ln>
            <a:solidFill>
              <a:schemeClr val="tx1"/>
            </a:solidFill>
          </a:ln>
        </p:spPr>
        <p:txBody>
          <a:bodyPr wrap="square">
            <a:spAutoFit/>
          </a:bodyPr>
          <a:lstStyle/>
          <a:p>
            <a:r>
              <a:rPr lang="en-GB" sz="1400" b="1" u="sng" dirty="0"/>
              <a:t>Entrenchment</a:t>
            </a:r>
            <a:r>
              <a:rPr lang="en-GB" sz="1400" dirty="0"/>
              <a:t> is where constitutional rules are safeguarded against change by a future government or legislature. </a:t>
            </a:r>
          </a:p>
          <a:p>
            <a:r>
              <a:rPr lang="en-GB" sz="1400" dirty="0"/>
              <a:t>Essentially the UK is an unentrenched constitution because it can be altered relatively easily (compared to the US) and there is no special, fixed legal procedure in place for amending it. </a:t>
            </a:r>
          </a:p>
        </p:txBody>
      </p:sp>
      <p:sp>
        <p:nvSpPr>
          <p:cNvPr id="8" name="TextBox 7">
            <a:extLst>
              <a:ext uri="{FF2B5EF4-FFF2-40B4-BE49-F238E27FC236}">
                <a16:creationId xmlns:a16="http://schemas.microsoft.com/office/drawing/2014/main" id="{98292CBD-562D-4298-81C4-99518B2F975A}"/>
              </a:ext>
            </a:extLst>
          </p:cNvPr>
          <p:cNvSpPr txBox="1"/>
          <p:nvPr/>
        </p:nvSpPr>
        <p:spPr>
          <a:xfrm>
            <a:off x="0" y="5278773"/>
            <a:ext cx="3942413" cy="1384995"/>
          </a:xfrm>
          <a:prstGeom prst="rect">
            <a:avLst/>
          </a:prstGeom>
          <a:noFill/>
          <a:ln>
            <a:solidFill>
              <a:schemeClr val="tx1"/>
            </a:solidFill>
          </a:ln>
        </p:spPr>
        <p:txBody>
          <a:bodyPr wrap="square" rtlCol="0">
            <a:spAutoFit/>
          </a:bodyPr>
          <a:lstStyle/>
          <a:p>
            <a:r>
              <a:rPr lang="en-US" sz="1400" b="1" u="sng" dirty="0"/>
              <a:t>Parliamentary sovereignty </a:t>
            </a:r>
            <a:r>
              <a:rPr lang="en-US" sz="1400" dirty="0"/>
              <a:t>– legal sovereignty lies with UK Parliament</a:t>
            </a:r>
          </a:p>
          <a:p>
            <a:r>
              <a:rPr lang="en-US" sz="1400" b="1" u="sng" dirty="0"/>
              <a:t>Unitary constitution </a:t>
            </a:r>
            <a:r>
              <a:rPr lang="en-US" sz="1400" dirty="0"/>
              <a:t>– legal sovereignty resides in 1 location</a:t>
            </a:r>
          </a:p>
          <a:p>
            <a:r>
              <a:rPr lang="en-US" sz="1400" b="1" u="sng" dirty="0"/>
              <a:t>Power</a:t>
            </a:r>
            <a:r>
              <a:rPr lang="en-US" sz="1400" dirty="0"/>
              <a:t> – powers of the different branches of gov are clearly defined and separated</a:t>
            </a:r>
            <a:endParaRPr lang="en-GB" sz="1400" dirty="0"/>
          </a:p>
        </p:txBody>
      </p:sp>
      <p:pic>
        <p:nvPicPr>
          <p:cNvPr id="9" name="Picture 8">
            <a:extLst>
              <a:ext uri="{FF2B5EF4-FFF2-40B4-BE49-F238E27FC236}">
                <a16:creationId xmlns:a16="http://schemas.microsoft.com/office/drawing/2014/main" id="{7A8959AC-A5C8-4144-A712-3AEA5BDBBBCF}"/>
              </a:ext>
            </a:extLst>
          </p:cNvPr>
          <p:cNvPicPr>
            <a:picLocks noChangeAspect="1"/>
          </p:cNvPicPr>
          <p:nvPr/>
        </p:nvPicPr>
        <p:blipFill>
          <a:blip r:embed="rId3"/>
          <a:stretch>
            <a:fillRect/>
          </a:stretch>
        </p:blipFill>
        <p:spPr>
          <a:xfrm>
            <a:off x="4146676" y="217006"/>
            <a:ext cx="2688839" cy="2587949"/>
          </a:xfrm>
          <a:prstGeom prst="rect">
            <a:avLst/>
          </a:prstGeom>
        </p:spPr>
      </p:pic>
      <p:pic>
        <p:nvPicPr>
          <p:cNvPr id="10" name="Picture 9">
            <a:extLst>
              <a:ext uri="{FF2B5EF4-FFF2-40B4-BE49-F238E27FC236}">
                <a16:creationId xmlns:a16="http://schemas.microsoft.com/office/drawing/2014/main" id="{99E7BAB3-556E-43A0-B27A-99B75D68F8CA}"/>
              </a:ext>
            </a:extLst>
          </p:cNvPr>
          <p:cNvPicPr>
            <a:picLocks noChangeAspect="1"/>
          </p:cNvPicPr>
          <p:nvPr/>
        </p:nvPicPr>
        <p:blipFill>
          <a:blip r:embed="rId4"/>
          <a:stretch>
            <a:fillRect/>
          </a:stretch>
        </p:blipFill>
        <p:spPr>
          <a:xfrm>
            <a:off x="4176653" y="4177042"/>
            <a:ext cx="3505749" cy="2038600"/>
          </a:xfrm>
          <a:prstGeom prst="rect">
            <a:avLst/>
          </a:prstGeom>
        </p:spPr>
      </p:pic>
      <p:sp>
        <p:nvSpPr>
          <p:cNvPr id="11" name="Rectangle 10">
            <a:extLst>
              <a:ext uri="{FF2B5EF4-FFF2-40B4-BE49-F238E27FC236}">
                <a16:creationId xmlns:a16="http://schemas.microsoft.com/office/drawing/2014/main" id="{84804AB2-1748-4E22-B5DC-735DCD3B1AD2}"/>
              </a:ext>
            </a:extLst>
          </p:cNvPr>
          <p:cNvSpPr/>
          <p:nvPr/>
        </p:nvSpPr>
        <p:spPr>
          <a:xfrm>
            <a:off x="4146676" y="3868380"/>
            <a:ext cx="1043299" cy="307777"/>
          </a:xfrm>
          <a:prstGeom prst="rect">
            <a:avLst/>
          </a:prstGeom>
        </p:spPr>
        <p:txBody>
          <a:bodyPr wrap="none">
            <a:spAutoFit/>
          </a:bodyPr>
          <a:lstStyle/>
          <a:p>
            <a:r>
              <a:rPr lang="en-GB" sz="1400" dirty="0"/>
              <a:t>Statute Law</a:t>
            </a:r>
          </a:p>
        </p:txBody>
      </p:sp>
      <p:sp>
        <p:nvSpPr>
          <p:cNvPr id="12" name="Rectangle 11">
            <a:extLst>
              <a:ext uri="{FF2B5EF4-FFF2-40B4-BE49-F238E27FC236}">
                <a16:creationId xmlns:a16="http://schemas.microsoft.com/office/drawing/2014/main" id="{FA7FD4C2-2F8F-4916-8221-53DD4B00CC38}"/>
              </a:ext>
            </a:extLst>
          </p:cNvPr>
          <p:cNvSpPr/>
          <p:nvPr/>
        </p:nvSpPr>
        <p:spPr>
          <a:xfrm>
            <a:off x="3889417" y="5995321"/>
            <a:ext cx="1178912" cy="307777"/>
          </a:xfrm>
          <a:prstGeom prst="rect">
            <a:avLst/>
          </a:prstGeom>
        </p:spPr>
        <p:txBody>
          <a:bodyPr wrap="none">
            <a:spAutoFit/>
          </a:bodyPr>
          <a:lstStyle/>
          <a:p>
            <a:r>
              <a:rPr lang="en-GB" sz="1400" dirty="0"/>
              <a:t>Common Law</a:t>
            </a:r>
          </a:p>
        </p:txBody>
      </p:sp>
      <p:sp>
        <p:nvSpPr>
          <p:cNvPr id="13" name="Rectangle 12">
            <a:extLst>
              <a:ext uri="{FF2B5EF4-FFF2-40B4-BE49-F238E27FC236}">
                <a16:creationId xmlns:a16="http://schemas.microsoft.com/office/drawing/2014/main" id="{441BD451-1D58-4DAC-8F2C-6A4DE559D5DA}"/>
              </a:ext>
            </a:extLst>
          </p:cNvPr>
          <p:cNvSpPr/>
          <p:nvPr/>
        </p:nvSpPr>
        <p:spPr>
          <a:xfrm>
            <a:off x="5171189" y="6318250"/>
            <a:ext cx="1092030" cy="307777"/>
          </a:xfrm>
          <a:prstGeom prst="rect">
            <a:avLst/>
          </a:prstGeom>
        </p:spPr>
        <p:txBody>
          <a:bodyPr wrap="none">
            <a:spAutoFit/>
          </a:bodyPr>
          <a:lstStyle/>
          <a:p>
            <a:r>
              <a:rPr lang="en-GB" sz="1400" dirty="0"/>
              <a:t>Conventions</a:t>
            </a:r>
          </a:p>
        </p:txBody>
      </p:sp>
      <p:sp>
        <p:nvSpPr>
          <p:cNvPr id="14" name="Rectangle 13">
            <a:extLst>
              <a:ext uri="{FF2B5EF4-FFF2-40B4-BE49-F238E27FC236}">
                <a16:creationId xmlns:a16="http://schemas.microsoft.com/office/drawing/2014/main" id="{DA34560E-8CCA-4434-8179-214B29CFABA2}"/>
              </a:ext>
            </a:extLst>
          </p:cNvPr>
          <p:cNvSpPr/>
          <p:nvPr/>
        </p:nvSpPr>
        <p:spPr>
          <a:xfrm>
            <a:off x="6140607" y="6312456"/>
            <a:ext cx="1654235" cy="307777"/>
          </a:xfrm>
          <a:prstGeom prst="rect">
            <a:avLst/>
          </a:prstGeom>
        </p:spPr>
        <p:txBody>
          <a:bodyPr wrap="none">
            <a:spAutoFit/>
          </a:bodyPr>
          <a:lstStyle/>
          <a:p>
            <a:r>
              <a:rPr lang="en-GB" sz="1400" dirty="0"/>
              <a:t>Authoritative Works</a:t>
            </a:r>
          </a:p>
        </p:txBody>
      </p:sp>
      <p:pic>
        <p:nvPicPr>
          <p:cNvPr id="16" name="Picture 15">
            <a:extLst>
              <a:ext uri="{FF2B5EF4-FFF2-40B4-BE49-F238E27FC236}">
                <a16:creationId xmlns:a16="http://schemas.microsoft.com/office/drawing/2014/main" id="{CB5D36AA-BBDF-4F4A-9FB3-ECF4DE448306}"/>
              </a:ext>
            </a:extLst>
          </p:cNvPr>
          <p:cNvPicPr>
            <a:picLocks noChangeAspect="1"/>
          </p:cNvPicPr>
          <p:nvPr/>
        </p:nvPicPr>
        <p:blipFill>
          <a:blip r:embed="rId5"/>
          <a:stretch>
            <a:fillRect/>
          </a:stretch>
        </p:blipFill>
        <p:spPr>
          <a:xfrm>
            <a:off x="7166483" y="674558"/>
            <a:ext cx="4609387" cy="2006400"/>
          </a:xfrm>
          <a:prstGeom prst="rect">
            <a:avLst/>
          </a:prstGeom>
        </p:spPr>
      </p:pic>
      <p:sp>
        <p:nvSpPr>
          <p:cNvPr id="17" name="TextBox 16">
            <a:extLst>
              <a:ext uri="{FF2B5EF4-FFF2-40B4-BE49-F238E27FC236}">
                <a16:creationId xmlns:a16="http://schemas.microsoft.com/office/drawing/2014/main" id="{CD3B6432-2E1E-4621-A74E-B69EB341B878}"/>
              </a:ext>
            </a:extLst>
          </p:cNvPr>
          <p:cNvSpPr txBox="1"/>
          <p:nvPr/>
        </p:nvSpPr>
        <p:spPr>
          <a:xfrm>
            <a:off x="8440948" y="2759752"/>
            <a:ext cx="2374753" cy="369332"/>
          </a:xfrm>
          <a:prstGeom prst="rect">
            <a:avLst/>
          </a:prstGeom>
          <a:noFill/>
          <a:ln>
            <a:solidFill>
              <a:schemeClr val="tx1"/>
            </a:solidFill>
          </a:ln>
        </p:spPr>
        <p:txBody>
          <a:bodyPr wrap="none" rtlCol="0">
            <a:spAutoFit/>
          </a:bodyPr>
          <a:lstStyle/>
          <a:p>
            <a:r>
              <a:rPr lang="en-US" b="1" u="sng" dirty="0"/>
              <a:t>Reforms 2010 onwards</a:t>
            </a:r>
            <a:endParaRPr lang="en-GB" b="1" u="sng" dirty="0"/>
          </a:p>
        </p:txBody>
      </p:sp>
      <p:sp>
        <p:nvSpPr>
          <p:cNvPr id="20" name="TextBox 19">
            <a:extLst>
              <a:ext uri="{FF2B5EF4-FFF2-40B4-BE49-F238E27FC236}">
                <a16:creationId xmlns:a16="http://schemas.microsoft.com/office/drawing/2014/main" id="{99FD6702-EAE5-402F-9AB4-C6F0CE484F1A}"/>
              </a:ext>
            </a:extLst>
          </p:cNvPr>
          <p:cNvSpPr txBox="1"/>
          <p:nvPr/>
        </p:nvSpPr>
        <p:spPr>
          <a:xfrm>
            <a:off x="8618145" y="201754"/>
            <a:ext cx="2020361" cy="369332"/>
          </a:xfrm>
          <a:prstGeom prst="rect">
            <a:avLst/>
          </a:prstGeom>
          <a:noFill/>
          <a:ln>
            <a:solidFill>
              <a:schemeClr val="tx1"/>
            </a:solidFill>
          </a:ln>
        </p:spPr>
        <p:txBody>
          <a:bodyPr wrap="none" rtlCol="0">
            <a:spAutoFit/>
          </a:bodyPr>
          <a:lstStyle/>
          <a:p>
            <a:r>
              <a:rPr lang="en-US" b="1" u="sng" dirty="0"/>
              <a:t>Reforms 1997-2010</a:t>
            </a:r>
            <a:endParaRPr lang="en-GB" b="1" u="sng" dirty="0"/>
          </a:p>
        </p:txBody>
      </p:sp>
      <p:sp>
        <p:nvSpPr>
          <p:cNvPr id="21" name="TextBox 20">
            <a:extLst>
              <a:ext uri="{FF2B5EF4-FFF2-40B4-BE49-F238E27FC236}">
                <a16:creationId xmlns:a16="http://schemas.microsoft.com/office/drawing/2014/main" id="{95A41F64-E47E-4E13-A999-D0BE43931A86}"/>
              </a:ext>
            </a:extLst>
          </p:cNvPr>
          <p:cNvSpPr txBox="1"/>
          <p:nvPr/>
        </p:nvSpPr>
        <p:spPr>
          <a:xfrm>
            <a:off x="4210450" y="3401686"/>
            <a:ext cx="3080715" cy="369332"/>
          </a:xfrm>
          <a:prstGeom prst="rect">
            <a:avLst/>
          </a:prstGeom>
          <a:noFill/>
          <a:ln>
            <a:solidFill>
              <a:schemeClr val="tx1"/>
            </a:solidFill>
          </a:ln>
        </p:spPr>
        <p:txBody>
          <a:bodyPr wrap="none" rtlCol="0">
            <a:spAutoFit/>
          </a:bodyPr>
          <a:lstStyle/>
          <a:p>
            <a:r>
              <a:rPr lang="en-US" b="1" u="sng" dirty="0"/>
              <a:t>Sources of the UK constitution</a:t>
            </a:r>
            <a:endParaRPr lang="en-GB" b="1" u="sng" dirty="0"/>
          </a:p>
        </p:txBody>
      </p:sp>
      <p:sp>
        <p:nvSpPr>
          <p:cNvPr id="22" name="Content Placeholder 2">
            <a:extLst>
              <a:ext uri="{FF2B5EF4-FFF2-40B4-BE49-F238E27FC236}">
                <a16:creationId xmlns:a16="http://schemas.microsoft.com/office/drawing/2014/main" id="{20711FE0-466F-4EA2-B1F4-5B6157A4EA6F}"/>
              </a:ext>
            </a:extLst>
          </p:cNvPr>
          <p:cNvSpPr txBox="1">
            <a:spLocks/>
          </p:cNvSpPr>
          <p:nvPr/>
        </p:nvSpPr>
        <p:spPr>
          <a:xfrm>
            <a:off x="7794842" y="3372044"/>
            <a:ext cx="4282235" cy="2940412"/>
          </a:xfrm>
          <a:prstGeom prst="rect">
            <a:avLst/>
          </a:prstGeom>
          <a:solidFill>
            <a:schemeClr val="bg1"/>
          </a:solidFill>
          <a:ln>
            <a:solidFill>
              <a:schemeClr val="tx1"/>
            </a:solidFill>
          </a:ln>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lvl="1" indent="-257175"/>
            <a:endParaRPr lang="en-GB" sz="5400" dirty="0">
              <a:solidFill>
                <a:srgbClr val="FF0000"/>
              </a:solidFill>
            </a:endParaRPr>
          </a:p>
          <a:p>
            <a:pPr marL="0" lvl="1" indent="0">
              <a:buFont typeface="Arial" panose="020B0604020202020204" pitchFamily="34" charset="0"/>
              <a:buNone/>
            </a:pPr>
            <a:r>
              <a:rPr lang="en-GB" sz="4300" dirty="0">
                <a:solidFill>
                  <a:srgbClr val="FF0000"/>
                </a:solidFill>
              </a:rPr>
              <a:t>Further devolution – more powers to assemblies  </a:t>
            </a:r>
          </a:p>
          <a:p>
            <a:pPr marL="0" lvl="1" indent="0">
              <a:buFont typeface="Arial" panose="020B0604020202020204" pitchFamily="34" charset="0"/>
              <a:buNone/>
            </a:pPr>
            <a:r>
              <a:rPr lang="en-GB" sz="4300" dirty="0">
                <a:solidFill>
                  <a:srgbClr val="FF0000"/>
                </a:solidFill>
              </a:rPr>
              <a:t>English votes for English laws 2016</a:t>
            </a:r>
          </a:p>
          <a:p>
            <a:pPr marL="0" lvl="1" indent="0">
              <a:buFont typeface="Arial" panose="020B0604020202020204" pitchFamily="34" charset="0"/>
              <a:buNone/>
            </a:pPr>
            <a:r>
              <a:rPr lang="en-GB" sz="4300" dirty="0">
                <a:solidFill>
                  <a:srgbClr val="FF0000"/>
                </a:solidFill>
              </a:rPr>
              <a:t>House of Lords Reform (didn’t happen) and boundary reform/fewer constituencies (not happened yet)</a:t>
            </a:r>
          </a:p>
          <a:p>
            <a:pPr marL="0" lvl="1" indent="0">
              <a:buFont typeface="Arial" panose="020B0604020202020204" pitchFamily="34" charset="0"/>
              <a:buNone/>
            </a:pPr>
            <a:r>
              <a:rPr lang="en-GB" sz="4300" dirty="0">
                <a:solidFill>
                  <a:srgbClr val="FF0000"/>
                </a:solidFill>
              </a:rPr>
              <a:t>Electoral reform AV referendum (failed)</a:t>
            </a:r>
          </a:p>
          <a:p>
            <a:pPr marL="0" lvl="1" indent="0">
              <a:buFont typeface="Arial" panose="020B0604020202020204" pitchFamily="34" charset="0"/>
              <a:buNone/>
            </a:pPr>
            <a:r>
              <a:rPr lang="en-GB" sz="4300" dirty="0">
                <a:solidFill>
                  <a:srgbClr val="FF0000"/>
                </a:solidFill>
              </a:rPr>
              <a:t>Scottish Independence referendum (16+ voting) </a:t>
            </a:r>
          </a:p>
          <a:p>
            <a:pPr marL="0" indent="0">
              <a:buFont typeface="Arial" panose="020B0604020202020204" pitchFamily="34" charset="0"/>
              <a:buNone/>
            </a:pPr>
            <a:r>
              <a:rPr lang="en-GB" sz="4300" dirty="0">
                <a:solidFill>
                  <a:srgbClr val="FF0000"/>
                </a:solidFill>
              </a:rPr>
              <a:t>Fixed Term Parliaments</a:t>
            </a:r>
          </a:p>
          <a:p>
            <a:pPr marL="0" indent="0">
              <a:buFont typeface="Arial" panose="020B0604020202020204" pitchFamily="34" charset="0"/>
              <a:buNone/>
            </a:pPr>
            <a:r>
              <a:rPr lang="en-GB" sz="4300" dirty="0">
                <a:solidFill>
                  <a:srgbClr val="FF0000"/>
                </a:solidFill>
              </a:rPr>
              <a:t>European Union Act</a:t>
            </a:r>
          </a:p>
          <a:p>
            <a:pPr marL="0" indent="0">
              <a:buFont typeface="Arial" panose="020B0604020202020204" pitchFamily="34" charset="0"/>
              <a:buNone/>
            </a:pPr>
            <a:r>
              <a:rPr lang="en-GB" sz="4300" dirty="0">
                <a:solidFill>
                  <a:srgbClr val="FF0000"/>
                </a:solidFill>
              </a:rPr>
              <a:t>Reforms of the House of Commons – Select Committee Chairs elected and Backbench Business Committee</a:t>
            </a:r>
          </a:p>
          <a:p>
            <a:pPr marL="0" indent="0">
              <a:buFont typeface="Arial" panose="020B0604020202020204" pitchFamily="34" charset="0"/>
              <a:buNone/>
            </a:pPr>
            <a:r>
              <a:rPr lang="en-GB" sz="4300" dirty="0">
                <a:solidFill>
                  <a:srgbClr val="FF0000"/>
                </a:solidFill>
              </a:rPr>
              <a:t>Elected mayors in major cities (only Bristol said yes in referendum)</a:t>
            </a:r>
          </a:p>
          <a:p>
            <a:pPr marL="0" indent="0">
              <a:buFont typeface="Arial" panose="020B0604020202020204" pitchFamily="34" charset="0"/>
              <a:buNone/>
            </a:pPr>
            <a:r>
              <a:rPr lang="en-GB" sz="4300" dirty="0">
                <a:solidFill>
                  <a:srgbClr val="FF0000"/>
                </a:solidFill>
              </a:rPr>
              <a:t>Recall of MPs Act 2015</a:t>
            </a:r>
          </a:p>
          <a:p>
            <a:pPr marL="0" indent="0">
              <a:buFont typeface="Arial" panose="020B0604020202020204" pitchFamily="34" charset="0"/>
              <a:buNone/>
            </a:pPr>
            <a:r>
              <a:rPr lang="en-GB" sz="4300" dirty="0">
                <a:solidFill>
                  <a:srgbClr val="FF0000"/>
                </a:solidFill>
              </a:rPr>
              <a:t>English votes for English laws 2016</a:t>
            </a:r>
          </a:p>
          <a:p>
            <a:endParaRPr lang="en-GB" dirty="0"/>
          </a:p>
        </p:txBody>
      </p:sp>
    </p:spTree>
    <p:extLst>
      <p:ext uri="{BB962C8B-B14F-4D97-AF65-F5344CB8AC3E}">
        <p14:creationId xmlns:p14="http://schemas.microsoft.com/office/powerpoint/2010/main" val="420158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D4F65C39-899E-4459-9631-4D5807801FE9}"/>
              </a:ext>
            </a:extLst>
          </p:cNvPr>
          <p:cNvSpPr/>
          <p:nvPr/>
        </p:nvSpPr>
        <p:spPr>
          <a:xfrm>
            <a:off x="224853" y="164892"/>
            <a:ext cx="1993692" cy="68954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Devolution</a:t>
            </a:r>
            <a:endParaRPr lang="en-GB" dirty="0"/>
          </a:p>
        </p:txBody>
      </p:sp>
      <p:sp>
        <p:nvSpPr>
          <p:cNvPr id="3" name="TextBox 2">
            <a:extLst>
              <a:ext uri="{FF2B5EF4-FFF2-40B4-BE49-F238E27FC236}">
                <a16:creationId xmlns:a16="http://schemas.microsoft.com/office/drawing/2014/main" id="{A427F86C-1D4D-4B76-BD2B-DD01EDE0A4D2}"/>
              </a:ext>
            </a:extLst>
          </p:cNvPr>
          <p:cNvSpPr txBox="1"/>
          <p:nvPr/>
        </p:nvSpPr>
        <p:spPr>
          <a:xfrm>
            <a:off x="104931" y="928988"/>
            <a:ext cx="2683239" cy="1777410"/>
          </a:xfrm>
          <a:prstGeom prst="rect">
            <a:avLst/>
          </a:prstGeom>
          <a:noFill/>
          <a:ln>
            <a:solidFill>
              <a:schemeClr val="tx1"/>
            </a:solidFill>
          </a:ln>
        </p:spPr>
        <p:txBody>
          <a:bodyPr wrap="square" rtlCol="0">
            <a:spAutoFit/>
          </a:bodyPr>
          <a:lstStyle/>
          <a:p>
            <a:pPr defTabSz="685800"/>
            <a:r>
              <a:rPr lang="en-GB" sz="1500" b="1" dirty="0">
                <a:solidFill>
                  <a:srgbClr val="FF0000"/>
                </a:solidFill>
                <a:latin typeface="Calibri" panose="020F0502020204030204"/>
              </a:rPr>
              <a:t>Devolution</a:t>
            </a:r>
            <a:r>
              <a:rPr lang="en-GB" sz="1350" dirty="0">
                <a:solidFill>
                  <a:prstClr val="black"/>
                </a:solidFill>
                <a:latin typeface="Calibri" panose="020F0502020204030204"/>
              </a:rPr>
              <a:t>: the transfer of power from the central government to subordinate regional institutions, but without a transfer of sovereignty (i.e. central government could, in theory, abolish the regional institutions, and take back their powers. </a:t>
            </a:r>
          </a:p>
        </p:txBody>
      </p:sp>
      <p:pic>
        <p:nvPicPr>
          <p:cNvPr id="4" name="Picture 3">
            <a:extLst>
              <a:ext uri="{FF2B5EF4-FFF2-40B4-BE49-F238E27FC236}">
                <a16:creationId xmlns:a16="http://schemas.microsoft.com/office/drawing/2014/main" id="{4D540329-C1C2-40AE-A949-3B8F9626CF1F}"/>
              </a:ext>
            </a:extLst>
          </p:cNvPr>
          <p:cNvPicPr>
            <a:picLocks noChangeAspect="1"/>
          </p:cNvPicPr>
          <p:nvPr/>
        </p:nvPicPr>
        <p:blipFill>
          <a:blip r:embed="rId2"/>
          <a:stretch>
            <a:fillRect/>
          </a:stretch>
        </p:blipFill>
        <p:spPr>
          <a:xfrm>
            <a:off x="2989287" y="194873"/>
            <a:ext cx="4362137" cy="2357047"/>
          </a:xfrm>
          <a:prstGeom prst="rect">
            <a:avLst/>
          </a:prstGeom>
          <a:ln>
            <a:solidFill>
              <a:schemeClr val="tx1"/>
            </a:solidFill>
          </a:ln>
        </p:spPr>
      </p:pic>
      <p:pic>
        <p:nvPicPr>
          <p:cNvPr id="5" name="Picture 4">
            <a:extLst>
              <a:ext uri="{FF2B5EF4-FFF2-40B4-BE49-F238E27FC236}">
                <a16:creationId xmlns:a16="http://schemas.microsoft.com/office/drawing/2014/main" id="{20462FF8-0A82-4FC2-862F-4660607AF999}"/>
              </a:ext>
            </a:extLst>
          </p:cNvPr>
          <p:cNvPicPr>
            <a:picLocks noChangeAspect="1"/>
          </p:cNvPicPr>
          <p:nvPr/>
        </p:nvPicPr>
        <p:blipFill>
          <a:blip r:embed="rId3"/>
          <a:stretch>
            <a:fillRect/>
          </a:stretch>
        </p:blipFill>
        <p:spPr>
          <a:xfrm>
            <a:off x="224854" y="2751911"/>
            <a:ext cx="4796851" cy="3768810"/>
          </a:xfrm>
          <a:prstGeom prst="rect">
            <a:avLst/>
          </a:prstGeom>
        </p:spPr>
      </p:pic>
      <p:pic>
        <p:nvPicPr>
          <p:cNvPr id="6" name="Picture 5">
            <a:extLst>
              <a:ext uri="{FF2B5EF4-FFF2-40B4-BE49-F238E27FC236}">
                <a16:creationId xmlns:a16="http://schemas.microsoft.com/office/drawing/2014/main" id="{83448809-3CC4-4858-8EC6-189DBF89DAF3}"/>
              </a:ext>
            </a:extLst>
          </p:cNvPr>
          <p:cNvPicPr>
            <a:picLocks noChangeAspect="1"/>
          </p:cNvPicPr>
          <p:nvPr/>
        </p:nvPicPr>
        <p:blipFill>
          <a:blip r:embed="rId4"/>
          <a:stretch>
            <a:fillRect/>
          </a:stretch>
        </p:blipFill>
        <p:spPr>
          <a:xfrm>
            <a:off x="7447611" y="179882"/>
            <a:ext cx="4639458" cy="2563590"/>
          </a:xfrm>
          <a:prstGeom prst="rect">
            <a:avLst/>
          </a:prstGeom>
          <a:ln>
            <a:solidFill>
              <a:schemeClr val="tx1"/>
            </a:solidFill>
          </a:ln>
        </p:spPr>
      </p:pic>
      <p:pic>
        <p:nvPicPr>
          <p:cNvPr id="7" name="Picture 6">
            <a:extLst>
              <a:ext uri="{FF2B5EF4-FFF2-40B4-BE49-F238E27FC236}">
                <a16:creationId xmlns:a16="http://schemas.microsoft.com/office/drawing/2014/main" id="{CA494F3B-1D5B-4B5A-BF4D-92EAE1562FCB}"/>
              </a:ext>
            </a:extLst>
          </p:cNvPr>
          <p:cNvPicPr>
            <a:picLocks noChangeAspect="1"/>
          </p:cNvPicPr>
          <p:nvPr/>
        </p:nvPicPr>
        <p:blipFill>
          <a:blip r:embed="rId5"/>
          <a:stretch>
            <a:fillRect/>
          </a:stretch>
        </p:blipFill>
        <p:spPr>
          <a:xfrm>
            <a:off x="5306256" y="2968052"/>
            <a:ext cx="6509567" cy="4265104"/>
          </a:xfrm>
          <a:prstGeom prst="rect">
            <a:avLst/>
          </a:prstGeom>
        </p:spPr>
      </p:pic>
    </p:spTree>
    <p:extLst>
      <p:ext uri="{BB962C8B-B14F-4D97-AF65-F5344CB8AC3E}">
        <p14:creationId xmlns:p14="http://schemas.microsoft.com/office/powerpoint/2010/main" val="3944121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5CAD371F-B199-4CB4-9BFD-3D2A4AC5211D}"/>
              </a:ext>
            </a:extLst>
          </p:cNvPr>
          <p:cNvSpPr/>
          <p:nvPr/>
        </p:nvSpPr>
        <p:spPr>
          <a:xfrm>
            <a:off x="3725056" y="0"/>
            <a:ext cx="3222886" cy="38974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Parliament</a:t>
            </a:r>
            <a:endParaRPr lang="en-GB" dirty="0"/>
          </a:p>
        </p:txBody>
      </p:sp>
      <p:sp>
        <p:nvSpPr>
          <p:cNvPr id="3" name="Rectangle 2">
            <a:extLst>
              <a:ext uri="{FF2B5EF4-FFF2-40B4-BE49-F238E27FC236}">
                <a16:creationId xmlns:a16="http://schemas.microsoft.com/office/drawing/2014/main" id="{6B9C8B23-365D-48B0-B033-F2D93F6648B7}"/>
              </a:ext>
            </a:extLst>
          </p:cNvPr>
          <p:cNvSpPr/>
          <p:nvPr/>
        </p:nvSpPr>
        <p:spPr>
          <a:xfrm>
            <a:off x="3457732" y="535900"/>
            <a:ext cx="4222228" cy="2462213"/>
          </a:xfrm>
          <a:prstGeom prst="rect">
            <a:avLst/>
          </a:prstGeom>
        </p:spPr>
        <p:txBody>
          <a:bodyPr wrap="square">
            <a:spAutoFit/>
          </a:bodyPr>
          <a:lstStyle/>
          <a:p>
            <a:r>
              <a:rPr lang="en-GB" sz="1400" dirty="0"/>
              <a:t>The business of Parliament takes place in two Houses: the House of Commons and the House of Lords. Their work is similar: making laws (legislation), checking the work of the government (scrutiny), and debating current issues.</a:t>
            </a:r>
          </a:p>
          <a:p>
            <a:r>
              <a:rPr lang="en-GB" sz="1400" dirty="0"/>
              <a:t>The House of Commons is also responsible for granting money to the government through approving Bills that raise taxes. Generally, the decisions made in one House have to be approved by the other.</a:t>
            </a:r>
          </a:p>
          <a:p>
            <a:r>
              <a:rPr lang="en-GB" sz="1400" dirty="0"/>
              <a:t>In this way the two-chamber system acts as a check and balance for both Houses.</a:t>
            </a:r>
          </a:p>
        </p:txBody>
      </p:sp>
      <p:sp>
        <p:nvSpPr>
          <p:cNvPr id="4" name="Rectangle 3">
            <a:extLst>
              <a:ext uri="{FF2B5EF4-FFF2-40B4-BE49-F238E27FC236}">
                <a16:creationId xmlns:a16="http://schemas.microsoft.com/office/drawing/2014/main" id="{BEB55922-F029-48E5-8C1D-15918DCF784C}"/>
              </a:ext>
            </a:extLst>
          </p:cNvPr>
          <p:cNvSpPr/>
          <p:nvPr/>
        </p:nvSpPr>
        <p:spPr>
          <a:xfrm>
            <a:off x="162393" y="260014"/>
            <a:ext cx="3222886" cy="6186309"/>
          </a:xfrm>
          <a:prstGeom prst="rect">
            <a:avLst/>
          </a:prstGeom>
          <a:ln>
            <a:solidFill>
              <a:schemeClr val="tx1"/>
            </a:solidFill>
          </a:ln>
        </p:spPr>
        <p:txBody>
          <a:bodyPr wrap="square">
            <a:spAutoFit/>
          </a:bodyPr>
          <a:lstStyle/>
          <a:p>
            <a:r>
              <a:rPr lang="en-GB" sz="1400" b="1" u="sng" dirty="0"/>
              <a:t>The House of Commons </a:t>
            </a:r>
          </a:p>
          <a:p>
            <a:endParaRPr lang="en-GB" sz="1400" dirty="0"/>
          </a:p>
          <a:p>
            <a:r>
              <a:rPr lang="en-GB" sz="1400" dirty="0"/>
              <a:t>Publicly elected chamber of Parliament. Members of the Commons debate the big political issues of the day and proposals for new laws. 650 MP’s</a:t>
            </a:r>
          </a:p>
          <a:p>
            <a:endParaRPr lang="en-GB" sz="1400" dirty="0"/>
          </a:p>
          <a:p>
            <a:r>
              <a:rPr lang="en-GB" sz="1400" b="1" u="sng" dirty="0"/>
              <a:t>Parliament's role</a:t>
            </a:r>
          </a:p>
          <a:p>
            <a:r>
              <a:rPr lang="en-GB" sz="1400" dirty="0"/>
              <a:t>Parliament is an essential part of UK politics. Its main roles are examining and challenging the work of the government, debating and passing all laws and enabling the Government to raise taxes</a:t>
            </a:r>
          </a:p>
          <a:p>
            <a:endParaRPr lang="en-GB" sz="1400" dirty="0"/>
          </a:p>
          <a:p>
            <a:r>
              <a:rPr lang="en-GB" sz="1400" b="1" u="sng" dirty="0"/>
              <a:t>Making laws</a:t>
            </a:r>
          </a:p>
          <a:p>
            <a:r>
              <a:rPr lang="en-GB" sz="1400" dirty="0"/>
              <a:t>Law making is one of Parliament’s essential roles. Find out how new laws are made and learn how a Bill passes through Parliament and becomes an Act</a:t>
            </a:r>
          </a:p>
          <a:p>
            <a:endParaRPr lang="en-GB" sz="1400" dirty="0"/>
          </a:p>
          <a:p>
            <a:r>
              <a:rPr lang="en-GB" sz="1400" b="1" u="sng" dirty="0"/>
              <a:t>Committees</a:t>
            </a:r>
          </a:p>
          <a:p>
            <a:r>
              <a:rPr lang="en-GB" sz="1400" dirty="0"/>
              <a:t>Much of the work of the House of Commons takes place in committees, made up of around 10 to 50 MPs. These committees examine issues in detail, from government policy and proposed new laws, to wider topics like the economy</a:t>
            </a:r>
          </a:p>
          <a:p>
            <a:endParaRPr lang="en-GB" dirty="0"/>
          </a:p>
        </p:txBody>
      </p:sp>
      <p:sp>
        <p:nvSpPr>
          <p:cNvPr id="5" name="Rectangle 4">
            <a:extLst>
              <a:ext uri="{FF2B5EF4-FFF2-40B4-BE49-F238E27FC236}">
                <a16:creationId xmlns:a16="http://schemas.microsoft.com/office/drawing/2014/main" id="{66C7DC38-4235-4860-A6CD-4D1A32B7200D}"/>
              </a:ext>
            </a:extLst>
          </p:cNvPr>
          <p:cNvSpPr/>
          <p:nvPr/>
        </p:nvSpPr>
        <p:spPr>
          <a:xfrm>
            <a:off x="7769902" y="175099"/>
            <a:ext cx="4222229" cy="6555641"/>
          </a:xfrm>
          <a:prstGeom prst="rect">
            <a:avLst/>
          </a:prstGeom>
          <a:ln>
            <a:solidFill>
              <a:schemeClr val="tx1"/>
            </a:solidFill>
          </a:ln>
        </p:spPr>
        <p:txBody>
          <a:bodyPr wrap="square">
            <a:spAutoFit/>
          </a:bodyPr>
          <a:lstStyle/>
          <a:p>
            <a:r>
              <a:rPr lang="en-GB" sz="1400" b="1" u="sng" dirty="0"/>
              <a:t>The Lords has three main roles:</a:t>
            </a:r>
          </a:p>
          <a:p>
            <a:endParaRPr lang="en-GB" sz="1400" b="1" u="sng" dirty="0"/>
          </a:p>
          <a:p>
            <a:r>
              <a:rPr lang="en-GB" sz="1400" b="1" u="sng" dirty="0"/>
              <a:t>Making laws</a:t>
            </a:r>
          </a:p>
          <a:p>
            <a:r>
              <a:rPr lang="en-GB" sz="1400" dirty="0"/>
              <a:t>Members spend more than half their time in the House considering bills (draft laws). All bills have to be considered by both Houses of Parliament before they can become law. During several stages, members examine each bill, line-by-line, before it becomes an Act of Parliament (actual law). Many of these bills affect our everyday lives, covering areas such as welfare, health and education.</a:t>
            </a:r>
          </a:p>
          <a:p>
            <a:endParaRPr lang="en-GB" sz="1400" dirty="0"/>
          </a:p>
          <a:p>
            <a:r>
              <a:rPr lang="en-GB" sz="1400" b="1" u="sng" dirty="0"/>
              <a:t>In-depth consideration of public policy</a:t>
            </a:r>
          </a:p>
          <a:p>
            <a:r>
              <a:rPr lang="en-GB" sz="1400" dirty="0"/>
              <a:t>Members use their extensive individual experience to investigate public policy. Much of this work is done in select committees - small groups appointed to consider specific policy areas. Many select committee meetings involve questioning expert witnesses working in the field which is the subject of the inquiry. These meetings are open to the public.</a:t>
            </a:r>
          </a:p>
          <a:p>
            <a:endParaRPr lang="en-GB" sz="1400" dirty="0"/>
          </a:p>
          <a:p>
            <a:r>
              <a:rPr lang="en-GB" sz="1400" b="1" u="sng" dirty="0"/>
              <a:t>Holding government to account</a:t>
            </a:r>
          </a:p>
          <a:p>
            <a:r>
              <a:rPr lang="en-GB" sz="1400" dirty="0"/>
              <a:t>Members scrutinise the work of the government during question time and debates in the chamber, where government ministers must respond. In the 2016-17 session, members held the government to account with 7,380 oral and written questions and 154 debates on topical issues and public policy. The public is welcome to visit and sit in the galleries overlooking the chamber during business.</a:t>
            </a:r>
          </a:p>
        </p:txBody>
      </p:sp>
      <p:sp>
        <p:nvSpPr>
          <p:cNvPr id="7" name="Rectangle 6">
            <a:extLst>
              <a:ext uri="{FF2B5EF4-FFF2-40B4-BE49-F238E27FC236}">
                <a16:creationId xmlns:a16="http://schemas.microsoft.com/office/drawing/2014/main" id="{5955500B-C9B2-44E1-9EA2-AB30EA45AD26}"/>
              </a:ext>
            </a:extLst>
          </p:cNvPr>
          <p:cNvSpPr/>
          <p:nvPr/>
        </p:nvSpPr>
        <p:spPr>
          <a:xfrm>
            <a:off x="3475221" y="3059668"/>
            <a:ext cx="4204739" cy="3662541"/>
          </a:xfrm>
          <a:prstGeom prst="rect">
            <a:avLst/>
          </a:prstGeom>
          <a:ln>
            <a:solidFill>
              <a:schemeClr val="tx1"/>
            </a:solidFill>
          </a:ln>
        </p:spPr>
        <p:txBody>
          <a:bodyPr wrap="square">
            <a:spAutoFit/>
          </a:bodyPr>
          <a:lstStyle/>
          <a:p>
            <a:r>
              <a:rPr lang="en-US" sz="1400" b="1" u="sng" dirty="0"/>
              <a:t>Functions of Parliament</a:t>
            </a:r>
            <a:endParaRPr lang="en-GB" sz="1400" b="1" u="sng" dirty="0"/>
          </a:p>
          <a:p>
            <a:r>
              <a:rPr lang="en-GB" sz="1200" dirty="0"/>
              <a:t>Approve legislation</a:t>
            </a:r>
          </a:p>
          <a:p>
            <a:r>
              <a:rPr lang="en-GB" sz="1200" dirty="0"/>
              <a:t>Parliament has to approve legislation, taxation and public spending. </a:t>
            </a:r>
          </a:p>
          <a:p>
            <a:r>
              <a:rPr lang="en-GB" sz="1200" dirty="0"/>
              <a:t>Provide political legitimacy</a:t>
            </a:r>
          </a:p>
          <a:p>
            <a:r>
              <a:rPr lang="en-GB" sz="1200" dirty="0"/>
              <a:t>In a general sense passing the Government’s proposals give legitimacy to them in the eyes of the </a:t>
            </a:r>
          </a:p>
          <a:p>
            <a:r>
              <a:rPr lang="en-GB" sz="1200" dirty="0"/>
              <a:t>Hold the Government to account</a:t>
            </a:r>
          </a:p>
          <a:p>
            <a:r>
              <a:rPr lang="en-GB" sz="1200" dirty="0"/>
              <a:t>Parliament is meant to bring the Government to account and question it if it looks as if it has done something wrong. </a:t>
            </a:r>
          </a:p>
          <a:p>
            <a:r>
              <a:rPr lang="en-GB" sz="1200" dirty="0"/>
              <a:t>Broader scrutiny</a:t>
            </a:r>
          </a:p>
          <a:p>
            <a:r>
              <a:rPr lang="en-GB" sz="1200" dirty="0"/>
              <a:t>Scrutiny is a process by which Parliament examines what the Government is doing </a:t>
            </a:r>
          </a:p>
          <a:p>
            <a:r>
              <a:rPr lang="en-GB" sz="1200" dirty="0"/>
              <a:t>A place for debate</a:t>
            </a:r>
          </a:p>
          <a:p>
            <a:r>
              <a:rPr lang="en-GB" sz="1200" dirty="0"/>
              <a:t>Parliament should be the forum for debate about major decisions.</a:t>
            </a:r>
          </a:p>
          <a:p>
            <a:r>
              <a:rPr lang="en-GB" sz="1200" dirty="0"/>
              <a:t>A place to raise people’s issues</a:t>
            </a:r>
          </a:p>
          <a:p>
            <a:r>
              <a:rPr lang="en-GB" sz="1200" dirty="0"/>
              <a:t>Parliament is a place where the concerns of different groups in society can be raised</a:t>
            </a:r>
            <a:r>
              <a:rPr lang="en-GB" sz="1400" dirty="0"/>
              <a:t>. </a:t>
            </a:r>
          </a:p>
        </p:txBody>
      </p:sp>
    </p:spTree>
    <p:extLst>
      <p:ext uri="{BB962C8B-B14F-4D97-AF65-F5344CB8AC3E}">
        <p14:creationId xmlns:p14="http://schemas.microsoft.com/office/powerpoint/2010/main" val="369301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3E91761D-9B33-48BA-BE77-2B7E596ACF43}"/>
              </a:ext>
            </a:extLst>
          </p:cNvPr>
          <p:cNvSpPr/>
          <p:nvPr/>
        </p:nvSpPr>
        <p:spPr>
          <a:xfrm>
            <a:off x="284813" y="149902"/>
            <a:ext cx="3117954" cy="35976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Legislative process</a:t>
            </a:r>
            <a:endParaRPr lang="en-GB" dirty="0"/>
          </a:p>
        </p:txBody>
      </p:sp>
      <p:pic>
        <p:nvPicPr>
          <p:cNvPr id="3" name="Picture 2">
            <a:extLst>
              <a:ext uri="{FF2B5EF4-FFF2-40B4-BE49-F238E27FC236}">
                <a16:creationId xmlns:a16="http://schemas.microsoft.com/office/drawing/2014/main" id="{2E5D2BF2-1ED2-4845-932E-26CBC8822E51}"/>
              </a:ext>
            </a:extLst>
          </p:cNvPr>
          <p:cNvPicPr>
            <a:picLocks noChangeAspect="1"/>
          </p:cNvPicPr>
          <p:nvPr/>
        </p:nvPicPr>
        <p:blipFill rotWithShape="1">
          <a:blip r:embed="rId2"/>
          <a:srcRect l="3439" t="14948" r="6652" b="9119"/>
          <a:stretch/>
        </p:blipFill>
        <p:spPr>
          <a:xfrm>
            <a:off x="179881" y="779489"/>
            <a:ext cx="4614787" cy="2923082"/>
          </a:xfrm>
          <a:prstGeom prst="rect">
            <a:avLst/>
          </a:prstGeom>
        </p:spPr>
      </p:pic>
      <p:pic>
        <p:nvPicPr>
          <p:cNvPr id="4" name="Picture 3">
            <a:extLst>
              <a:ext uri="{FF2B5EF4-FFF2-40B4-BE49-F238E27FC236}">
                <a16:creationId xmlns:a16="http://schemas.microsoft.com/office/drawing/2014/main" id="{61C85F8F-AAF9-46EA-B615-AD4B345B9F80}"/>
              </a:ext>
            </a:extLst>
          </p:cNvPr>
          <p:cNvPicPr>
            <a:picLocks noChangeAspect="1"/>
          </p:cNvPicPr>
          <p:nvPr/>
        </p:nvPicPr>
        <p:blipFill>
          <a:blip r:embed="rId3"/>
          <a:stretch>
            <a:fillRect/>
          </a:stretch>
        </p:blipFill>
        <p:spPr>
          <a:xfrm>
            <a:off x="57775" y="3822493"/>
            <a:ext cx="4736893" cy="2761521"/>
          </a:xfrm>
          <a:prstGeom prst="rect">
            <a:avLst/>
          </a:prstGeom>
        </p:spPr>
      </p:pic>
      <p:sp>
        <p:nvSpPr>
          <p:cNvPr id="5" name="Star: 5 Points 4">
            <a:extLst>
              <a:ext uri="{FF2B5EF4-FFF2-40B4-BE49-F238E27FC236}">
                <a16:creationId xmlns:a16="http://schemas.microsoft.com/office/drawing/2014/main" id="{76F47877-C561-4D8A-9D3F-A8EB8C8A3FEA}"/>
              </a:ext>
            </a:extLst>
          </p:cNvPr>
          <p:cNvSpPr/>
          <p:nvPr/>
        </p:nvSpPr>
        <p:spPr>
          <a:xfrm>
            <a:off x="4097625" y="6175230"/>
            <a:ext cx="324473" cy="4087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20ADA72-701A-4FA0-9D7B-603DF305BB9C}"/>
              </a:ext>
            </a:extLst>
          </p:cNvPr>
          <p:cNvSpPr/>
          <p:nvPr/>
        </p:nvSpPr>
        <p:spPr>
          <a:xfrm>
            <a:off x="4592300" y="6180716"/>
            <a:ext cx="7520066" cy="523220"/>
          </a:xfrm>
          <a:prstGeom prst="rect">
            <a:avLst/>
          </a:prstGeom>
          <a:ln>
            <a:solidFill>
              <a:schemeClr val="tx1"/>
            </a:solidFill>
          </a:ln>
        </p:spPr>
        <p:txBody>
          <a:bodyPr wrap="square">
            <a:spAutoFit/>
          </a:bodyPr>
          <a:lstStyle/>
          <a:p>
            <a:r>
              <a:rPr lang="en-GB" sz="1400" b="1" u="sng" dirty="0"/>
              <a:t>The Salisbury Convention </a:t>
            </a:r>
            <a:r>
              <a:rPr lang="en-GB" sz="1400" dirty="0"/>
              <a:t>is a constitutional convention under which the House of Lords will not oppose the second or third reading of any government legislation promised in its election manifesto.</a:t>
            </a:r>
          </a:p>
        </p:txBody>
      </p:sp>
      <p:sp>
        <p:nvSpPr>
          <p:cNvPr id="7" name="TextBox 6">
            <a:extLst>
              <a:ext uri="{FF2B5EF4-FFF2-40B4-BE49-F238E27FC236}">
                <a16:creationId xmlns:a16="http://schemas.microsoft.com/office/drawing/2014/main" id="{12C2A653-A6CA-4590-9E38-250875F9902A}"/>
              </a:ext>
            </a:extLst>
          </p:cNvPr>
          <p:cNvSpPr txBox="1"/>
          <p:nvPr/>
        </p:nvSpPr>
        <p:spPr>
          <a:xfrm>
            <a:off x="4841147" y="120560"/>
            <a:ext cx="7133235" cy="369332"/>
          </a:xfrm>
          <a:prstGeom prst="rect">
            <a:avLst/>
          </a:prstGeom>
          <a:noFill/>
        </p:spPr>
        <p:txBody>
          <a:bodyPr wrap="none" rtlCol="0">
            <a:spAutoFit/>
          </a:bodyPr>
          <a:lstStyle/>
          <a:p>
            <a:r>
              <a:rPr lang="en-US" b="1" u="sng" dirty="0"/>
              <a:t>Role and significance of backbenchers, select committees and opposition</a:t>
            </a:r>
            <a:endParaRPr lang="en-GB" b="1" u="sng" dirty="0"/>
          </a:p>
        </p:txBody>
      </p:sp>
      <p:pic>
        <p:nvPicPr>
          <p:cNvPr id="8" name="Picture 7">
            <a:extLst>
              <a:ext uri="{FF2B5EF4-FFF2-40B4-BE49-F238E27FC236}">
                <a16:creationId xmlns:a16="http://schemas.microsoft.com/office/drawing/2014/main" id="{C81F127D-A68B-4676-B563-27AF79190D9A}"/>
              </a:ext>
            </a:extLst>
          </p:cNvPr>
          <p:cNvPicPr>
            <a:picLocks noChangeAspect="1"/>
          </p:cNvPicPr>
          <p:nvPr/>
        </p:nvPicPr>
        <p:blipFill>
          <a:blip r:embed="rId4"/>
          <a:stretch>
            <a:fillRect/>
          </a:stretch>
        </p:blipFill>
        <p:spPr>
          <a:xfrm>
            <a:off x="4841146" y="689207"/>
            <a:ext cx="3917957" cy="3013363"/>
          </a:xfrm>
          <a:prstGeom prst="rect">
            <a:avLst/>
          </a:prstGeom>
        </p:spPr>
      </p:pic>
      <p:pic>
        <p:nvPicPr>
          <p:cNvPr id="9" name="Picture 8">
            <a:extLst>
              <a:ext uri="{FF2B5EF4-FFF2-40B4-BE49-F238E27FC236}">
                <a16:creationId xmlns:a16="http://schemas.microsoft.com/office/drawing/2014/main" id="{1E3AF8EF-1B2A-4281-BC19-9BB8531C0282}"/>
              </a:ext>
            </a:extLst>
          </p:cNvPr>
          <p:cNvPicPr>
            <a:picLocks noChangeAspect="1"/>
          </p:cNvPicPr>
          <p:nvPr/>
        </p:nvPicPr>
        <p:blipFill>
          <a:blip r:embed="rId5"/>
          <a:stretch>
            <a:fillRect/>
          </a:stretch>
        </p:blipFill>
        <p:spPr>
          <a:xfrm>
            <a:off x="4701347" y="3689544"/>
            <a:ext cx="7301971" cy="2388967"/>
          </a:xfrm>
          <a:prstGeom prst="rect">
            <a:avLst/>
          </a:prstGeom>
        </p:spPr>
      </p:pic>
      <p:sp>
        <p:nvSpPr>
          <p:cNvPr id="10" name="Rectangle 9">
            <a:extLst>
              <a:ext uri="{FF2B5EF4-FFF2-40B4-BE49-F238E27FC236}">
                <a16:creationId xmlns:a16="http://schemas.microsoft.com/office/drawing/2014/main" id="{3B48FD3D-94C1-47A1-9477-74B306EB49CE}"/>
              </a:ext>
            </a:extLst>
          </p:cNvPr>
          <p:cNvSpPr/>
          <p:nvPr/>
        </p:nvSpPr>
        <p:spPr>
          <a:xfrm>
            <a:off x="8841296" y="509666"/>
            <a:ext cx="3187908" cy="3754874"/>
          </a:xfrm>
          <a:prstGeom prst="rect">
            <a:avLst/>
          </a:prstGeom>
        </p:spPr>
        <p:txBody>
          <a:bodyPr wrap="square">
            <a:spAutoFit/>
          </a:bodyPr>
          <a:lstStyle/>
          <a:p>
            <a:r>
              <a:rPr lang="en-GB" sz="1400" b="1" u="sng" dirty="0"/>
              <a:t>The opposition </a:t>
            </a:r>
            <a:r>
              <a:rPr lang="en-GB" sz="1400" dirty="0"/>
              <a:t>are there to hold the government to account and to present an alternative option to the electorate (in the case of general elections). </a:t>
            </a:r>
          </a:p>
          <a:p>
            <a:r>
              <a:rPr lang="en-US" sz="1400" dirty="0"/>
              <a:t>L</a:t>
            </a:r>
            <a:r>
              <a:rPr lang="en-GB" sz="1400" dirty="0"/>
              <a:t>abour – Kier Starmer </a:t>
            </a:r>
          </a:p>
          <a:p>
            <a:r>
              <a:rPr lang="en-GB" sz="1400" dirty="0"/>
              <a:t>As leader of the opposition, he has to strike a balance between criticising ministers (holding the government to account) as well as coming across as statesmanlike in the position as a possible future PM. </a:t>
            </a:r>
          </a:p>
          <a:p>
            <a:r>
              <a:rPr lang="en-GB" sz="1400" dirty="0"/>
              <a:t>Opposition parties are allocated 20 days a year to propose subjects for debate. </a:t>
            </a:r>
          </a:p>
          <a:p>
            <a:r>
              <a:rPr lang="en-GB" sz="1400" dirty="0"/>
              <a:t>The Prime Minister answers questions from MPs in the Commons every sitting Wednesday from 12pm to 12.30pm.</a:t>
            </a:r>
          </a:p>
          <a:p>
            <a:endParaRPr lang="en-GB" sz="1400" dirty="0"/>
          </a:p>
        </p:txBody>
      </p:sp>
    </p:spTree>
    <p:extLst>
      <p:ext uri="{BB962C8B-B14F-4D97-AF65-F5344CB8AC3E}">
        <p14:creationId xmlns:p14="http://schemas.microsoft.com/office/powerpoint/2010/main" val="667164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0BF922FA-4C43-40EF-ADCD-E4052CB9AA0F}"/>
              </a:ext>
            </a:extLst>
          </p:cNvPr>
          <p:cNvSpPr/>
          <p:nvPr/>
        </p:nvSpPr>
        <p:spPr>
          <a:xfrm>
            <a:off x="254833" y="194872"/>
            <a:ext cx="2473377" cy="38974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Prime minister</a:t>
            </a:r>
            <a:endParaRPr lang="en-GB" dirty="0"/>
          </a:p>
        </p:txBody>
      </p:sp>
      <p:pic>
        <p:nvPicPr>
          <p:cNvPr id="3" name="Picture 2">
            <a:extLst>
              <a:ext uri="{FF2B5EF4-FFF2-40B4-BE49-F238E27FC236}">
                <a16:creationId xmlns:a16="http://schemas.microsoft.com/office/drawing/2014/main" id="{224B9ECB-8D7E-4541-B55B-1EDB58AF1AE5}"/>
              </a:ext>
            </a:extLst>
          </p:cNvPr>
          <p:cNvPicPr>
            <a:picLocks noChangeAspect="1"/>
          </p:cNvPicPr>
          <p:nvPr/>
        </p:nvPicPr>
        <p:blipFill>
          <a:blip r:embed="rId2"/>
          <a:stretch>
            <a:fillRect/>
          </a:stretch>
        </p:blipFill>
        <p:spPr>
          <a:xfrm>
            <a:off x="138188" y="884420"/>
            <a:ext cx="5180043" cy="5778708"/>
          </a:xfrm>
          <a:prstGeom prst="rect">
            <a:avLst/>
          </a:prstGeom>
        </p:spPr>
      </p:pic>
      <p:pic>
        <p:nvPicPr>
          <p:cNvPr id="4" name="Picture 3">
            <a:extLst>
              <a:ext uri="{FF2B5EF4-FFF2-40B4-BE49-F238E27FC236}">
                <a16:creationId xmlns:a16="http://schemas.microsoft.com/office/drawing/2014/main" id="{36929435-3F86-4FDC-927C-166F9754053B}"/>
              </a:ext>
            </a:extLst>
          </p:cNvPr>
          <p:cNvPicPr>
            <a:picLocks noChangeAspect="1"/>
          </p:cNvPicPr>
          <p:nvPr/>
        </p:nvPicPr>
        <p:blipFill>
          <a:blip r:embed="rId3"/>
          <a:stretch>
            <a:fillRect/>
          </a:stretch>
        </p:blipFill>
        <p:spPr>
          <a:xfrm>
            <a:off x="6250527" y="686749"/>
            <a:ext cx="5521748" cy="3053297"/>
          </a:xfrm>
          <a:prstGeom prst="rect">
            <a:avLst/>
          </a:prstGeom>
        </p:spPr>
      </p:pic>
      <p:sp>
        <p:nvSpPr>
          <p:cNvPr id="5" name="TextBox 4">
            <a:extLst>
              <a:ext uri="{FF2B5EF4-FFF2-40B4-BE49-F238E27FC236}">
                <a16:creationId xmlns:a16="http://schemas.microsoft.com/office/drawing/2014/main" id="{2C897D5C-FF8F-4ACA-BC05-AB1A60B00A0E}"/>
              </a:ext>
            </a:extLst>
          </p:cNvPr>
          <p:cNvSpPr txBox="1"/>
          <p:nvPr/>
        </p:nvSpPr>
        <p:spPr>
          <a:xfrm>
            <a:off x="6625652" y="194872"/>
            <a:ext cx="1883080" cy="369332"/>
          </a:xfrm>
          <a:prstGeom prst="rect">
            <a:avLst/>
          </a:prstGeom>
          <a:noFill/>
        </p:spPr>
        <p:txBody>
          <a:bodyPr wrap="none" rtlCol="0">
            <a:spAutoFit/>
          </a:bodyPr>
          <a:lstStyle/>
          <a:p>
            <a:r>
              <a:rPr lang="en-US" b="1" u="sng" dirty="0"/>
              <a:t>Powers of the PM</a:t>
            </a:r>
            <a:endParaRPr lang="en-GB" b="1" u="sng" dirty="0"/>
          </a:p>
        </p:txBody>
      </p:sp>
      <p:pic>
        <p:nvPicPr>
          <p:cNvPr id="6" name="Picture 5">
            <a:extLst>
              <a:ext uri="{FF2B5EF4-FFF2-40B4-BE49-F238E27FC236}">
                <a16:creationId xmlns:a16="http://schemas.microsoft.com/office/drawing/2014/main" id="{7546EBB5-0567-4BDF-8CA1-EF08A3E15BE6}"/>
              </a:ext>
            </a:extLst>
          </p:cNvPr>
          <p:cNvPicPr>
            <a:picLocks noChangeAspect="1"/>
          </p:cNvPicPr>
          <p:nvPr/>
        </p:nvPicPr>
        <p:blipFill>
          <a:blip r:embed="rId4"/>
          <a:stretch>
            <a:fillRect/>
          </a:stretch>
        </p:blipFill>
        <p:spPr>
          <a:xfrm>
            <a:off x="5208233" y="3870086"/>
            <a:ext cx="3426101" cy="2688446"/>
          </a:xfrm>
          <a:prstGeom prst="rect">
            <a:avLst/>
          </a:prstGeom>
        </p:spPr>
      </p:pic>
      <p:pic>
        <p:nvPicPr>
          <p:cNvPr id="7" name="Picture 6">
            <a:extLst>
              <a:ext uri="{FF2B5EF4-FFF2-40B4-BE49-F238E27FC236}">
                <a16:creationId xmlns:a16="http://schemas.microsoft.com/office/drawing/2014/main" id="{AEDA7704-E142-4F2D-B531-DCDC6B64D533}"/>
              </a:ext>
            </a:extLst>
          </p:cNvPr>
          <p:cNvPicPr>
            <a:picLocks noChangeAspect="1"/>
          </p:cNvPicPr>
          <p:nvPr/>
        </p:nvPicPr>
        <p:blipFill>
          <a:blip r:embed="rId5"/>
          <a:stretch>
            <a:fillRect/>
          </a:stretch>
        </p:blipFill>
        <p:spPr>
          <a:xfrm>
            <a:off x="8324578" y="3870086"/>
            <a:ext cx="3610255" cy="2793042"/>
          </a:xfrm>
          <a:prstGeom prst="rect">
            <a:avLst/>
          </a:prstGeom>
        </p:spPr>
      </p:pic>
    </p:spTree>
    <p:extLst>
      <p:ext uri="{BB962C8B-B14F-4D97-AF65-F5344CB8AC3E}">
        <p14:creationId xmlns:p14="http://schemas.microsoft.com/office/powerpoint/2010/main" val="691877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CE6957-CA59-4E42-85BA-2DFC7A860C5C}"/>
              </a:ext>
            </a:extLst>
          </p:cNvPr>
          <p:cNvPicPr>
            <a:picLocks noChangeAspect="1"/>
          </p:cNvPicPr>
          <p:nvPr/>
        </p:nvPicPr>
        <p:blipFill>
          <a:blip r:embed="rId2"/>
          <a:stretch>
            <a:fillRect/>
          </a:stretch>
        </p:blipFill>
        <p:spPr>
          <a:xfrm>
            <a:off x="272721" y="41223"/>
            <a:ext cx="4639056" cy="3429000"/>
          </a:xfrm>
          <a:prstGeom prst="rect">
            <a:avLst/>
          </a:prstGeom>
        </p:spPr>
      </p:pic>
      <p:sp>
        <p:nvSpPr>
          <p:cNvPr id="3" name="TextBox 2">
            <a:extLst>
              <a:ext uri="{FF2B5EF4-FFF2-40B4-BE49-F238E27FC236}">
                <a16:creationId xmlns:a16="http://schemas.microsoft.com/office/drawing/2014/main" id="{C3C97316-4942-4409-B4CE-EECAC45382E8}"/>
              </a:ext>
            </a:extLst>
          </p:cNvPr>
          <p:cNvSpPr txBox="1"/>
          <p:nvPr/>
        </p:nvSpPr>
        <p:spPr>
          <a:xfrm>
            <a:off x="5043107" y="86194"/>
            <a:ext cx="1985865" cy="369332"/>
          </a:xfrm>
          <a:prstGeom prst="rect">
            <a:avLst/>
          </a:prstGeom>
          <a:noFill/>
          <a:ln>
            <a:solidFill>
              <a:schemeClr val="tx1"/>
            </a:solidFill>
          </a:ln>
        </p:spPr>
        <p:txBody>
          <a:bodyPr wrap="none" rtlCol="0">
            <a:spAutoFit/>
          </a:bodyPr>
          <a:lstStyle/>
          <a:p>
            <a:r>
              <a:rPr lang="en-US" b="1" u="sng" dirty="0"/>
              <a:t>Role of the cabinet</a:t>
            </a:r>
            <a:endParaRPr lang="en-GB" b="1" u="sng" dirty="0"/>
          </a:p>
        </p:txBody>
      </p:sp>
      <p:sp>
        <p:nvSpPr>
          <p:cNvPr id="4" name="Rectangle 3">
            <a:extLst>
              <a:ext uri="{FF2B5EF4-FFF2-40B4-BE49-F238E27FC236}">
                <a16:creationId xmlns:a16="http://schemas.microsoft.com/office/drawing/2014/main" id="{903846AD-1673-4995-ABF8-C23D584A76D5}"/>
              </a:ext>
            </a:extLst>
          </p:cNvPr>
          <p:cNvSpPr/>
          <p:nvPr/>
        </p:nvSpPr>
        <p:spPr>
          <a:xfrm>
            <a:off x="5043107" y="573681"/>
            <a:ext cx="1792408" cy="2677656"/>
          </a:xfrm>
          <a:prstGeom prst="rect">
            <a:avLst/>
          </a:prstGeom>
        </p:spPr>
        <p:txBody>
          <a:bodyPr wrap="square">
            <a:spAutoFit/>
          </a:bodyPr>
          <a:lstStyle/>
          <a:p>
            <a:r>
              <a:rPr lang="en-GB" sz="1400" dirty="0"/>
              <a:t>Dispute resolution</a:t>
            </a:r>
          </a:p>
          <a:p>
            <a:endParaRPr lang="en-GB" sz="1400" dirty="0"/>
          </a:p>
          <a:p>
            <a:r>
              <a:rPr lang="en-GB" sz="1400" dirty="0"/>
              <a:t>Forum for debate</a:t>
            </a:r>
          </a:p>
          <a:p>
            <a:endParaRPr lang="en-GB" sz="1400" dirty="0"/>
          </a:p>
          <a:p>
            <a:r>
              <a:rPr lang="en-GB" sz="1400" dirty="0"/>
              <a:t>Symbol of collective government</a:t>
            </a:r>
          </a:p>
          <a:p>
            <a:endParaRPr lang="en-GB" sz="1400" dirty="0"/>
          </a:p>
          <a:p>
            <a:r>
              <a:rPr lang="en-GB" sz="1400" dirty="0"/>
              <a:t>Policy approval</a:t>
            </a:r>
          </a:p>
          <a:p>
            <a:endParaRPr lang="en-GB" sz="1400" dirty="0"/>
          </a:p>
          <a:p>
            <a:r>
              <a:rPr lang="en-GB" sz="1400" dirty="0"/>
              <a:t>Policy coordination</a:t>
            </a:r>
          </a:p>
          <a:p>
            <a:endParaRPr lang="en-GB" sz="1400" dirty="0"/>
          </a:p>
          <a:p>
            <a:r>
              <a:rPr lang="en-GB" sz="1400" dirty="0"/>
              <a:t>Party management</a:t>
            </a:r>
          </a:p>
        </p:txBody>
      </p:sp>
      <p:pic>
        <p:nvPicPr>
          <p:cNvPr id="5" name="Picture 4">
            <a:extLst>
              <a:ext uri="{FF2B5EF4-FFF2-40B4-BE49-F238E27FC236}">
                <a16:creationId xmlns:a16="http://schemas.microsoft.com/office/drawing/2014/main" id="{1C3C2638-0C0C-4417-AF4D-6286DA32E6AE}"/>
              </a:ext>
            </a:extLst>
          </p:cNvPr>
          <p:cNvPicPr>
            <a:picLocks noChangeAspect="1"/>
          </p:cNvPicPr>
          <p:nvPr/>
        </p:nvPicPr>
        <p:blipFill rotWithShape="1">
          <a:blip r:embed="rId3"/>
          <a:srcRect l="12950"/>
          <a:stretch/>
        </p:blipFill>
        <p:spPr>
          <a:xfrm>
            <a:off x="7160302" y="41223"/>
            <a:ext cx="5031698" cy="2825143"/>
          </a:xfrm>
          <a:prstGeom prst="rect">
            <a:avLst/>
          </a:prstGeom>
        </p:spPr>
      </p:pic>
      <p:pic>
        <p:nvPicPr>
          <p:cNvPr id="6" name="Picture 5">
            <a:extLst>
              <a:ext uri="{FF2B5EF4-FFF2-40B4-BE49-F238E27FC236}">
                <a16:creationId xmlns:a16="http://schemas.microsoft.com/office/drawing/2014/main" id="{88588133-2C31-4868-9708-83BCCF2D0C80}"/>
              </a:ext>
            </a:extLst>
          </p:cNvPr>
          <p:cNvPicPr>
            <a:picLocks noChangeAspect="1"/>
          </p:cNvPicPr>
          <p:nvPr/>
        </p:nvPicPr>
        <p:blipFill rotWithShape="1">
          <a:blip r:embed="rId4"/>
          <a:srcRect b="13127"/>
          <a:stretch/>
        </p:blipFill>
        <p:spPr>
          <a:xfrm>
            <a:off x="9237971" y="2866366"/>
            <a:ext cx="2848831" cy="3473904"/>
          </a:xfrm>
          <a:prstGeom prst="rect">
            <a:avLst/>
          </a:prstGeom>
        </p:spPr>
      </p:pic>
      <p:pic>
        <p:nvPicPr>
          <p:cNvPr id="7" name="Picture 6">
            <a:extLst>
              <a:ext uri="{FF2B5EF4-FFF2-40B4-BE49-F238E27FC236}">
                <a16:creationId xmlns:a16="http://schemas.microsoft.com/office/drawing/2014/main" id="{9749F31C-01B8-4107-8363-44D193712A58}"/>
              </a:ext>
            </a:extLst>
          </p:cNvPr>
          <p:cNvPicPr>
            <a:picLocks noChangeAspect="1"/>
          </p:cNvPicPr>
          <p:nvPr/>
        </p:nvPicPr>
        <p:blipFill>
          <a:blip r:embed="rId5"/>
          <a:stretch>
            <a:fillRect/>
          </a:stretch>
        </p:blipFill>
        <p:spPr>
          <a:xfrm>
            <a:off x="6398687" y="2807884"/>
            <a:ext cx="2944060" cy="3752388"/>
          </a:xfrm>
          <a:prstGeom prst="rect">
            <a:avLst/>
          </a:prstGeom>
        </p:spPr>
      </p:pic>
      <p:pic>
        <p:nvPicPr>
          <p:cNvPr id="8" name="Picture 7">
            <a:extLst>
              <a:ext uri="{FF2B5EF4-FFF2-40B4-BE49-F238E27FC236}">
                <a16:creationId xmlns:a16="http://schemas.microsoft.com/office/drawing/2014/main" id="{E5A0FBAD-995D-4A06-968F-45E445FE8420}"/>
              </a:ext>
            </a:extLst>
          </p:cNvPr>
          <p:cNvPicPr>
            <a:picLocks noChangeAspect="1"/>
          </p:cNvPicPr>
          <p:nvPr/>
        </p:nvPicPr>
        <p:blipFill>
          <a:blip r:embed="rId6"/>
          <a:stretch>
            <a:fillRect/>
          </a:stretch>
        </p:blipFill>
        <p:spPr>
          <a:xfrm>
            <a:off x="42243" y="3588016"/>
            <a:ext cx="2807010" cy="3100825"/>
          </a:xfrm>
          <a:prstGeom prst="rect">
            <a:avLst/>
          </a:prstGeom>
        </p:spPr>
      </p:pic>
      <p:pic>
        <p:nvPicPr>
          <p:cNvPr id="9" name="Picture 8">
            <a:extLst>
              <a:ext uri="{FF2B5EF4-FFF2-40B4-BE49-F238E27FC236}">
                <a16:creationId xmlns:a16="http://schemas.microsoft.com/office/drawing/2014/main" id="{8A082253-5D00-4E76-A579-7F3DDC157285}"/>
              </a:ext>
            </a:extLst>
          </p:cNvPr>
          <p:cNvPicPr>
            <a:picLocks noChangeAspect="1"/>
          </p:cNvPicPr>
          <p:nvPr/>
        </p:nvPicPr>
        <p:blipFill>
          <a:blip r:embed="rId7"/>
          <a:stretch>
            <a:fillRect/>
          </a:stretch>
        </p:blipFill>
        <p:spPr>
          <a:xfrm>
            <a:off x="3171301" y="3470223"/>
            <a:ext cx="3227386" cy="3218618"/>
          </a:xfrm>
          <a:prstGeom prst="rect">
            <a:avLst/>
          </a:prstGeom>
        </p:spPr>
      </p:pic>
    </p:spTree>
    <p:extLst>
      <p:ext uri="{BB962C8B-B14F-4D97-AF65-F5344CB8AC3E}">
        <p14:creationId xmlns:p14="http://schemas.microsoft.com/office/powerpoint/2010/main" val="2403443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DC684CB9-ABFA-4154-A209-7A5B57BEBC66}"/>
              </a:ext>
            </a:extLst>
          </p:cNvPr>
          <p:cNvSpPr/>
          <p:nvPr/>
        </p:nvSpPr>
        <p:spPr>
          <a:xfrm>
            <a:off x="329784" y="329784"/>
            <a:ext cx="2218544" cy="47968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Judiciary</a:t>
            </a:r>
            <a:endParaRPr lang="en-GB" dirty="0"/>
          </a:p>
        </p:txBody>
      </p:sp>
      <p:pic>
        <p:nvPicPr>
          <p:cNvPr id="3" name="Picture 2">
            <a:extLst>
              <a:ext uri="{FF2B5EF4-FFF2-40B4-BE49-F238E27FC236}">
                <a16:creationId xmlns:a16="http://schemas.microsoft.com/office/drawing/2014/main" id="{9BAFA2C6-4A0B-4CD2-8232-35F6D78D10EF}"/>
              </a:ext>
            </a:extLst>
          </p:cNvPr>
          <p:cNvPicPr>
            <a:picLocks noChangeAspect="1"/>
          </p:cNvPicPr>
          <p:nvPr/>
        </p:nvPicPr>
        <p:blipFill>
          <a:blip r:embed="rId2"/>
          <a:stretch>
            <a:fillRect/>
          </a:stretch>
        </p:blipFill>
        <p:spPr>
          <a:xfrm>
            <a:off x="136926" y="1019331"/>
            <a:ext cx="2696215" cy="4169132"/>
          </a:xfrm>
          <a:prstGeom prst="rect">
            <a:avLst/>
          </a:prstGeom>
        </p:spPr>
      </p:pic>
      <p:sp>
        <p:nvSpPr>
          <p:cNvPr id="4" name="TextBox 3">
            <a:extLst>
              <a:ext uri="{FF2B5EF4-FFF2-40B4-BE49-F238E27FC236}">
                <a16:creationId xmlns:a16="http://schemas.microsoft.com/office/drawing/2014/main" id="{DBF2849E-4EDE-41A1-9B64-4EA5E47E5D1F}"/>
              </a:ext>
            </a:extLst>
          </p:cNvPr>
          <p:cNvSpPr txBox="1"/>
          <p:nvPr/>
        </p:nvSpPr>
        <p:spPr>
          <a:xfrm>
            <a:off x="3222885" y="145118"/>
            <a:ext cx="1982722" cy="369332"/>
          </a:xfrm>
          <a:prstGeom prst="rect">
            <a:avLst/>
          </a:prstGeom>
          <a:noFill/>
        </p:spPr>
        <p:txBody>
          <a:bodyPr wrap="none" rtlCol="0">
            <a:spAutoFit/>
          </a:bodyPr>
          <a:lstStyle/>
          <a:p>
            <a:r>
              <a:rPr lang="en-US" b="1" u="sng" dirty="0"/>
              <a:t>The supreme court</a:t>
            </a:r>
            <a:endParaRPr lang="en-GB" b="1" u="sng" dirty="0"/>
          </a:p>
        </p:txBody>
      </p:sp>
      <p:pic>
        <p:nvPicPr>
          <p:cNvPr id="5" name="Picture 4">
            <a:extLst>
              <a:ext uri="{FF2B5EF4-FFF2-40B4-BE49-F238E27FC236}">
                <a16:creationId xmlns:a16="http://schemas.microsoft.com/office/drawing/2014/main" id="{EC282888-3713-413E-AE51-AEE189515793}"/>
              </a:ext>
            </a:extLst>
          </p:cNvPr>
          <p:cNvPicPr>
            <a:picLocks noChangeAspect="1"/>
          </p:cNvPicPr>
          <p:nvPr/>
        </p:nvPicPr>
        <p:blipFill rotWithShape="1">
          <a:blip r:embed="rId3"/>
          <a:srcRect b="10347"/>
          <a:stretch/>
        </p:blipFill>
        <p:spPr>
          <a:xfrm>
            <a:off x="3106297" y="614596"/>
            <a:ext cx="4198619" cy="2606216"/>
          </a:xfrm>
          <a:prstGeom prst="rect">
            <a:avLst/>
          </a:prstGeom>
        </p:spPr>
      </p:pic>
      <p:pic>
        <p:nvPicPr>
          <p:cNvPr id="6" name="Picture 5">
            <a:extLst>
              <a:ext uri="{FF2B5EF4-FFF2-40B4-BE49-F238E27FC236}">
                <a16:creationId xmlns:a16="http://schemas.microsoft.com/office/drawing/2014/main" id="{568D41D8-4E30-4B36-AA8F-B84DFE36056C}"/>
              </a:ext>
            </a:extLst>
          </p:cNvPr>
          <p:cNvPicPr>
            <a:picLocks noChangeAspect="1"/>
          </p:cNvPicPr>
          <p:nvPr/>
        </p:nvPicPr>
        <p:blipFill>
          <a:blip r:embed="rId4"/>
          <a:stretch>
            <a:fillRect/>
          </a:stretch>
        </p:blipFill>
        <p:spPr>
          <a:xfrm>
            <a:off x="7614943" y="309364"/>
            <a:ext cx="4198619" cy="2255314"/>
          </a:xfrm>
          <a:prstGeom prst="rect">
            <a:avLst/>
          </a:prstGeom>
        </p:spPr>
      </p:pic>
      <p:pic>
        <p:nvPicPr>
          <p:cNvPr id="7" name="Picture 6">
            <a:extLst>
              <a:ext uri="{FF2B5EF4-FFF2-40B4-BE49-F238E27FC236}">
                <a16:creationId xmlns:a16="http://schemas.microsoft.com/office/drawing/2014/main" id="{01C5A2B4-C3F8-4B6A-B125-7FC090D407BE}"/>
              </a:ext>
            </a:extLst>
          </p:cNvPr>
          <p:cNvPicPr>
            <a:picLocks noChangeAspect="1"/>
          </p:cNvPicPr>
          <p:nvPr/>
        </p:nvPicPr>
        <p:blipFill>
          <a:blip r:embed="rId5"/>
          <a:stretch>
            <a:fillRect/>
          </a:stretch>
        </p:blipFill>
        <p:spPr>
          <a:xfrm>
            <a:off x="7304916" y="2682555"/>
            <a:ext cx="4728566" cy="2255313"/>
          </a:xfrm>
          <a:prstGeom prst="rect">
            <a:avLst/>
          </a:prstGeom>
        </p:spPr>
      </p:pic>
      <p:pic>
        <p:nvPicPr>
          <p:cNvPr id="8" name="Picture 7">
            <a:extLst>
              <a:ext uri="{FF2B5EF4-FFF2-40B4-BE49-F238E27FC236}">
                <a16:creationId xmlns:a16="http://schemas.microsoft.com/office/drawing/2014/main" id="{B17959BB-806A-4AC5-AEAF-7A467D271ED3}"/>
              </a:ext>
            </a:extLst>
          </p:cNvPr>
          <p:cNvPicPr>
            <a:picLocks noChangeAspect="1"/>
          </p:cNvPicPr>
          <p:nvPr/>
        </p:nvPicPr>
        <p:blipFill rotWithShape="1">
          <a:blip r:embed="rId6"/>
          <a:srcRect r="22383"/>
          <a:stretch/>
        </p:blipFill>
        <p:spPr>
          <a:xfrm>
            <a:off x="2886377" y="3220812"/>
            <a:ext cx="4728566" cy="3395135"/>
          </a:xfrm>
          <a:prstGeom prst="rect">
            <a:avLst/>
          </a:prstGeom>
        </p:spPr>
      </p:pic>
      <p:sp>
        <p:nvSpPr>
          <p:cNvPr id="9" name="Rectangle 8">
            <a:extLst>
              <a:ext uri="{FF2B5EF4-FFF2-40B4-BE49-F238E27FC236}">
                <a16:creationId xmlns:a16="http://schemas.microsoft.com/office/drawing/2014/main" id="{C8A1C02A-3BE3-413A-BE0D-7026083968D7}"/>
              </a:ext>
            </a:extLst>
          </p:cNvPr>
          <p:cNvSpPr/>
          <p:nvPr/>
        </p:nvSpPr>
        <p:spPr>
          <a:xfrm>
            <a:off x="329784" y="5238504"/>
            <a:ext cx="2385070" cy="1384995"/>
          </a:xfrm>
          <a:prstGeom prst="rect">
            <a:avLst/>
          </a:prstGeom>
          <a:ln>
            <a:solidFill>
              <a:schemeClr val="tx1"/>
            </a:solidFill>
          </a:ln>
        </p:spPr>
        <p:txBody>
          <a:bodyPr wrap="square">
            <a:spAutoFit/>
          </a:bodyPr>
          <a:lstStyle/>
          <a:p>
            <a:r>
              <a:rPr lang="en-GB" sz="1200" b="1" u="sng" dirty="0"/>
              <a:t>Ultra vires</a:t>
            </a:r>
          </a:p>
          <a:p>
            <a:r>
              <a:rPr lang="en-GB" sz="1200" dirty="0"/>
              <a:t>A legal principle that literally means ‘exceeding one’s power’. When an action is ruled ultra vires by a court it means the individuals or body that takes the action was exceeding its legal power.</a:t>
            </a:r>
          </a:p>
        </p:txBody>
      </p:sp>
      <p:pic>
        <p:nvPicPr>
          <p:cNvPr id="10" name="Picture 9">
            <a:extLst>
              <a:ext uri="{FF2B5EF4-FFF2-40B4-BE49-F238E27FC236}">
                <a16:creationId xmlns:a16="http://schemas.microsoft.com/office/drawing/2014/main" id="{C77DD437-7926-458D-A97C-D8AE0BD6ACE5}"/>
              </a:ext>
            </a:extLst>
          </p:cNvPr>
          <p:cNvPicPr>
            <a:picLocks noChangeAspect="1"/>
          </p:cNvPicPr>
          <p:nvPr/>
        </p:nvPicPr>
        <p:blipFill rotWithShape="1">
          <a:blip r:embed="rId7"/>
          <a:srcRect r="3784" b="16003"/>
          <a:stretch/>
        </p:blipFill>
        <p:spPr>
          <a:xfrm>
            <a:off x="7304916" y="4937868"/>
            <a:ext cx="4557300" cy="1701575"/>
          </a:xfrm>
          <a:prstGeom prst="rect">
            <a:avLst/>
          </a:prstGeom>
        </p:spPr>
      </p:pic>
    </p:spTree>
    <p:extLst>
      <p:ext uri="{BB962C8B-B14F-4D97-AF65-F5344CB8AC3E}">
        <p14:creationId xmlns:p14="http://schemas.microsoft.com/office/powerpoint/2010/main" val="1614596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FA38E6-8A1D-4D3F-8D10-064F984612A3}"/>
              </a:ext>
            </a:extLst>
          </p:cNvPr>
          <p:cNvPicPr>
            <a:picLocks noChangeAspect="1"/>
          </p:cNvPicPr>
          <p:nvPr/>
        </p:nvPicPr>
        <p:blipFill>
          <a:blip r:embed="rId2"/>
          <a:stretch>
            <a:fillRect/>
          </a:stretch>
        </p:blipFill>
        <p:spPr>
          <a:xfrm>
            <a:off x="257566" y="119921"/>
            <a:ext cx="659568" cy="659568"/>
          </a:xfrm>
          <a:prstGeom prst="rect">
            <a:avLst/>
          </a:prstGeom>
        </p:spPr>
      </p:pic>
      <p:sp>
        <p:nvSpPr>
          <p:cNvPr id="3" name="TextBox 2">
            <a:extLst>
              <a:ext uri="{FF2B5EF4-FFF2-40B4-BE49-F238E27FC236}">
                <a16:creationId xmlns:a16="http://schemas.microsoft.com/office/drawing/2014/main" id="{627B5C59-97BA-4198-8D4E-70D8C8D45D58}"/>
              </a:ext>
            </a:extLst>
          </p:cNvPr>
          <p:cNvSpPr txBox="1"/>
          <p:nvPr/>
        </p:nvSpPr>
        <p:spPr>
          <a:xfrm>
            <a:off x="257566" y="2407988"/>
            <a:ext cx="1108830" cy="307777"/>
          </a:xfrm>
          <a:prstGeom prst="rect">
            <a:avLst/>
          </a:prstGeom>
          <a:noFill/>
          <a:ln>
            <a:solidFill>
              <a:schemeClr val="tx1"/>
            </a:solidFill>
          </a:ln>
        </p:spPr>
        <p:txBody>
          <a:bodyPr wrap="none" rtlCol="0">
            <a:spAutoFit/>
          </a:bodyPr>
          <a:lstStyle/>
          <a:p>
            <a:r>
              <a:rPr lang="en-US" sz="1400" b="1" u="sng" dirty="0"/>
              <a:t>EU structure</a:t>
            </a:r>
            <a:endParaRPr lang="en-GB" sz="1400" b="1" u="sng" dirty="0"/>
          </a:p>
        </p:txBody>
      </p:sp>
      <p:pic>
        <p:nvPicPr>
          <p:cNvPr id="4" name="Picture 3">
            <a:extLst>
              <a:ext uri="{FF2B5EF4-FFF2-40B4-BE49-F238E27FC236}">
                <a16:creationId xmlns:a16="http://schemas.microsoft.com/office/drawing/2014/main" id="{E5723F0D-DDDB-4CE5-87AD-26C0C531977D}"/>
              </a:ext>
            </a:extLst>
          </p:cNvPr>
          <p:cNvPicPr>
            <a:picLocks noChangeAspect="1"/>
          </p:cNvPicPr>
          <p:nvPr/>
        </p:nvPicPr>
        <p:blipFill>
          <a:blip r:embed="rId3"/>
          <a:stretch>
            <a:fillRect/>
          </a:stretch>
        </p:blipFill>
        <p:spPr>
          <a:xfrm>
            <a:off x="0" y="2561877"/>
            <a:ext cx="4332157" cy="4182256"/>
          </a:xfrm>
          <a:prstGeom prst="rect">
            <a:avLst/>
          </a:prstGeom>
        </p:spPr>
      </p:pic>
      <p:pic>
        <p:nvPicPr>
          <p:cNvPr id="5" name="Picture 4">
            <a:extLst>
              <a:ext uri="{FF2B5EF4-FFF2-40B4-BE49-F238E27FC236}">
                <a16:creationId xmlns:a16="http://schemas.microsoft.com/office/drawing/2014/main" id="{3ABDAF36-8338-4EBE-8204-AC4371A8D25A}"/>
              </a:ext>
            </a:extLst>
          </p:cNvPr>
          <p:cNvPicPr>
            <a:picLocks noChangeAspect="1"/>
          </p:cNvPicPr>
          <p:nvPr/>
        </p:nvPicPr>
        <p:blipFill>
          <a:blip r:embed="rId4"/>
          <a:stretch>
            <a:fillRect/>
          </a:stretch>
        </p:blipFill>
        <p:spPr>
          <a:xfrm>
            <a:off x="1174701" y="-36035"/>
            <a:ext cx="11123332" cy="2803160"/>
          </a:xfrm>
          <a:prstGeom prst="rect">
            <a:avLst/>
          </a:prstGeom>
        </p:spPr>
      </p:pic>
      <p:pic>
        <p:nvPicPr>
          <p:cNvPr id="6" name="Picture 5">
            <a:extLst>
              <a:ext uri="{FF2B5EF4-FFF2-40B4-BE49-F238E27FC236}">
                <a16:creationId xmlns:a16="http://schemas.microsoft.com/office/drawing/2014/main" id="{4E9491F3-D518-4395-BF47-5CA6A65A8FE0}"/>
              </a:ext>
            </a:extLst>
          </p:cNvPr>
          <p:cNvPicPr>
            <a:picLocks noChangeAspect="1"/>
          </p:cNvPicPr>
          <p:nvPr/>
        </p:nvPicPr>
        <p:blipFill>
          <a:blip r:embed="rId5"/>
          <a:stretch>
            <a:fillRect/>
          </a:stretch>
        </p:blipFill>
        <p:spPr>
          <a:xfrm>
            <a:off x="4852720" y="2425524"/>
            <a:ext cx="6532455" cy="3675474"/>
          </a:xfrm>
          <a:prstGeom prst="rect">
            <a:avLst/>
          </a:prstGeom>
        </p:spPr>
      </p:pic>
      <p:sp>
        <p:nvSpPr>
          <p:cNvPr id="7" name="Cloud 6">
            <a:extLst>
              <a:ext uri="{FF2B5EF4-FFF2-40B4-BE49-F238E27FC236}">
                <a16:creationId xmlns:a16="http://schemas.microsoft.com/office/drawing/2014/main" id="{D48239C8-E351-433D-B35E-4BC0F875935A}"/>
              </a:ext>
            </a:extLst>
          </p:cNvPr>
          <p:cNvSpPr/>
          <p:nvPr/>
        </p:nvSpPr>
        <p:spPr>
          <a:xfrm>
            <a:off x="4017365" y="6235908"/>
            <a:ext cx="7854846" cy="50822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Sovereignty is returned to the UK – ALL HAIL BREXIT!</a:t>
            </a:r>
            <a:endParaRPr lang="en-GB" dirty="0"/>
          </a:p>
        </p:txBody>
      </p:sp>
    </p:spTree>
    <p:extLst>
      <p:ext uri="{BB962C8B-B14F-4D97-AF65-F5344CB8AC3E}">
        <p14:creationId xmlns:p14="http://schemas.microsoft.com/office/powerpoint/2010/main" val="2895769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1078</Words>
  <Application>Microsoft Office PowerPoint</Application>
  <PresentationFormat>Widescreen</PresentationFormat>
  <Paragraphs>95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J Croft</dc:creator>
  <cp:lastModifiedBy>Unknown User</cp:lastModifiedBy>
  <cp:revision>24</cp:revision>
  <dcterms:created xsi:type="dcterms:W3CDTF">2020-06-10T13:26:38Z</dcterms:created>
  <dcterms:modified xsi:type="dcterms:W3CDTF">2020-06-16T23:16:09Z</dcterms:modified>
</cp:coreProperties>
</file>