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6" r:id="rId11"/>
    <p:sldId id="267" r:id="rId12"/>
    <p:sldId id="268"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87" d="100"/>
          <a:sy n="87" d="100"/>
        </p:scale>
        <p:origin x="84" y="-9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27B74-B602-4778-B657-ACFF738231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7027E0-3CC0-4133-BFD2-D3CCAD7A18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4A1C081-110A-4CF0-AEC7-E2B04B7AEC17}"/>
              </a:ext>
            </a:extLst>
          </p:cNvPr>
          <p:cNvSpPr>
            <a:spLocks noGrp="1"/>
          </p:cNvSpPr>
          <p:nvPr>
            <p:ph type="dt" sz="half" idx="10"/>
          </p:nvPr>
        </p:nvSpPr>
        <p:spPr/>
        <p:txBody>
          <a:bodyPr/>
          <a:lstStyle/>
          <a:p>
            <a:fld id="{115DD0A1-A1F1-4F13-94A6-2461E04FFE3A}" type="datetimeFigureOut">
              <a:rPr lang="en-GB" smtClean="0"/>
              <a:t>08/06/2020</a:t>
            </a:fld>
            <a:endParaRPr lang="en-GB"/>
          </a:p>
        </p:txBody>
      </p:sp>
      <p:sp>
        <p:nvSpPr>
          <p:cNvPr id="5" name="Footer Placeholder 4">
            <a:extLst>
              <a:ext uri="{FF2B5EF4-FFF2-40B4-BE49-F238E27FC236}">
                <a16:creationId xmlns:a16="http://schemas.microsoft.com/office/drawing/2014/main" id="{10EEF843-B728-401C-8F86-22EA322A1F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978709-B14B-4430-9DC0-33BD197515FD}"/>
              </a:ext>
            </a:extLst>
          </p:cNvPr>
          <p:cNvSpPr>
            <a:spLocks noGrp="1"/>
          </p:cNvSpPr>
          <p:nvPr>
            <p:ph type="sldNum" sz="quarter" idx="12"/>
          </p:nvPr>
        </p:nvSpPr>
        <p:spPr/>
        <p:txBody>
          <a:bodyPr/>
          <a:lstStyle/>
          <a:p>
            <a:fld id="{912E62AE-3CC3-42CA-853C-44A3C223AD27}" type="slidenum">
              <a:rPr lang="en-GB" smtClean="0"/>
              <a:t>‹#›</a:t>
            </a:fld>
            <a:endParaRPr lang="en-GB"/>
          </a:p>
        </p:txBody>
      </p:sp>
    </p:spTree>
    <p:extLst>
      <p:ext uri="{BB962C8B-B14F-4D97-AF65-F5344CB8AC3E}">
        <p14:creationId xmlns:p14="http://schemas.microsoft.com/office/powerpoint/2010/main" val="818705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DCA84-BF4E-4864-9734-9D75DA11E23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E24F5A9-5519-4954-BC04-11E268514B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48AD99-3333-4AB0-8E12-529297BF3ECE}"/>
              </a:ext>
            </a:extLst>
          </p:cNvPr>
          <p:cNvSpPr>
            <a:spLocks noGrp="1"/>
          </p:cNvSpPr>
          <p:nvPr>
            <p:ph type="dt" sz="half" idx="10"/>
          </p:nvPr>
        </p:nvSpPr>
        <p:spPr/>
        <p:txBody>
          <a:bodyPr/>
          <a:lstStyle/>
          <a:p>
            <a:fld id="{115DD0A1-A1F1-4F13-94A6-2461E04FFE3A}" type="datetimeFigureOut">
              <a:rPr lang="en-GB" smtClean="0"/>
              <a:t>08/06/2020</a:t>
            </a:fld>
            <a:endParaRPr lang="en-GB"/>
          </a:p>
        </p:txBody>
      </p:sp>
      <p:sp>
        <p:nvSpPr>
          <p:cNvPr id="5" name="Footer Placeholder 4">
            <a:extLst>
              <a:ext uri="{FF2B5EF4-FFF2-40B4-BE49-F238E27FC236}">
                <a16:creationId xmlns:a16="http://schemas.microsoft.com/office/drawing/2014/main" id="{D3C45433-4C6C-429B-9117-666509403D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546C31-8CBE-46F5-906B-886C1A35383D}"/>
              </a:ext>
            </a:extLst>
          </p:cNvPr>
          <p:cNvSpPr>
            <a:spLocks noGrp="1"/>
          </p:cNvSpPr>
          <p:nvPr>
            <p:ph type="sldNum" sz="quarter" idx="12"/>
          </p:nvPr>
        </p:nvSpPr>
        <p:spPr/>
        <p:txBody>
          <a:bodyPr/>
          <a:lstStyle/>
          <a:p>
            <a:fld id="{912E62AE-3CC3-42CA-853C-44A3C223AD27}" type="slidenum">
              <a:rPr lang="en-GB" smtClean="0"/>
              <a:t>‹#›</a:t>
            </a:fld>
            <a:endParaRPr lang="en-GB"/>
          </a:p>
        </p:txBody>
      </p:sp>
    </p:spTree>
    <p:extLst>
      <p:ext uri="{BB962C8B-B14F-4D97-AF65-F5344CB8AC3E}">
        <p14:creationId xmlns:p14="http://schemas.microsoft.com/office/powerpoint/2010/main" val="104731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41AABE-5E47-4E03-8C92-4518E2305B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A76CA5-C8E4-45E6-AC8F-6CFF2421F3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AC064E-59F7-48AA-808E-F5C6B2A4CE79}"/>
              </a:ext>
            </a:extLst>
          </p:cNvPr>
          <p:cNvSpPr>
            <a:spLocks noGrp="1"/>
          </p:cNvSpPr>
          <p:nvPr>
            <p:ph type="dt" sz="half" idx="10"/>
          </p:nvPr>
        </p:nvSpPr>
        <p:spPr/>
        <p:txBody>
          <a:bodyPr/>
          <a:lstStyle/>
          <a:p>
            <a:fld id="{115DD0A1-A1F1-4F13-94A6-2461E04FFE3A}" type="datetimeFigureOut">
              <a:rPr lang="en-GB" smtClean="0"/>
              <a:t>08/06/2020</a:t>
            </a:fld>
            <a:endParaRPr lang="en-GB"/>
          </a:p>
        </p:txBody>
      </p:sp>
      <p:sp>
        <p:nvSpPr>
          <p:cNvPr id="5" name="Footer Placeholder 4">
            <a:extLst>
              <a:ext uri="{FF2B5EF4-FFF2-40B4-BE49-F238E27FC236}">
                <a16:creationId xmlns:a16="http://schemas.microsoft.com/office/drawing/2014/main" id="{772C408C-391F-4CE6-9575-E03DCE4083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F41F24-06A2-451E-8CBC-4B71CA401164}"/>
              </a:ext>
            </a:extLst>
          </p:cNvPr>
          <p:cNvSpPr>
            <a:spLocks noGrp="1"/>
          </p:cNvSpPr>
          <p:nvPr>
            <p:ph type="sldNum" sz="quarter" idx="12"/>
          </p:nvPr>
        </p:nvSpPr>
        <p:spPr/>
        <p:txBody>
          <a:bodyPr/>
          <a:lstStyle/>
          <a:p>
            <a:fld id="{912E62AE-3CC3-42CA-853C-44A3C223AD27}" type="slidenum">
              <a:rPr lang="en-GB" smtClean="0"/>
              <a:t>‹#›</a:t>
            </a:fld>
            <a:endParaRPr lang="en-GB"/>
          </a:p>
        </p:txBody>
      </p:sp>
    </p:spTree>
    <p:extLst>
      <p:ext uri="{BB962C8B-B14F-4D97-AF65-F5344CB8AC3E}">
        <p14:creationId xmlns:p14="http://schemas.microsoft.com/office/powerpoint/2010/main" val="3123129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996F8-9D6E-4948-9C0A-BE18D298EC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37F5EA-CAC9-432C-877F-79FB2C13D01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AF66FA-2202-48A6-8E6C-D2983F97562A}"/>
              </a:ext>
            </a:extLst>
          </p:cNvPr>
          <p:cNvSpPr>
            <a:spLocks noGrp="1"/>
          </p:cNvSpPr>
          <p:nvPr>
            <p:ph type="dt" sz="half" idx="10"/>
          </p:nvPr>
        </p:nvSpPr>
        <p:spPr/>
        <p:txBody>
          <a:bodyPr/>
          <a:lstStyle/>
          <a:p>
            <a:fld id="{115DD0A1-A1F1-4F13-94A6-2461E04FFE3A}" type="datetimeFigureOut">
              <a:rPr lang="en-GB" smtClean="0"/>
              <a:t>08/06/2020</a:t>
            </a:fld>
            <a:endParaRPr lang="en-GB"/>
          </a:p>
        </p:txBody>
      </p:sp>
      <p:sp>
        <p:nvSpPr>
          <p:cNvPr id="5" name="Footer Placeholder 4">
            <a:extLst>
              <a:ext uri="{FF2B5EF4-FFF2-40B4-BE49-F238E27FC236}">
                <a16:creationId xmlns:a16="http://schemas.microsoft.com/office/drawing/2014/main" id="{FCC845D5-DB0A-4D39-A246-F60CEB85B4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1717C0-B284-4358-B9CF-EE35111F0E4E}"/>
              </a:ext>
            </a:extLst>
          </p:cNvPr>
          <p:cNvSpPr>
            <a:spLocks noGrp="1"/>
          </p:cNvSpPr>
          <p:nvPr>
            <p:ph type="sldNum" sz="quarter" idx="12"/>
          </p:nvPr>
        </p:nvSpPr>
        <p:spPr/>
        <p:txBody>
          <a:bodyPr/>
          <a:lstStyle/>
          <a:p>
            <a:fld id="{912E62AE-3CC3-42CA-853C-44A3C223AD27}" type="slidenum">
              <a:rPr lang="en-GB" smtClean="0"/>
              <a:t>‹#›</a:t>
            </a:fld>
            <a:endParaRPr lang="en-GB"/>
          </a:p>
        </p:txBody>
      </p:sp>
    </p:spTree>
    <p:extLst>
      <p:ext uri="{BB962C8B-B14F-4D97-AF65-F5344CB8AC3E}">
        <p14:creationId xmlns:p14="http://schemas.microsoft.com/office/powerpoint/2010/main" val="319241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CEA3C-18E4-409B-B9F5-93A9065090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D0CDE4-2C16-4860-9223-FDAF8981FC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A5D5C71-502D-497C-A1C7-1CE90253A9E4}"/>
              </a:ext>
            </a:extLst>
          </p:cNvPr>
          <p:cNvSpPr>
            <a:spLocks noGrp="1"/>
          </p:cNvSpPr>
          <p:nvPr>
            <p:ph type="dt" sz="half" idx="10"/>
          </p:nvPr>
        </p:nvSpPr>
        <p:spPr/>
        <p:txBody>
          <a:bodyPr/>
          <a:lstStyle/>
          <a:p>
            <a:fld id="{115DD0A1-A1F1-4F13-94A6-2461E04FFE3A}" type="datetimeFigureOut">
              <a:rPr lang="en-GB" smtClean="0"/>
              <a:t>08/06/2020</a:t>
            </a:fld>
            <a:endParaRPr lang="en-GB"/>
          </a:p>
        </p:txBody>
      </p:sp>
      <p:sp>
        <p:nvSpPr>
          <p:cNvPr id="5" name="Footer Placeholder 4">
            <a:extLst>
              <a:ext uri="{FF2B5EF4-FFF2-40B4-BE49-F238E27FC236}">
                <a16:creationId xmlns:a16="http://schemas.microsoft.com/office/drawing/2014/main" id="{51647237-25A3-4FD3-A41B-6E4C8E30F9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56A7FE-2E94-428B-8060-E9282E22046E}"/>
              </a:ext>
            </a:extLst>
          </p:cNvPr>
          <p:cNvSpPr>
            <a:spLocks noGrp="1"/>
          </p:cNvSpPr>
          <p:nvPr>
            <p:ph type="sldNum" sz="quarter" idx="12"/>
          </p:nvPr>
        </p:nvSpPr>
        <p:spPr/>
        <p:txBody>
          <a:bodyPr/>
          <a:lstStyle/>
          <a:p>
            <a:fld id="{912E62AE-3CC3-42CA-853C-44A3C223AD27}" type="slidenum">
              <a:rPr lang="en-GB" smtClean="0"/>
              <a:t>‹#›</a:t>
            </a:fld>
            <a:endParaRPr lang="en-GB"/>
          </a:p>
        </p:txBody>
      </p:sp>
    </p:spTree>
    <p:extLst>
      <p:ext uri="{BB962C8B-B14F-4D97-AF65-F5344CB8AC3E}">
        <p14:creationId xmlns:p14="http://schemas.microsoft.com/office/powerpoint/2010/main" val="2494228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31332-3D2B-4B29-9366-ED88719FDFB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9DB959-431E-4FD7-B24D-676EF243E0F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A5BD41-575D-4E45-B016-46405F40622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25FD521-C455-4AEB-9D23-E379856CED32}"/>
              </a:ext>
            </a:extLst>
          </p:cNvPr>
          <p:cNvSpPr>
            <a:spLocks noGrp="1"/>
          </p:cNvSpPr>
          <p:nvPr>
            <p:ph type="dt" sz="half" idx="10"/>
          </p:nvPr>
        </p:nvSpPr>
        <p:spPr/>
        <p:txBody>
          <a:bodyPr/>
          <a:lstStyle/>
          <a:p>
            <a:fld id="{115DD0A1-A1F1-4F13-94A6-2461E04FFE3A}" type="datetimeFigureOut">
              <a:rPr lang="en-GB" smtClean="0"/>
              <a:t>08/06/2020</a:t>
            </a:fld>
            <a:endParaRPr lang="en-GB"/>
          </a:p>
        </p:txBody>
      </p:sp>
      <p:sp>
        <p:nvSpPr>
          <p:cNvPr id="6" name="Footer Placeholder 5">
            <a:extLst>
              <a:ext uri="{FF2B5EF4-FFF2-40B4-BE49-F238E27FC236}">
                <a16:creationId xmlns:a16="http://schemas.microsoft.com/office/drawing/2014/main" id="{30916F72-327E-4163-80DC-FC6F8C60C4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DC4FE6-FA4A-456A-A733-D2577D0FF6F2}"/>
              </a:ext>
            </a:extLst>
          </p:cNvPr>
          <p:cNvSpPr>
            <a:spLocks noGrp="1"/>
          </p:cNvSpPr>
          <p:nvPr>
            <p:ph type="sldNum" sz="quarter" idx="12"/>
          </p:nvPr>
        </p:nvSpPr>
        <p:spPr/>
        <p:txBody>
          <a:bodyPr/>
          <a:lstStyle/>
          <a:p>
            <a:fld id="{912E62AE-3CC3-42CA-853C-44A3C223AD27}" type="slidenum">
              <a:rPr lang="en-GB" smtClean="0"/>
              <a:t>‹#›</a:t>
            </a:fld>
            <a:endParaRPr lang="en-GB"/>
          </a:p>
        </p:txBody>
      </p:sp>
    </p:spTree>
    <p:extLst>
      <p:ext uri="{BB962C8B-B14F-4D97-AF65-F5344CB8AC3E}">
        <p14:creationId xmlns:p14="http://schemas.microsoft.com/office/powerpoint/2010/main" val="110768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0246C-2FE2-48DA-B7D3-E6C9945C47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34107B-870B-417D-B261-6610A1474D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7F624A-95A0-4FC8-9264-59B226C105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3ABB77F-C027-4A59-B737-FAC7CA2FC1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3F7CF6A-9494-4A9C-92FA-2E714C14456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1C3461D-80C9-4BF3-8017-1DBBF56F6B45}"/>
              </a:ext>
            </a:extLst>
          </p:cNvPr>
          <p:cNvSpPr>
            <a:spLocks noGrp="1"/>
          </p:cNvSpPr>
          <p:nvPr>
            <p:ph type="dt" sz="half" idx="10"/>
          </p:nvPr>
        </p:nvSpPr>
        <p:spPr/>
        <p:txBody>
          <a:bodyPr/>
          <a:lstStyle/>
          <a:p>
            <a:fld id="{115DD0A1-A1F1-4F13-94A6-2461E04FFE3A}" type="datetimeFigureOut">
              <a:rPr lang="en-GB" smtClean="0"/>
              <a:t>08/06/2020</a:t>
            </a:fld>
            <a:endParaRPr lang="en-GB"/>
          </a:p>
        </p:txBody>
      </p:sp>
      <p:sp>
        <p:nvSpPr>
          <p:cNvPr id="8" name="Footer Placeholder 7">
            <a:extLst>
              <a:ext uri="{FF2B5EF4-FFF2-40B4-BE49-F238E27FC236}">
                <a16:creationId xmlns:a16="http://schemas.microsoft.com/office/drawing/2014/main" id="{C937142C-5868-459D-BEC9-3B3B9A0DF7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2673EA6-F60C-4186-9B72-EB8CA139AA46}"/>
              </a:ext>
            </a:extLst>
          </p:cNvPr>
          <p:cNvSpPr>
            <a:spLocks noGrp="1"/>
          </p:cNvSpPr>
          <p:nvPr>
            <p:ph type="sldNum" sz="quarter" idx="12"/>
          </p:nvPr>
        </p:nvSpPr>
        <p:spPr/>
        <p:txBody>
          <a:bodyPr/>
          <a:lstStyle/>
          <a:p>
            <a:fld id="{912E62AE-3CC3-42CA-853C-44A3C223AD27}" type="slidenum">
              <a:rPr lang="en-GB" smtClean="0"/>
              <a:t>‹#›</a:t>
            </a:fld>
            <a:endParaRPr lang="en-GB"/>
          </a:p>
        </p:txBody>
      </p:sp>
    </p:spTree>
    <p:extLst>
      <p:ext uri="{BB962C8B-B14F-4D97-AF65-F5344CB8AC3E}">
        <p14:creationId xmlns:p14="http://schemas.microsoft.com/office/powerpoint/2010/main" val="2218608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EF55A-A6BE-4FCA-9BB7-68246610DB8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A0A5BC-FAC7-4593-880C-C12850547DE6}"/>
              </a:ext>
            </a:extLst>
          </p:cNvPr>
          <p:cNvSpPr>
            <a:spLocks noGrp="1"/>
          </p:cNvSpPr>
          <p:nvPr>
            <p:ph type="dt" sz="half" idx="10"/>
          </p:nvPr>
        </p:nvSpPr>
        <p:spPr/>
        <p:txBody>
          <a:bodyPr/>
          <a:lstStyle/>
          <a:p>
            <a:fld id="{115DD0A1-A1F1-4F13-94A6-2461E04FFE3A}" type="datetimeFigureOut">
              <a:rPr lang="en-GB" smtClean="0"/>
              <a:t>08/06/2020</a:t>
            </a:fld>
            <a:endParaRPr lang="en-GB"/>
          </a:p>
        </p:txBody>
      </p:sp>
      <p:sp>
        <p:nvSpPr>
          <p:cNvPr id="4" name="Footer Placeholder 3">
            <a:extLst>
              <a:ext uri="{FF2B5EF4-FFF2-40B4-BE49-F238E27FC236}">
                <a16:creationId xmlns:a16="http://schemas.microsoft.com/office/drawing/2014/main" id="{365FD3A5-9B9E-402B-AEAC-B9CC449EB7E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D5ECF48-3D3E-4BBD-9C54-DE3A25CCF84A}"/>
              </a:ext>
            </a:extLst>
          </p:cNvPr>
          <p:cNvSpPr>
            <a:spLocks noGrp="1"/>
          </p:cNvSpPr>
          <p:nvPr>
            <p:ph type="sldNum" sz="quarter" idx="12"/>
          </p:nvPr>
        </p:nvSpPr>
        <p:spPr/>
        <p:txBody>
          <a:bodyPr/>
          <a:lstStyle/>
          <a:p>
            <a:fld id="{912E62AE-3CC3-42CA-853C-44A3C223AD27}" type="slidenum">
              <a:rPr lang="en-GB" smtClean="0"/>
              <a:t>‹#›</a:t>
            </a:fld>
            <a:endParaRPr lang="en-GB"/>
          </a:p>
        </p:txBody>
      </p:sp>
    </p:spTree>
    <p:extLst>
      <p:ext uri="{BB962C8B-B14F-4D97-AF65-F5344CB8AC3E}">
        <p14:creationId xmlns:p14="http://schemas.microsoft.com/office/powerpoint/2010/main" val="243269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B87687-491A-44CF-B4E0-231917186937}"/>
              </a:ext>
            </a:extLst>
          </p:cNvPr>
          <p:cNvSpPr>
            <a:spLocks noGrp="1"/>
          </p:cNvSpPr>
          <p:nvPr>
            <p:ph type="dt" sz="half" idx="10"/>
          </p:nvPr>
        </p:nvSpPr>
        <p:spPr/>
        <p:txBody>
          <a:bodyPr/>
          <a:lstStyle/>
          <a:p>
            <a:fld id="{115DD0A1-A1F1-4F13-94A6-2461E04FFE3A}" type="datetimeFigureOut">
              <a:rPr lang="en-GB" smtClean="0"/>
              <a:t>08/06/2020</a:t>
            </a:fld>
            <a:endParaRPr lang="en-GB"/>
          </a:p>
        </p:txBody>
      </p:sp>
      <p:sp>
        <p:nvSpPr>
          <p:cNvPr id="3" name="Footer Placeholder 2">
            <a:extLst>
              <a:ext uri="{FF2B5EF4-FFF2-40B4-BE49-F238E27FC236}">
                <a16:creationId xmlns:a16="http://schemas.microsoft.com/office/drawing/2014/main" id="{9D47F164-9700-4977-8F05-ECC79E4B0CD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9699EC6-53B4-42C9-90BF-EADCCE3ED962}"/>
              </a:ext>
            </a:extLst>
          </p:cNvPr>
          <p:cNvSpPr>
            <a:spLocks noGrp="1"/>
          </p:cNvSpPr>
          <p:nvPr>
            <p:ph type="sldNum" sz="quarter" idx="12"/>
          </p:nvPr>
        </p:nvSpPr>
        <p:spPr/>
        <p:txBody>
          <a:bodyPr/>
          <a:lstStyle/>
          <a:p>
            <a:fld id="{912E62AE-3CC3-42CA-853C-44A3C223AD27}" type="slidenum">
              <a:rPr lang="en-GB" smtClean="0"/>
              <a:t>‹#›</a:t>
            </a:fld>
            <a:endParaRPr lang="en-GB"/>
          </a:p>
        </p:txBody>
      </p:sp>
    </p:spTree>
    <p:extLst>
      <p:ext uri="{BB962C8B-B14F-4D97-AF65-F5344CB8AC3E}">
        <p14:creationId xmlns:p14="http://schemas.microsoft.com/office/powerpoint/2010/main" val="2915431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04521-3B35-4261-A751-CEB3925833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C3FD1DF-5B63-4E2A-85E7-51DF469D5D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D176DDB-76CF-44AE-BF18-9674EEB56D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6448BA-B9E2-4A2F-8B2C-916DA26B3A14}"/>
              </a:ext>
            </a:extLst>
          </p:cNvPr>
          <p:cNvSpPr>
            <a:spLocks noGrp="1"/>
          </p:cNvSpPr>
          <p:nvPr>
            <p:ph type="dt" sz="half" idx="10"/>
          </p:nvPr>
        </p:nvSpPr>
        <p:spPr/>
        <p:txBody>
          <a:bodyPr/>
          <a:lstStyle/>
          <a:p>
            <a:fld id="{115DD0A1-A1F1-4F13-94A6-2461E04FFE3A}" type="datetimeFigureOut">
              <a:rPr lang="en-GB" smtClean="0"/>
              <a:t>08/06/2020</a:t>
            </a:fld>
            <a:endParaRPr lang="en-GB"/>
          </a:p>
        </p:txBody>
      </p:sp>
      <p:sp>
        <p:nvSpPr>
          <p:cNvPr id="6" name="Footer Placeholder 5">
            <a:extLst>
              <a:ext uri="{FF2B5EF4-FFF2-40B4-BE49-F238E27FC236}">
                <a16:creationId xmlns:a16="http://schemas.microsoft.com/office/drawing/2014/main" id="{801BC575-12AB-4098-97A3-A33F3D058A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1EE286-AB87-44B0-8A48-4288C3E621A7}"/>
              </a:ext>
            </a:extLst>
          </p:cNvPr>
          <p:cNvSpPr>
            <a:spLocks noGrp="1"/>
          </p:cNvSpPr>
          <p:nvPr>
            <p:ph type="sldNum" sz="quarter" idx="12"/>
          </p:nvPr>
        </p:nvSpPr>
        <p:spPr/>
        <p:txBody>
          <a:bodyPr/>
          <a:lstStyle/>
          <a:p>
            <a:fld id="{912E62AE-3CC3-42CA-853C-44A3C223AD27}" type="slidenum">
              <a:rPr lang="en-GB" smtClean="0"/>
              <a:t>‹#›</a:t>
            </a:fld>
            <a:endParaRPr lang="en-GB"/>
          </a:p>
        </p:txBody>
      </p:sp>
    </p:spTree>
    <p:extLst>
      <p:ext uri="{BB962C8B-B14F-4D97-AF65-F5344CB8AC3E}">
        <p14:creationId xmlns:p14="http://schemas.microsoft.com/office/powerpoint/2010/main" val="101810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99E89-F914-4373-A053-F9C196AF67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438F294-FE13-48CC-879E-26154CCA2F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A80760E-25FD-4C32-A67E-614EC14E8F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2942DF-DBBE-40A1-A09E-F9B831B0376C}"/>
              </a:ext>
            </a:extLst>
          </p:cNvPr>
          <p:cNvSpPr>
            <a:spLocks noGrp="1"/>
          </p:cNvSpPr>
          <p:nvPr>
            <p:ph type="dt" sz="half" idx="10"/>
          </p:nvPr>
        </p:nvSpPr>
        <p:spPr/>
        <p:txBody>
          <a:bodyPr/>
          <a:lstStyle/>
          <a:p>
            <a:fld id="{115DD0A1-A1F1-4F13-94A6-2461E04FFE3A}" type="datetimeFigureOut">
              <a:rPr lang="en-GB" smtClean="0"/>
              <a:t>08/06/2020</a:t>
            </a:fld>
            <a:endParaRPr lang="en-GB"/>
          </a:p>
        </p:txBody>
      </p:sp>
      <p:sp>
        <p:nvSpPr>
          <p:cNvPr id="6" name="Footer Placeholder 5">
            <a:extLst>
              <a:ext uri="{FF2B5EF4-FFF2-40B4-BE49-F238E27FC236}">
                <a16:creationId xmlns:a16="http://schemas.microsoft.com/office/drawing/2014/main" id="{4AA8C67A-C900-49F8-B53E-ABD030A9EB7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8686F5-1AB1-4CBF-9889-04B9AB262532}"/>
              </a:ext>
            </a:extLst>
          </p:cNvPr>
          <p:cNvSpPr>
            <a:spLocks noGrp="1"/>
          </p:cNvSpPr>
          <p:nvPr>
            <p:ph type="sldNum" sz="quarter" idx="12"/>
          </p:nvPr>
        </p:nvSpPr>
        <p:spPr/>
        <p:txBody>
          <a:bodyPr/>
          <a:lstStyle/>
          <a:p>
            <a:fld id="{912E62AE-3CC3-42CA-853C-44A3C223AD27}" type="slidenum">
              <a:rPr lang="en-GB" smtClean="0"/>
              <a:t>‹#›</a:t>
            </a:fld>
            <a:endParaRPr lang="en-GB"/>
          </a:p>
        </p:txBody>
      </p:sp>
    </p:spTree>
    <p:extLst>
      <p:ext uri="{BB962C8B-B14F-4D97-AF65-F5344CB8AC3E}">
        <p14:creationId xmlns:p14="http://schemas.microsoft.com/office/powerpoint/2010/main" val="2485617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40B46F-4120-44B0-B695-D29A53E62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326F6E-3302-4517-98E7-17D23AAA44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E1C85C-36A5-4C80-BE03-EEE90A3FF5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DD0A1-A1F1-4F13-94A6-2461E04FFE3A}" type="datetimeFigureOut">
              <a:rPr lang="en-GB" smtClean="0"/>
              <a:t>08/06/2020</a:t>
            </a:fld>
            <a:endParaRPr lang="en-GB"/>
          </a:p>
        </p:txBody>
      </p:sp>
      <p:sp>
        <p:nvSpPr>
          <p:cNvPr id="5" name="Footer Placeholder 4">
            <a:extLst>
              <a:ext uri="{FF2B5EF4-FFF2-40B4-BE49-F238E27FC236}">
                <a16:creationId xmlns:a16="http://schemas.microsoft.com/office/drawing/2014/main" id="{2AF752B6-4A1E-44C6-AC5D-AFA3F39B00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81D11C-BC9F-4606-8AE9-FD78E79DE5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E62AE-3CC3-42CA-853C-44A3C223AD27}" type="slidenum">
              <a:rPr lang="en-GB" smtClean="0"/>
              <a:t>‹#›</a:t>
            </a:fld>
            <a:endParaRPr lang="en-GB"/>
          </a:p>
        </p:txBody>
      </p:sp>
    </p:spTree>
    <p:extLst>
      <p:ext uri="{BB962C8B-B14F-4D97-AF65-F5344CB8AC3E}">
        <p14:creationId xmlns:p14="http://schemas.microsoft.com/office/powerpoint/2010/main" val="1888856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3" Type="http://schemas.openxmlformats.org/officeDocument/2006/relationships/image" Target="../media/image7.png" /><Relationship Id="rId2" Type="http://schemas.openxmlformats.org/officeDocument/2006/relationships/image" Target="../media/image6.png" /><Relationship Id="rId1" Type="http://schemas.openxmlformats.org/officeDocument/2006/relationships/slideLayout" Target="../slideLayouts/slideLayout7.xml" /><Relationship Id="rId4" Type="http://schemas.openxmlformats.org/officeDocument/2006/relationships/image" Target="../media/image8.emf" /></Relationships>
</file>

<file path=ppt/slides/_rels/slide11.xml.rels><?xml version="1.0" encoding="UTF-8" standalone="yes"?>
<Relationships xmlns="http://schemas.openxmlformats.org/package/2006/relationships"><Relationship Id="rId3" Type="http://schemas.openxmlformats.org/officeDocument/2006/relationships/image" Target="../media/image10.emf" /><Relationship Id="rId2" Type="http://schemas.openxmlformats.org/officeDocument/2006/relationships/image" Target="../media/image9.emf"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3" Type="http://schemas.openxmlformats.org/officeDocument/2006/relationships/image" Target="../media/image12.emf" /><Relationship Id="rId2" Type="http://schemas.openxmlformats.org/officeDocument/2006/relationships/image" Target="../media/image11.emf"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3" Type="http://schemas.openxmlformats.org/officeDocument/2006/relationships/image" Target="../media/image2.emf" /><Relationship Id="rId2" Type="http://schemas.openxmlformats.org/officeDocument/2006/relationships/image" Target="../media/image1.emf"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2" Type="http://schemas.openxmlformats.org/officeDocument/2006/relationships/image" Target="../media/image3.emf"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3" Type="http://schemas.openxmlformats.org/officeDocument/2006/relationships/image" Target="../media/image5.emf" /><Relationship Id="rId2" Type="http://schemas.openxmlformats.org/officeDocument/2006/relationships/image" Target="../media/image4.emf"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A8CAA45-2DD8-46CE-A045-A7915C989F8E}"/>
              </a:ext>
            </a:extLst>
          </p:cNvPr>
          <p:cNvSpPr txBox="1"/>
          <p:nvPr/>
        </p:nvSpPr>
        <p:spPr>
          <a:xfrm>
            <a:off x="168504" y="70691"/>
            <a:ext cx="4586990" cy="2123658"/>
          </a:xfrm>
          <a:prstGeom prst="rect">
            <a:avLst/>
          </a:prstGeom>
          <a:noFill/>
          <a:ln>
            <a:solidFill>
              <a:schemeClr val="tx1"/>
            </a:solidFill>
          </a:ln>
        </p:spPr>
        <p:txBody>
          <a:bodyPr wrap="square" rtlCol="0">
            <a:spAutoFit/>
          </a:bodyPr>
          <a:lstStyle/>
          <a:p>
            <a:r>
              <a:rPr lang="en-US" sz="1200" b="1" u="sng" dirty="0"/>
              <a:t>Origins:</a:t>
            </a:r>
            <a:endParaRPr lang="en-GB" sz="1200" b="1" u="sng" dirty="0"/>
          </a:p>
          <a:p>
            <a:endParaRPr lang="en-GB" sz="1200" dirty="0"/>
          </a:p>
          <a:p>
            <a:r>
              <a:rPr lang="en-GB" sz="1200" dirty="0"/>
              <a:t>According to the United Nations  2/3 countries now call themselves ‘liberal democracies’(x7 since 1945)</a:t>
            </a:r>
          </a:p>
          <a:p>
            <a:r>
              <a:rPr lang="en-GB" sz="1200" dirty="0"/>
              <a:t>Pervasive ideology: Associated with both right + left Oldest of the three core ideologies -</a:t>
            </a:r>
          </a:p>
          <a:p>
            <a:r>
              <a:rPr lang="en-GB" sz="1200" dirty="0"/>
              <a:t>Origins in Reformation, Enlightenment. </a:t>
            </a:r>
          </a:p>
          <a:p>
            <a:r>
              <a:rPr lang="en-GB" sz="1200" dirty="0"/>
              <a:t>Belief in reason over faith, promoted debate + inquiry, individuals have free will and best judge of own interests. Move away from ‘divine right of kings’ and acceptance of the governed towards logic + rational thinking.</a:t>
            </a:r>
          </a:p>
        </p:txBody>
      </p:sp>
      <p:sp>
        <p:nvSpPr>
          <p:cNvPr id="5" name="TextBox 4">
            <a:extLst>
              <a:ext uri="{FF2B5EF4-FFF2-40B4-BE49-F238E27FC236}">
                <a16:creationId xmlns:a16="http://schemas.microsoft.com/office/drawing/2014/main" id="{2BFA7230-F7CC-44F8-A928-7E745CD7366A}"/>
              </a:ext>
            </a:extLst>
          </p:cNvPr>
          <p:cNvSpPr txBox="1"/>
          <p:nvPr/>
        </p:nvSpPr>
        <p:spPr>
          <a:xfrm>
            <a:off x="3009231" y="2265040"/>
            <a:ext cx="2618762" cy="4406014"/>
          </a:xfrm>
          <a:prstGeom prst="rect">
            <a:avLst/>
          </a:prstGeom>
          <a:noFill/>
          <a:ln>
            <a:solidFill>
              <a:schemeClr val="tx1"/>
            </a:solidFill>
          </a:ln>
        </p:spPr>
        <p:txBody>
          <a:bodyPr wrap="square" rtlCol="0">
            <a:spAutoFit/>
          </a:bodyPr>
          <a:lstStyle/>
          <a:p>
            <a:r>
              <a:rPr lang="en-GB" sz="1200" b="1" u="sng" dirty="0"/>
              <a:t>Core Ideas of Liberalism: </a:t>
            </a:r>
          </a:p>
          <a:p>
            <a:pPr>
              <a:lnSpc>
                <a:spcPct val="107000"/>
              </a:lnSpc>
              <a:spcAft>
                <a:spcPts val="800"/>
              </a:spcAft>
            </a:pPr>
            <a:r>
              <a:rPr lang="en-GB" sz="1400" b="1" u="sng" dirty="0">
                <a:latin typeface="Calibri" panose="020F0502020204030204" pitchFamily="34" charset="0"/>
                <a:ea typeface="Calibri" panose="020F0502020204030204" pitchFamily="34" charset="0"/>
                <a:cs typeface="Times New Roman" panose="02020603050405020304" pitchFamily="18" charset="0"/>
              </a:rPr>
              <a:t>Society</a:t>
            </a:r>
          </a:p>
          <a:p>
            <a:pPr>
              <a:lnSpc>
                <a:spcPct val="107000"/>
              </a:lnSpc>
              <a:spcAft>
                <a:spcPts val="800"/>
              </a:spcAft>
            </a:pPr>
            <a:br>
              <a:rPr lang="en-GB" sz="1100" b="1" u="sng"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Locke believed ‘natural society’ with natural laws + natural rights precedes the state. </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“Right to life, liberty + the pursuit of happiness”</a:t>
            </a:r>
            <a:br>
              <a:rPr lang="en-GB" sz="1100" dirty="0">
                <a:latin typeface="Calibri" panose="020F0502020204030204" pitchFamily="34" charset="0"/>
                <a:ea typeface="Calibri" panose="020F0502020204030204" pitchFamily="34" charset="0"/>
                <a:cs typeface="Times New Roman" panose="02020603050405020304" pitchFamily="18" charset="0"/>
              </a:rPr>
            </a:b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Emphasis on the individual </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Mid C19th thinker </a:t>
            </a:r>
            <a:r>
              <a:rPr lang="en-GB" sz="1100" b="1" dirty="0">
                <a:latin typeface="Calibri" panose="020F0502020204030204" pitchFamily="34" charset="0"/>
                <a:ea typeface="Calibri" panose="020F0502020204030204" pitchFamily="34" charset="0"/>
                <a:cs typeface="Times New Roman" panose="02020603050405020304" pitchFamily="18" charset="0"/>
              </a:rPr>
              <a:t>John Stuart Mill</a:t>
            </a:r>
            <a:r>
              <a:rPr lang="en-GB" sz="1100" dirty="0">
                <a:latin typeface="Calibri" panose="020F0502020204030204" pitchFamily="34" charset="0"/>
                <a:ea typeface="Calibri" panose="020F0502020204030204" pitchFamily="34" charset="0"/>
                <a:cs typeface="Times New Roman" panose="02020603050405020304" pitchFamily="18" charset="0"/>
              </a:rPr>
              <a:t> believed main purpose of civilised society is to facilitate individualism. Individuals are rational in their pursuit of self-interest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seeks freedom from dependency on others.</a:t>
            </a:r>
            <a:br>
              <a:rPr lang="en-GB" sz="1100" dirty="0">
                <a:latin typeface="Calibri" panose="020F0502020204030204" pitchFamily="34" charset="0"/>
                <a:ea typeface="Calibri" panose="020F0502020204030204" pitchFamily="34" charset="0"/>
                <a:cs typeface="Times New Roman" panose="02020603050405020304" pitchFamily="18" charset="0"/>
              </a:rPr>
            </a:b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Liberals believe the default setting of any society is the focus on individual freedom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any society, which seeks to deny this is dysfunctional - The right to property is an important, tangible, expression of an individual within society.</a:t>
            </a:r>
            <a:endParaRPr lang="en-GB" sz="1100" b="1" u="sng" dirty="0"/>
          </a:p>
        </p:txBody>
      </p:sp>
      <p:sp>
        <p:nvSpPr>
          <p:cNvPr id="6" name="TextBox 5">
            <a:extLst>
              <a:ext uri="{FF2B5EF4-FFF2-40B4-BE49-F238E27FC236}">
                <a16:creationId xmlns:a16="http://schemas.microsoft.com/office/drawing/2014/main" id="{D138DCF3-75CA-42E8-BA41-9D28704E0BF0}"/>
              </a:ext>
            </a:extLst>
          </p:cNvPr>
          <p:cNvSpPr txBox="1"/>
          <p:nvPr/>
        </p:nvSpPr>
        <p:spPr>
          <a:xfrm>
            <a:off x="168505" y="2265040"/>
            <a:ext cx="2739948" cy="4370427"/>
          </a:xfrm>
          <a:prstGeom prst="rect">
            <a:avLst/>
          </a:prstGeom>
          <a:noFill/>
          <a:ln>
            <a:solidFill>
              <a:schemeClr val="tx1"/>
            </a:solidFill>
          </a:ln>
        </p:spPr>
        <p:txBody>
          <a:bodyPr wrap="square" rtlCol="0">
            <a:spAutoFit/>
          </a:bodyPr>
          <a:lstStyle/>
          <a:p>
            <a:r>
              <a:rPr lang="en-GB" sz="1200" b="1" u="sng" dirty="0"/>
              <a:t>Core Ideas of Liberalism: </a:t>
            </a:r>
          </a:p>
          <a:p>
            <a:r>
              <a:rPr lang="en-GB" sz="1200" b="1" u="sng" dirty="0"/>
              <a:t>Human Nature</a:t>
            </a:r>
          </a:p>
          <a:p>
            <a:endParaRPr lang="en-GB" sz="1200" dirty="0"/>
          </a:p>
          <a:p>
            <a:r>
              <a:rPr lang="en-GB" sz="1100" dirty="0"/>
              <a:t>John Locke and refined by later thinkers (John Stuart Mill)</a:t>
            </a:r>
          </a:p>
          <a:p>
            <a:r>
              <a:rPr lang="en-GB" sz="1100" dirty="0"/>
              <a:t>Rejected Medieval notion of mankind as flawed (and only God can forgive.)</a:t>
            </a:r>
          </a:p>
          <a:p>
            <a:endParaRPr lang="en-GB" sz="1100" dirty="0"/>
          </a:p>
          <a:p>
            <a:r>
              <a:rPr lang="en-GB" sz="1100" dirty="0"/>
              <a:t>Liberal thinkers had a more optimistic view of Human Nature, huge capacity to bring about progress, ability to forge human happiness. </a:t>
            </a:r>
          </a:p>
          <a:p>
            <a:r>
              <a:rPr lang="en-GB" sz="1100" dirty="0"/>
              <a:t>Guided by reason + rationalism(through debate + discussion of ideas + opinions)</a:t>
            </a:r>
          </a:p>
          <a:p>
            <a:endParaRPr lang="en-GB" sz="1100" dirty="0"/>
          </a:p>
          <a:p>
            <a:r>
              <a:rPr lang="en-GB" sz="1100" dirty="0"/>
              <a:t>Individuals have capacity to ‘plan’ own future + effect their outcome. Human nature allows us to shape our own destiny’. Problems are merely challenges awaiting reasoned solutions &amp; reasoned discussion leads to consensus.</a:t>
            </a:r>
          </a:p>
          <a:p>
            <a:endParaRPr lang="en-GB" sz="1100" dirty="0"/>
          </a:p>
          <a:p>
            <a:r>
              <a:rPr lang="en-GB" sz="1100" dirty="0"/>
              <a:t>For liberals the natural condition of human nature is one of self-aware individuals, living in peace, harmony + mutual understanding. </a:t>
            </a:r>
          </a:p>
        </p:txBody>
      </p:sp>
      <p:sp>
        <p:nvSpPr>
          <p:cNvPr id="7" name="TextBox 6">
            <a:extLst>
              <a:ext uri="{FF2B5EF4-FFF2-40B4-BE49-F238E27FC236}">
                <a16:creationId xmlns:a16="http://schemas.microsoft.com/office/drawing/2014/main" id="{52099890-3235-4C2A-9879-FA1A3B14ADED}"/>
              </a:ext>
            </a:extLst>
          </p:cNvPr>
          <p:cNvSpPr txBox="1"/>
          <p:nvPr/>
        </p:nvSpPr>
        <p:spPr>
          <a:xfrm>
            <a:off x="5728771" y="2265040"/>
            <a:ext cx="2960285" cy="4414350"/>
          </a:xfrm>
          <a:prstGeom prst="rect">
            <a:avLst/>
          </a:prstGeom>
          <a:noFill/>
          <a:ln>
            <a:solidFill>
              <a:schemeClr val="tx1"/>
            </a:solidFill>
          </a:ln>
        </p:spPr>
        <p:txBody>
          <a:bodyPr wrap="square" rtlCol="0">
            <a:spAutoFit/>
          </a:bodyPr>
          <a:lstStyle/>
          <a:p>
            <a:r>
              <a:rPr lang="en-GB" sz="1200" b="1" u="sng" dirty="0"/>
              <a:t>Core Ideas of Liberalism: </a:t>
            </a:r>
          </a:p>
          <a:p>
            <a:pPr>
              <a:lnSpc>
                <a:spcPct val="107000"/>
              </a:lnSpc>
              <a:spcAft>
                <a:spcPts val="800"/>
              </a:spcAft>
            </a:pPr>
            <a:r>
              <a:rPr lang="en-GB" sz="1400" b="1" u="sng" dirty="0">
                <a:latin typeface="Calibri" panose="020F0502020204030204" pitchFamily="34" charset="0"/>
                <a:ea typeface="Calibri" panose="020F0502020204030204" pitchFamily="34" charset="0"/>
                <a:cs typeface="Times New Roman" panose="02020603050405020304" pitchFamily="18" charset="0"/>
              </a:rPr>
              <a:t>Economy</a:t>
            </a:r>
            <a:br>
              <a:rPr lang="en-GB" sz="1400" b="1" dirty="0">
                <a:latin typeface="Calibri" panose="020F0502020204030204" pitchFamily="34" charset="0"/>
                <a:ea typeface="Calibri" panose="020F0502020204030204" pitchFamily="34" charset="0"/>
                <a:cs typeface="Times New Roman" panose="02020603050405020304" pitchFamily="18" charset="0"/>
              </a:rPr>
            </a:b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As well as shaping its view of society Liberalism’s devotion to private property informs approach to the economy.</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Property ‘natural right’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inevitable that liberals should support capitalism</a:t>
            </a:r>
            <a:br>
              <a:rPr lang="en-GB" sz="1100" dirty="0">
                <a:latin typeface="Calibri" panose="020F0502020204030204" pitchFamily="34" charset="0"/>
                <a:ea typeface="Calibri" panose="020F0502020204030204" pitchFamily="34" charset="0"/>
                <a:cs typeface="Times New Roman" panose="02020603050405020304" pitchFamily="18" charset="0"/>
              </a:rPr>
            </a:b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Liberal economist </a:t>
            </a:r>
            <a:r>
              <a:rPr lang="en-GB" sz="1100" b="1" dirty="0">
                <a:latin typeface="Calibri" panose="020F0502020204030204" pitchFamily="34" charset="0"/>
                <a:ea typeface="Calibri" panose="020F0502020204030204" pitchFamily="34" charset="0"/>
                <a:cs typeface="Times New Roman" panose="02020603050405020304" pitchFamily="18" charset="0"/>
              </a:rPr>
              <a:t>Adam Smith </a:t>
            </a:r>
            <a:r>
              <a:rPr lang="en-GB" sz="1100" dirty="0">
                <a:latin typeface="Calibri" panose="020F0502020204030204" pitchFamily="34" charset="0"/>
                <a:ea typeface="Calibri" panose="020F0502020204030204" pitchFamily="34" charset="0"/>
                <a:cs typeface="Times New Roman" panose="02020603050405020304" pitchFamily="18" charset="0"/>
              </a:rPr>
              <a:t>(Wealth of Nations 1776)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Liberalism strongly associated with  private enterprise + private ownership of the economy (Capitalism = Economic Liberalisation) </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Linked with positive view of human nature:</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 Free market economics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invisible hand of market forces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wealth ‘trickled down’ to everyone. </a:t>
            </a:r>
          </a:p>
          <a:p>
            <a:r>
              <a:rPr lang="en-GB" sz="1100" dirty="0">
                <a:latin typeface="Calibri" panose="020F0502020204030204" pitchFamily="34" charset="0"/>
                <a:ea typeface="Calibri" panose="020F0502020204030204" pitchFamily="34" charset="0"/>
                <a:cs typeface="Times New Roman" panose="02020603050405020304" pitchFamily="18" charset="0"/>
              </a:rPr>
              <a:t>Reflects optimistic tone of Liberalism’s core values.</a:t>
            </a:r>
            <a:endParaRPr lang="en-GB" sz="1100" b="1" u="sng" dirty="0"/>
          </a:p>
        </p:txBody>
      </p:sp>
      <p:sp>
        <p:nvSpPr>
          <p:cNvPr id="8" name="TextBox 7">
            <a:extLst>
              <a:ext uri="{FF2B5EF4-FFF2-40B4-BE49-F238E27FC236}">
                <a16:creationId xmlns:a16="http://schemas.microsoft.com/office/drawing/2014/main" id="{3A744B52-6976-455C-8900-88751599A118}"/>
              </a:ext>
            </a:extLst>
          </p:cNvPr>
          <p:cNvSpPr txBox="1"/>
          <p:nvPr/>
        </p:nvSpPr>
        <p:spPr>
          <a:xfrm>
            <a:off x="8789834" y="1090359"/>
            <a:ext cx="3233662" cy="5589031"/>
          </a:xfrm>
          <a:prstGeom prst="rect">
            <a:avLst/>
          </a:prstGeom>
          <a:noFill/>
          <a:ln>
            <a:solidFill>
              <a:schemeClr val="tx1"/>
            </a:solidFill>
          </a:ln>
        </p:spPr>
        <p:txBody>
          <a:bodyPr wrap="square" rtlCol="0">
            <a:spAutoFit/>
          </a:bodyPr>
          <a:lstStyle/>
          <a:p>
            <a:r>
              <a:rPr lang="en-GB" sz="1200" b="1" u="sng" dirty="0"/>
              <a:t>Core Ideas of Liberalism:</a:t>
            </a:r>
          </a:p>
          <a:p>
            <a:r>
              <a:rPr lang="en-GB" sz="1200" b="1" u="sng" dirty="0"/>
              <a:t>State methods:</a:t>
            </a:r>
          </a:p>
          <a:p>
            <a:endParaRPr lang="en-US" sz="1200" b="1" u="sng" dirty="0"/>
          </a:p>
          <a:p>
            <a:pPr marL="228600">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Rejection of ‘traditional’ state </a:t>
            </a:r>
          </a:p>
          <a:p>
            <a:pPr marL="228600">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Government by consent (of the governed) </a:t>
            </a:r>
            <a:r>
              <a:rPr lang="en-GB" sz="1100" b="1" dirty="0">
                <a:latin typeface="Calibri" panose="020F0502020204030204" pitchFamily="34" charset="0"/>
                <a:ea typeface="Calibri" panose="020F0502020204030204" pitchFamily="34" charset="0"/>
                <a:cs typeface="Times New Roman" panose="02020603050405020304" pitchFamily="18" charset="0"/>
              </a:rPr>
              <a:t>Locke</a:t>
            </a:r>
            <a:r>
              <a:rPr lang="en-GB" sz="1100" dirty="0">
                <a:latin typeface="Calibri" panose="020F0502020204030204" pitchFamily="34" charset="0"/>
                <a:ea typeface="Calibri" panose="020F0502020204030204" pitchFamily="34" charset="0"/>
                <a:cs typeface="Times New Roman" panose="02020603050405020304" pitchFamily="18" charset="0"/>
              </a:rPr>
              <a:t>: “Gov should always be the servant, not the master of the people”.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Social contract </a:t>
            </a:r>
          </a:p>
          <a:p>
            <a:pPr marL="228600">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Promotion of natural rights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ensuring they would be more safely + easily exercised than in a state of native. </a:t>
            </a:r>
          </a:p>
          <a:p>
            <a:pPr marL="228600">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Promotion of tolerance. </a:t>
            </a:r>
            <a:r>
              <a:rPr lang="en-GB" sz="1100" b="1" dirty="0">
                <a:latin typeface="Calibri" panose="020F0502020204030204" pitchFamily="34" charset="0"/>
                <a:ea typeface="Calibri" panose="020F0502020204030204" pitchFamily="34" charset="0"/>
                <a:cs typeface="Times New Roman" panose="02020603050405020304" pitchFamily="18" charset="0"/>
              </a:rPr>
              <a:t>Voltaire</a:t>
            </a:r>
            <a:r>
              <a:rPr lang="en-GB" sz="1100" dirty="0">
                <a:latin typeface="Calibri" panose="020F0502020204030204" pitchFamily="34" charset="0"/>
                <a:ea typeface="Calibri" panose="020F0502020204030204" pitchFamily="34" charset="0"/>
                <a:cs typeface="Times New Roman" panose="02020603050405020304" pitchFamily="18" charset="0"/>
              </a:rPr>
              <a:t>: “I detest what you say but will defend unto the death your right to say it”. </a:t>
            </a:r>
            <a:r>
              <a:rPr lang="en-GB" sz="1100" b="1" dirty="0">
                <a:latin typeface="Calibri" panose="020F0502020204030204" pitchFamily="34" charset="0"/>
                <a:ea typeface="Calibri" panose="020F0502020204030204" pitchFamily="34" charset="0"/>
                <a:cs typeface="Times New Roman" panose="02020603050405020304" pitchFamily="18" charset="0"/>
              </a:rPr>
              <a:t>John Stuart Mill</a:t>
            </a:r>
            <a:r>
              <a:rPr lang="en-GB" sz="1100" dirty="0">
                <a:latin typeface="Calibri" panose="020F0502020204030204" pitchFamily="34" charset="0"/>
                <a:ea typeface="Calibri" panose="020F0502020204030204" pitchFamily="34" charset="0"/>
                <a:cs typeface="Times New Roman" panose="02020603050405020304" pitchFamily="18" charset="0"/>
              </a:rPr>
              <a:t>: State should tolerate all actions + opinions unless shown to violate the </a:t>
            </a:r>
            <a:r>
              <a:rPr lang="en-GB" sz="1100" i="1" dirty="0">
                <a:latin typeface="Calibri" panose="020F0502020204030204" pitchFamily="34" charset="0"/>
                <a:ea typeface="Calibri" panose="020F0502020204030204" pitchFamily="34" charset="0"/>
                <a:cs typeface="Times New Roman" panose="02020603050405020304" pitchFamily="18" charset="0"/>
              </a:rPr>
              <a:t>harm principle</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Meritocracy – Political power should be exercised only by those who show themselves worthy of it.</a:t>
            </a:r>
          </a:p>
          <a:p>
            <a:pPr marL="228600">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Equality of opportunity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All individuals are born equal (Foundational equality)</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All individuals have equal opportunity to develop their potential + achieve control of their own lives. If an individual fails to achieve their potential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must assume total responsibility for this failure. </a:t>
            </a:r>
          </a:p>
          <a:p>
            <a:r>
              <a:rPr lang="en-GB" sz="1100" dirty="0">
                <a:latin typeface="Calibri" panose="020F0502020204030204" pitchFamily="34" charset="0"/>
                <a:ea typeface="Calibri" panose="020F0502020204030204" pitchFamily="34" charset="0"/>
                <a:cs typeface="Times New Roman" panose="02020603050405020304" pitchFamily="18" charset="0"/>
              </a:rPr>
              <a:t>Justice (linked to above) State should embody justice + treat individuals fairly.</a:t>
            </a:r>
            <a:endParaRPr lang="en-GB" sz="1200" b="1" u="sng" dirty="0"/>
          </a:p>
        </p:txBody>
      </p:sp>
      <p:sp>
        <p:nvSpPr>
          <p:cNvPr id="9" name="TextBox 8">
            <a:extLst>
              <a:ext uri="{FF2B5EF4-FFF2-40B4-BE49-F238E27FC236}">
                <a16:creationId xmlns:a16="http://schemas.microsoft.com/office/drawing/2014/main" id="{707DD5B8-5C2C-4330-904F-F2157AAA8875}"/>
              </a:ext>
            </a:extLst>
          </p:cNvPr>
          <p:cNvSpPr txBox="1"/>
          <p:nvPr/>
        </p:nvSpPr>
        <p:spPr>
          <a:xfrm flipH="1">
            <a:off x="4856272" y="70691"/>
            <a:ext cx="3718797" cy="2108269"/>
          </a:xfrm>
          <a:prstGeom prst="rect">
            <a:avLst/>
          </a:prstGeom>
          <a:noFill/>
          <a:ln>
            <a:solidFill>
              <a:schemeClr val="tx1"/>
            </a:solidFill>
          </a:ln>
        </p:spPr>
        <p:txBody>
          <a:bodyPr wrap="square" rtlCol="0">
            <a:spAutoFit/>
          </a:bodyPr>
          <a:lstStyle/>
          <a:p>
            <a:r>
              <a:rPr lang="en-US" sz="1200" b="1" u="sng" dirty="0"/>
              <a:t>Core ideas of liberalism – state structures:</a:t>
            </a:r>
          </a:p>
          <a:p>
            <a:endParaRPr lang="en-US" sz="1200" b="1" u="sng" dirty="0"/>
          </a:p>
          <a:p>
            <a:r>
              <a:rPr lang="en-US" sz="1100" dirty="0"/>
              <a:t>Liberal state should be democratic</a:t>
            </a:r>
          </a:p>
          <a:p>
            <a:r>
              <a:rPr lang="en-US" sz="1100" dirty="0"/>
              <a:t>Laws based on natural rights – life, liberty, property</a:t>
            </a:r>
          </a:p>
          <a:p>
            <a:r>
              <a:rPr lang="en-US" sz="1100" dirty="0"/>
              <a:t>Limited government – entrenched constitution and constrained by strong laws</a:t>
            </a:r>
          </a:p>
          <a:p>
            <a:r>
              <a:rPr lang="en-US" sz="1100" dirty="0"/>
              <a:t>Separation of powers with 3 branches that should control each others powers: legislature, executive and judiciary</a:t>
            </a:r>
          </a:p>
          <a:p>
            <a:r>
              <a:rPr lang="en-US" sz="1100" dirty="0"/>
              <a:t>Foundational equality – everyone born with same natural rights.</a:t>
            </a:r>
            <a:endParaRPr lang="en-GB" sz="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10" name="Cloud 9">
            <a:extLst>
              <a:ext uri="{FF2B5EF4-FFF2-40B4-BE49-F238E27FC236}">
                <a16:creationId xmlns:a16="http://schemas.microsoft.com/office/drawing/2014/main" id="{9379DE3C-6B14-44D0-BBF5-15CD995C6514}"/>
              </a:ext>
            </a:extLst>
          </p:cNvPr>
          <p:cNvSpPr/>
          <p:nvPr/>
        </p:nvSpPr>
        <p:spPr>
          <a:xfrm>
            <a:off x="8675572" y="137187"/>
            <a:ext cx="3233662" cy="82127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Liberalism Core ideas KO</a:t>
            </a:r>
            <a:endParaRPr lang="en-GB" sz="1200" dirty="0"/>
          </a:p>
        </p:txBody>
      </p:sp>
    </p:spTree>
    <p:extLst>
      <p:ext uri="{BB962C8B-B14F-4D97-AF65-F5344CB8AC3E}">
        <p14:creationId xmlns:p14="http://schemas.microsoft.com/office/powerpoint/2010/main" val="325843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92DD9C7-91DF-4685-9A8E-761282F456A4}"/>
              </a:ext>
            </a:extLst>
          </p:cNvPr>
          <p:cNvPicPr>
            <a:picLocks noChangeAspect="1"/>
          </p:cNvPicPr>
          <p:nvPr/>
        </p:nvPicPr>
        <p:blipFill>
          <a:blip r:embed="rId2"/>
          <a:stretch>
            <a:fillRect/>
          </a:stretch>
        </p:blipFill>
        <p:spPr>
          <a:xfrm>
            <a:off x="121186" y="0"/>
            <a:ext cx="3668960" cy="2655065"/>
          </a:xfrm>
          <a:prstGeom prst="rect">
            <a:avLst/>
          </a:prstGeom>
        </p:spPr>
      </p:pic>
      <p:pic>
        <p:nvPicPr>
          <p:cNvPr id="3" name="Picture 2">
            <a:extLst>
              <a:ext uri="{FF2B5EF4-FFF2-40B4-BE49-F238E27FC236}">
                <a16:creationId xmlns:a16="http://schemas.microsoft.com/office/drawing/2014/main" id="{9774D5C6-F37F-4B47-B94E-AD29F033E08E}"/>
              </a:ext>
            </a:extLst>
          </p:cNvPr>
          <p:cNvPicPr>
            <a:picLocks noChangeAspect="1"/>
          </p:cNvPicPr>
          <p:nvPr/>
        </p:nvPicPr>
        <p:blipFill>
          <a:blip r:embed="rId3"/>
          <a:stretch>
            <a:fillRect/>
          </a:stretch>
        </p:blipFill>
        <p:spPr>
          <a:xfrm>
            <a:off x="0" y="2861430"/>
            <a:ext cx="3790146" cy="2388110"/>
          </a:xfrm>
          <a:prstGeom prst="rect">
            <a:avLst/>
          </a:prstGeom>
        </p:spPr>
      </p:pic>
      <p:pic>
        <p:nvPicPr>
          <p:cNvPr id="4" name="Picture 3">
            <a:extLst>
              <a:ext uri="{FF2B5EF4-FFF2-40B4-BE49-F238E27FC236}">
                <a16:creationId xmlns:a16="http://schemas.microsoft.com/office/drawing/2014/main" id="{6AD18B41-2975-4ACF-A0CE-450E1B779BB8}"/>
              </a:ext>
            </a:extLst>
          </p:cNvPr>
          <p:cNvPicPr>
            <a:picLocks noChangeAspect="1"/>
          </p:cNvPicPr>
          <p:nvPr/>
        </p:nvPicPr>
        <p:blipFill>
          <a:blip r:embed="rId4"/>
          <a:stretch>
            <a:fillRect/>
          </a:stretch>
        </p:blipFill>
        <p:spPr>
          <a:xfrm>
            <a:off x="4153359" y="132202"/>
            <a:ext cx="7612655" cy="6422834"/>
          </a:xfrm>
          <a:prstGeom prst="rect">
            <a:avLst/>
          </a:prstGeom>
        </p:spPr>
      </p:pic>
    </p:spTree>
    <p:extLst>
      <p:ext uri="{BB962C8B-B14F-4D97-AF65-F5344CB8AC3E}">
        <p14:creationId xmlns:p14="http://schemas.microsoft.com/office/powerpoint/2010/main" val="193907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F28CD95-92CC-4D1A-A7A5-E92559C69ED2}"/>
              </a:ext>
            </a:extLst>
          </p:cNvPr>
          <p:cNvPicPr>
            <a:picLocks noChangeAspect="1"/>
          </p:cNvPicPr>
          <p:nvPr/>
        </p:nvPicPr>
        <p:blipFill>
          <a:blip r:embed="rId2"/>
          <a:stretch>
            <a:fillRect/>
          </a:stretch>
        </p:blipFill>
        <p:spPr>
          <a:xfrm>
            <a:off x="188485" y="418640"/>
            <a:ext cx="5617403" cy="6180981"/>
          </a:xfrm>
          <a:prstGeom prst="rect">
            <a:avLst/>
          </a:prstGeom>
        </p:spPr>
      </p:pic>
      <p:sp>
        <p:nvSpPr>
          <p:cNvPr id="3" name="TextBox 2">
            <a:extLst>
              <a:ext uri="{FF2B5EF4-FFF2-40B4-BE49-F238E27FC236}">
                <a16:creationId xmlns:a16="http://schemas.microsoft.com/office/drawing/2014/main" id="{B8CB7820-6FA5-49C5-924D-0270FC811A39}"/>
              </a:ext>
            </a:extLst>
          </p:cNvPr>
          <p:cNvSpPr txBox="1"/>
          <p:nvPr/>
        </p:nvSpPr>
        <p:spPr>
          <a:xfrm>
            <a:off x="6191480" y="23851"/>
            <a:ext cx="2893764" cy="369332"/>
          </a:xfrm>
          <a:prstGeom prst="rect">
            <a:avLst/>
          </a:prstGeom>
          <a:noFill/>
        </p:spPr>
        <p:txBody>
          <a:bodyPr wrap="square" rtlCol="0">
            <a:spAutoFit/>
          </a:bodyPr>
          <a:lstStyle/>
          <a:p>
            <a:r>
              <a:rPr lang="en-US" dirty="0"/>
              <a:t>State</a:t>
            </a:r>
            <a:endParaRPr lang="en-GB" dirty="0"/>
          </a:p>
        </p:txBody>
      </p:sp>
      <p:pic>
        <p:nvPicPr>
          <p:cNvPr id="4" name="Picture 3">
            <a:extLst>
              <a:ext uri="{FF2B5EF4-FFF2-40B4-BE49-F238E27FC236}">
                <a16:creationId xmlns:a16="http://schemas.microsoft.com/office/drawing/2014/main" id="{6A6B7539-7B77-4065-B4FC-748FDB5E7D0C}"/>
              </a:ext>
            </a:extLst>
          </p:cNvPr>
          <p:cNvPicPr>
            <a:picLocks noChangeAspect="1"/>
          </p:cNvPicPr>
          <p:nvPr/>
        </p:nvPicPr>
        <p:blipFill>
          <a:blip r:embed="rId3"/>
          <a:stretch>
            <a:fillRect/>
          </a:stretch>
        </p:blipFill>
        <p:spPr>
          <a:xfrm>
            <a:off x="6191480" y="418640"/>
            <a:ext cx="5519450" cy="6439359"/>
          </a:xfrm>
          <a:prstGeom prst="rect">
            <a:avLst/>
          </a:prstGeom>
        </p:spPr>
      </p:pic>
      <p:sp>
        <p:nvSpPr>
          <p:cNvPr id="5" name="TextBox 4">
            <a:extLst>
              <a:ext uri="{FF2B5EF4-FFF2-40B4-BE49-F238E27FC236}">
                <a16:creationId xmlns:a16="http://schemas.microsoft.com/office/drawing/2014/main" id="{701DE990-DE98-4153-BA3D-29B9719FE43C}"/>
              </a:ext>
            </a:extLst>
          </p:cNvPr>
          <p:cNvSpPr txBox="1"/>
          <p:nvPr/>
        </p:nvSpPr>
        <p:spPr>
          <a:xfrm>
            <a:off x="340885" y="73713"/>
            <a:ext cx="1542089" cy="369332"/>
          </a:xfrm>
          <a:prstGeom prst="rect">
            <a:avLst/>
          </a:prstGeom>
          <a:noFill/>
        </p:spPr>
        <p:txBody>
          <a:bodyPr wrap="square" rtlCol="0">
            <a:spAutoFit/>
          </a:bodyPr>
          <a:lstStyle/>
          <a:p>
            <a:r>
              <a:rPr lang="en-US" dirty="0"/>
              <a:t>Human nature</a:t>
            </a:r>
            <a:endParaRPr lang="en-GB" dirty="0"/>
          </a:p>
        </p:txBody>
      </p:sp>
    </p:spTree>
    <p:extLst>
      <p:ext uri="{BB962C8B-B14F-4D97-AF65-F5344CB8AC3E}">
        <p14:creationId xmlns:p14="http://schemas.microsoft.com/office/powerpoint/2010/main" val="2747775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FE7F7A0-D652-4892-9712-8793443592EC}"/>
              </a:ext>
            </a:extLst>
          </p:cNvPr>
          <p:cNvPicPr>
            <a:picLocks noChangeAspect="1"/>
          </p:cNvPicPr>
          <p:nvPr/>
        </p:nvPicPr>
        <p:blipFill>
          <a:blip r:embed="rId2"/>
          <a:stretch>
            <a:fillRect/>
          </a:stretch>
        </p:blipFill>
        <p:spPr>
          <a:xfrm>
            <a:off x="198304" y="319489"/>
            <a:ext cx="5761821" cy="6323682"/>
          </a:xfrm>
          <a:prstGeom prst="rect">
            <a:avLst/>
          </a:prstGeom>
        </p:spPr>
      </p:pic>
      <p:pic>
        <p:nvPicPr>
          <p:cNvPr id="4" name="Picture 3">
            <a:extLst>
              <a:ext uri="{FF2B5EF4-FFF2-40B4-BE49-F238E27FC236}">
                <a16:creationId xmlns:a16="http://schemas.microsoft.com/office/drawing/2014/main" id="{A24D2687-0E08-4101-B888-E9CEFA063F43}"/>
              </a:ext>
            </a:extLst>
          </p:cNvPr>
          <p:cNvPicPr>
            <a:picLocks noChangeAspect="1"/>
          </p:cNvPicPr>
          <p:nvPr/>
        </p:nvPicPr>
        <p:blipFill>
          <a:blip r:embed="rId3"/>
          <a:stretch>
            <a:fillRect/>
          </a:stretch>
        </p:blipFill>
        <p:spPr>
          <a:xfrm>
            <a:off x="6231876" y="319489"/>
            <a:ext cx="5761819" cy="6323682"/>
          </a:xfrm>
          <a:prstGeom prst="rect">
            <a:avLst/>
          </a:prstGeom>
        </p:spPr>
      </p:pic>
    </p:spTree>
    <p:extLst>
      <p:ext uri="{BB962C8B-B14F-4D97-AF65-F5344CB8AC3E}">
        <p14:creationId xmlns:p14="http://schemas.microsoft.com/office/powerpoint/2010/main" val="3469733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9D8A5B-5949-40EA-9045-972E879E04D3}"/>
              </a:ext>
            </a:extLst>
          </p:cNvPr>
          <p:cNvSpPr txBox="1"/>
          <p:nvPr/>
        </p:nvSpPr>
        <p:spPr>
          <a:xfrm>
            <a:off x="264405" y="77616"/>
            <a:ext cx="4175392" cy="4201150"/>
          </a:xfrm>
          <a:prstGeom prst="rect">
            <a:avLst/>
          </a:prstGeom>
          <a:noFill/>
          <a:ln>
            <a:solidFill>
              <a:schemeClr val="tx1"/>
            </a:solidFill>
          </a:ln>
        </p:spPr>
        <p:txBody>
          <a:bodyPr wrap="square" rtlCol="0">
            <a:spAutoFit/>
          </a:bodyPr>
          <a:lstStyle/>
          <a:p>
            <a:r>
              <a:rPr lang="en-US" sz="1400" b="1" u="sng" dirty="0"/>
              <a:t>Liberal</a:t>
            </a:r>
          </a:p>
          <a:p>
            <a:r>
              <a:rPr lang="en-GB" sz="1100" dirty="0"/>
              <a:t>Takes the liberal values of individualism and equality and applies them to women</a:t>
            </a:r>
          </a:p>
          <a:p>
            <a:r>
              <a:rPr lang="en-GB" sz="1100" dirty="0"/>
              <a:t>If all humans are of equal worth, women are entitled to the same rights as men</a:t>
            </a:r>
          </a:p>
          <a:p>
            <a:r>
              <a:rPr lang="en-GB" sz="1100" dirty="0"/>
              <a:t>Wollstonecraft = an early liberal voice calling for rights for women in A Vindication of the Rights of Women</a:t>
            </a:r>
          </a:p>
          <a:p>
            <a:r>
              <a:rPr lang="en-GB" sz="1100" dirty="0"/>
              <a:t>BUT; women’s rights remained unconsidered</a:t>
            </a:r>
          </a:p>
          <a:p>
            <a:r>
              <a:rPr lang="en-GB" sz="1100" dirty="0"/>
              <a:t>Liberal feminism, in its early form, was primarily associated with women's suffrage</a:t>
            </a:r>
          </a:p>
          <a:p>
            <a:r>
              <a:rPr lang="en-GB" sz="1100" dirty="0"/>
              <a:t>It also concerns legal and political equality</a:t>
            </a:r>
          </a:p>
          <a:p>
            <a:r>
              <a:rPr lang="en-GB" sz="1100" dirty="0"/>
              <a:t>In the 20th Century liberal feminists campaigned for legal and political equality, abortion, reform to divorce laws, freely available contraception</a:t>
            </a:r>
          </a:p>
          <a:p>
            <a:r>
              <a:rPr lang="en-GB" sz="1100" dirty="0"/>
              <a:t>Liberal feminists support an equality of opportunity</a:t>
            </a:r>
          </a:p>
          <a:p>
            <a:r>
              <a:rPr lang="en-GB" sz="1100" dirty="0"/>
              <a:t>Liberal feminism is reformist – gender imbalance can be overturned by democratic pressure</a:t>
            </a:r>
          </a:p>
          <a:p>
            <a:r>
              <a:rPr lang="en-GB" sz="1100" dirty="0"/>
              <a:t>Once barriers are removed, it is argued women will compete with men and enter all spheres</a:t>
            </a:r>
          </a:p>
          <a:p>
            <a:r>
              <a:rPr lang="en-GB" sz="1100" dirty="0"/>
              <a:t>The more young girls see women in all types of jobs, the sooner gender stereotypes will disappear</a:t>
            </a:r>
          </a:p>
          <a:p>
            <a:r>
              <a:rPr lang="en-GB" sz="1100" dirty="0"/>
              <a:t>Liberal feminism does not aim to challenge the private and domestic sphere – it is up to men and women to choose what to do</a:t>
            </a:r>
          </a:p>
          <a:p>
            <a:r>
              <a:rPr lang="en-GB" sz="1100" dirty="0"/>
              <a:t>Therefore, no restructuring of society is required</a:t>
            </a:r>
            <a:endParaRPr lang="en-US" sz="1400" b="1" u="sng" dirty="0"/>
          </a:p>
        </p:txBody>
      </p:sp>
      <p:sp>
        <p:nvSpPr>
          <p:cNvPr id="6" name="Cloud 5">
            <a:extLst>
              <a:ext uri="{FF2B5EF4-FFF2-40B4-BE49-F238E27FC236}">
                <a16:creationId xmlns:a16="http://schemas.microsoft.com/office/drawing/2014/main" id="{52CAC305-EB62-4840-A7C7-77B16DD1F0F2}"/>
              </a:ext>
            </a:extLst>
          </p:cNvPr>
          <p:cNvSpPr/>
          <p:nvPr/>
        </p:nvSpPr>
        <p:spPr>
          <a:xfrm>
            <a:off x="8097399" y="96977"/>
            <a:ext cx="3955056" cy="180894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Strands of Feminism</a:t>
            </a:r>
          </a:p>
          <a:p>
            <a:pPr algn="ctr"/>
            <a:endParaRPr lang="en-US" dirty="0"/>
          </a:p>
          <a:p>
            <a:pPr algn="ctr"/>
            <a:r>
              <a:rPr lang="en-US" dirty="0"/>
              <a:t>You MUST interweave with the key thinkers! </a:t>
            </a:r>
            <a:endParaRPr lang="en-GB" dirty="0"/>
          </a:p>
        </p:txBody>
      </p:sp>
      <p:sp>
        <p:nvSpPr>
          <p:cNvPr id="5" name="TextBox 4">
            <a:extLst>
              <a:ext uri="{FF2B5EF4-FFF2-40B4-BE49-F238E27FC236}">
                <a16:creationId xmlns:a16="http://schemas.microsoft.com/office/drawing/2014/main" id="{509A76D3-37FB-4216-A599-C567D9491EDC}"/>
              </a:ext>
            </a:extLst>
          </p:cNvPr>
          <p:cNvSpPr txBox="1"/>
          <p:nvPr/>
        </p:nvSpPr>
        <p:spPr>
          <a:xfrm>
            <a:off x="264404" y="4509711"/>
            <a:ext cx="4186410" cy="2169825"/>
          </a:xfrm>
          <a:prstGeom prst="rect">
            <a:avLst/>
          </a:prstGeom>
          <a:noFill/>
          <a:ln>
            <a:solidFill>
              <a:schemeClr val="tx1"/>
            </a:solidFill>
          </a:ln>
        </p:spPr>
        <p:txBody>
          <a:bodyPr wrap="square" rtlCol="0">
            <a:spAutoFit/>
          </a:bodyPr>
          <a:lstStyle/>
          <a:p>
            <a:r>
              <a:rPr lang="en-US" sz="1400" b="1" u="sng" dirty="0"/>
              <a:t>Intersectionality</a:t>
            </a:r>
          </a:p>
          <a:p>
            <a:r>
              <a:rPr lang="en-GB" sz="1100" dirty="0"/>
              <a:t>Intersectionality arose in the 1980s and is associated with Third Wave Feminism</a:t>
            </a:r>
          </a:p>
          <a:p>
            <a:r>
              <a:rPr lang="en-GB" sz="1100" dirty="0"/>
              <a:t>It criticised other forms of feminism for ignoring black and working class women</a:t>
            </a:r>
          </a:p>
          <a:p>
            <a:r>
              <a:rPr lang="en-GB" sz="1100" dirty="0"/>
              <a:t>The term was coined by </a:t>
            </a:r>
            <a:r>
              <a:rPr lang="en-GB" sz="1100" dirty="0" err="1"/>
              <a:t>Kimberle</a:t>
            </a:r>
            <a:r>
              <a:rPr lang="en-GB" sz="1100" dirty="0"/>
              <a:t> Crenshaw; watch her TED talk – can you define intersectionality?</a:t>
            </a:r>
          </a:p>
          <a:p>
            <a:r>
              <a:rPr lang="en-GB" sz="1100" dirty="0"/>
              <a:t>Crenshaw’s claim was that black women were often marginalised by feminist and anti-racism movements</a:t>
            </a:r>
          </a:p>
          <a:p>
            <a:r>
              <a:rPr lang="en-GB" sz="1100" dirty="0"/>
              <a:t>Feminists began to examine how class, race and religion also impacted</a:t>
            </a:r>
          </a:p>
          <a:p>
            <a:r>
              <a:rPr lang="en-GB" sz="1100" dirty="0"/>
              <a:t>Intersectionality aimed at widening the previously narrow focus feminism had</a:t>
            </a:r>
            <a:endParaRPr lang="en-US" sz="1100" dirty="0"/>
          </a:p>
        </p:txBody>
      </p:sp>
      <p:sp>
        <p:nvSpPr>
          <p:cNvPr id="8" name="TextBox 7">
            <a:extLst>
              <a:ext uri="{FF2B5EF4-FFF2-40B4-BE49-F238E27FC236}">
                <a16:creationId xmlns:a16="http://schemas.microsoft.com/office/drawing/2014/main" id="{8AC02D25-46AF-47E4-AD4E-91C6B17D4A3F}"/>
              </a:ext>
            </a:extLst>
          </p:cNvPr>
          <p:cNvSpPr txBox="1"/>
          <p:nvPr/>
        </p:nvSpPr>
        <p:spPr>
          <a:xfrm>
            <a:off x="4621576" y="3547768"/>
            <a:ext cx="3316078" cy="3016210"/>
          </a:xfrm>
          <a:prstGeom prst="rect">
            <a:avLst/>
          </a:prstGeom>
          <a:noFill/>
          <a:ln>
            <a:solidFill>
              <a:schemeClr val="tx1"/>
            </a:solidFill>
          </a:ln>
        </p:spPr>
        <p:txBody>
          <a:bodyPr wrap="square" rtlCol="0">
            <a:spAutoFit/>
          </a:bodyPr>
          <a:lstStyle/>
          <a:p>
            <a:r>
              <a:rPr lang="en-US" sz="1400" b="1" u="sng" dirty="0"/>
              <a:t>Post modern</a:t>
            </a:r>
          </a:p>
          <a:p>
            <a:r>
              <a:rPr lang="en-GB" sz="1100" dirty="0"/>
              <a:t>This started in the 1990s and is associated with ‘difference’ feminism</a:t>
            </a:r>
          </a:p>
          <a:p>
            <a:r>
              <a:rPr lang="en-GB" sz="1100" dirty="0"/>
              <a:t>The argument was for a more fluid understanding of being a ‘woman’, which cannot be generalised</a:t>
            </a:r>
          </a:p>
          <a:p>
            <a:r>
              <a:rPr lang="en-GB" sz="1100" dirty="0"/>
              <a:t>Equally, if there is no fixed definition of a ‘woman’ then there is no fixed definition of feminism</a:t>
            </a:r>
          </a:p>
          <a:p>
            <a:r>
              <a:rPr lang="en-GB" sz="1100" dirty="0"/>
              <a:t>Therefore, each generation of women will rediscover and redefine what feminism is</a:t>
            </a:r>
          </a:p>
          <a:p>
            <a:r>
              <a:rPr lang="en-GB" sz="1100" dirty="0"/>
              <a:t>Post-modern feminism challenges the notion gender alone was the primary factor affecting women in society</a:t>
            </a:r>
          </a:p>
          <a:p>
            <a:r>
              <a:rPr lang="en-GB" sz="1100" dirty="0"/>
              <a:t>Placing gender alongside race, religion or class is a more precise way of examining it</a:t>
            </a:r>
          </a:p>
          <a:p>
            <a:r>
              <a:rPr lang="en-GB" sz="1100" dirty="0"/>
              <a:t>It criticises feminism for being too ‘white; and too ‘middle class’; it examines intersectionality</a:t>
            </a:r>
          </a:p>
          <a:p>
            <a:endParaRPr lang="en-US" sz="1100" dirty="0"/>
          </a:p>
        </p:txBody>
      </p:sp>
      <p:sp>
        <p:nvSpPr>
          <p:cNvPr id="9" name="TextBox 8">
            <a:extLst>
              <a:ext uri="{FF2B5EF4-FFF2-40B4-BE49-F238E27FC236}">
                <a16:creationId xmlns:a16="http://schemas.microsoft.com/office/drawing/2014/main" id="{233B677D-8AC2-45CF-8347-7FBC7E6171D7}"/>
              </a:ext>
            </a:extLst>
          </p:cNvPr>
          <p:cNvSpPr txBox="1"/>
          <p:nvPr/>
        </p:nvSpPr>
        <p:spPr>
          <a:xfrm>
            <a:off x="4610559" y="223898"/>
            <a:ext cx="3316078" cy="3185487"/>
          </a:xfrm>
          <a:prstGeom prst="rect">
            <a:avLst/>
          </a:prstGeom>
          <a:noFill/>
          <a:ln>
            <a:solidFill>
              <a:schemeClr val="tx1"/>
            </a:solidFill>
          </a:ln>
        </p:spPr>
        <p:txBody>
          <a:bodyPr wrap="square" rtlCol="0">
            <a:spAutoFit/>
          </a:bodyPr>
          <a:lstStyle/>
          <a:p>
            <a:r>
              <a:rPr lang="en-US" sz="1400" b="1" u="sng" dirty="0"/>
              <a:t>Radical</a:t>
            </a:r>
          </a:p>
          <a:p>
            <a:r>
              <a:rPr lang="en-GB" sz="1100" dirty="0"/>
              <a:t>Radical feminists are called radical feminists, because they believe radical changes are necessary</a:t>
            </a:r>
          </a:p>
          <a:p>
            <a:r>
              <a:rPr lang="en-GB" sz="1100" dirty="0"/>
              <a:t>Many call for a ‘sexual revolution’, which will fundamentally restructure society</a:t>
            </a:r>
          </a:p>
          <a:p>
            <a:r>
              <a:rPr lang="en-GB" sz="1100" dirty="0"/>
              <a:t>This came to prominence in the Second Wave</a:t>
            </a:r>
          </a:p>
          <a:p>
            <a:r>
              <a:rPr lang="en-GB" sz="1100" dirty="0"/>
              <a:t>Radical feminists describe society as being totally patriarchal</a:t>
            </a:r>
          </a:p>
          <a:p>
            <a:r>
              <a:rPr lang="en-GB" sz="1100" dirty="0"/>
              <a:t>It is closely linked to the idea ‘the personal is the political’; politics – or ‘power relationships’ can be found in all relationships between men and women</a:t>
            </a:r>
          </a:p>
          <a:p>
            <a:r>
              <a:rPr lang="en-GB" sz="1100" dirty="0"/>
              <a:t>They seek to challenge patriarchy by raising awareness of its existence</a:t>
            </a:r>
          </a:p>
          <a:p>
            <a:r>
              <a:rPr lang="en-GB" sz="1100" dirty="0"/>
              <a:t>Millet’s main focus was a critique of patriarchy, in particular within the family, and the way women are portrayed in art and literature</a:t>
            </a:r>
          </a:p>
          <a:p>
            <a:r>
              <a:rPr lang="en-GB" sz="1100" dirty="0"/>
              <a:t>She referred to the family as ‘patriarchy’s key institution’ where young girls are ‘taught their place’</a:t>
            </a:r>
            <a:endParaRPr lang="en-US" sz="1100" dirty="0"/>
          </a:p>
        </p:txBody>
      </p:sp>
      <p:sp>
        <p:nvSpPr>
          <p:cNvPr id="10" name="TextBox 9">
            <a:extLst>
              <a:ext uri="{FF2B5EF4-FFF2-40B4-BE49-F238E27FC236}">
                <a16:creationId xmlns:a16="http://schemas.microsoft.com/office/drawing/2014/main" id="{0D9E69BA-C168-4619-910B-452A741267E5}"/>
              </a:ext>
            </a:extLst>
          </p:cNvPr>
          <p:cNvSpPr txBox="1"/>
          <p:nvPr/>
        </p:nvSpPr>
        <p:spPr>
          <a:xfrm>
            <a:off x="8416888" y="2094873"/>
            <a:ext cx="3316078" cy="4708981"/>
          </a:xfrm>
          <a:prstGeom prst="rect">
            <a:avLst/>
          </a:prstGeom>
          <a:noFill/>
          <a:ln>
            <a:solidFill>
              <a:schemeClr val="tx1"/>
            </a:solidFill>
          </a:ln>
        </p:spPr>
        <p:txBody>
          <a:bodyPr wrap="square" rtlCol="0">
            <a:spAutoFit/>
          </a:bodyPr>
          <a:lstStyle/>
          <a:p>
            <a:r>
              <a:rPr lang="en-US" sz="1400" b="1" u="sng" dirty="0"/>
              <a:t>Socialist</a:t>
            </a:r>
          </a:p>
          <a:p>
            <a:r>
              <a:rPr lang="en-GB" sz="1100" dirty="0"/>
              <a:t>Socialist feminists argue gender inequality stems from economics – or more specifically, capitalism</a:t>
            </a:r>
          </a:p>
          <a:p>
            <a:r>
              <a:rPr lang="en-GB" sz="1100" dirty="0"/>
              <a:t>Engels argued in The Origin of the Family, Private Property and the State, that the move from matriarchal to patriarchal society coincided with the arrival of capitalism</a:t>
            </a:r>
          </a:p>
          <a:p>
            <a:r>
              <a:rPr lang="en-GB" sz="1100" dirty="0"/>
              <a:t>Thus, women were oppressed by capitalism!</a:t>
            </a:r>
          </a:p>
          <a:p>
            <a:r>
              <a:rPr lang="en-GB" sz="1100" dirty="0"/>
              <a:t>Engels argument was that women serve capitalism in a number of ways:</a:t>
            </a:r>
          </a:p>
          <a:p>
            <a:r>
              <a:rPr lang="en-GB" sz="1100" dirty="0"/>
              <a:t>Workers are supported by unpaid helpers; this enables them to carry out a full days work</a:t>
            </a:r>
          </a:p>
          <a:p>
            <a:r>
              <a:rPr lang="en-GB" sz="1100" dirty="0"/>
              <a:t>The role in the home is to socialise children into being the next generation or workers and carers – ‘reproducing the labour force’</a:t>
            </a:r>
          </a:p>
          <a:p>
            <a:r>
              <a:rPr lang="en-GB" sz="1100" dirty="0"/>
              <a:t>They act as a reserve army of labour; they can be used and sent home when they are no longer needed</a:t>
            </a:r>
          </a:p>
          <a:p>
            <a:r>
              <a:rPr lang="en-GB" sz="1100" dirty="0"/>
              <a:t>Charlotte Perkins Gilman was an early utopian/socialist feminist thinker, writing at the turn of the 20th Century. Gilman believed in communal living, with couples living amongst other couples and single people, so that housework could be shared.</a:t>
            </a:r>
          </a:p>
          <a:p>
            <a:r>
              <a:rPr lang="en-GB" sz="1100" dirty="0"/>
              <a:t>Capitalism creates patriarchy, so men and women should join to destroy capitalism, which would in turn destroy patriarchy</a:t>
            </a:r>
          </a:p>
          <a:p>
            <a:r>
              <a:rPr lang="en-GB" sz="1100" dirty="0"/>
              <a:t>Only a socialist revolution can destroy patriarchy</a:t>
            </a:r>
            <a:endParaRPr lang="en-US" sz="1100" dirty="0"/>
          </a:p>
        </p:txBody>
      </p:sp>
    </p:spTree>
    <p:extLst>
      <p:ext uri="{BB962C8B-B14F-4D97-AF65-F5344CB8AC3E}">
        <p14:creationId xmlns:p14="http://schemas.microsoft.com/office/powerpoint/2010/main" val="629910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9D8A5B-5949-40EA-9045-972E879E04D3}"/>
              </a:ext>
            </a:extLst>
          </p:cNvPr>
          <p:cNvSpPr txBox="1"/>
          <p:nvPr/>
        </p:nvSpPr>
        <p:spPr>
          <a:xfrm>
            <a:off x="176269" y="222513"/>
            <a:ext cx="3316078" cy="6412974"/>
          </a:xfrm>
          <a:prstGeom prst="rect">
            <a:avLst/>
          </a:prstGeom>
          <a:noFill/>
          <a:ln>
            <a:solidFill>
              <a:schemeClr val="tx1"/>
            </a:solidFill>
          </a:ln>
        </p:spPr>
        <p:txBody>
          <a:bodyPr wrap="square" rtlCol="0">
            <a:spAutoFit/>
          </a:bodyPr>
          <a:lstStyle/>
          <a:p>
            <a:r>
              <a:rPr lang="en-US" sz="1200" b="1" u="sng" dirty="0"/>
              <a:t>Classic liberalism</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Four distinctive features</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1. </a:t>
            </a:r>
            <a:r>
              <a:rPr lang="en-GB" sz="1100" b="1" dirty="0">
                <a:latin typeface="Calibri" panose="020F0502020204030204" pitchFamily="34" charset="0"/>
                <a:ea typeface="Calibri" panose="020F0502020204030204" pitchFamily="34" charset="0"/>
                <a:cs typeface="Times New Roman" panose="02020603050405020304" pitchFamily="18" charset="0"/>
              </a:rPr>
              <a:t>Revolutionary potential</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err="1">
                <a:latin typeface="Calibri" panose="020F0502020204030204" pitchFamily="34" charset="0"/>
                <a:ea typeface="Calibri" panose="020F0502020204030204" pitchFamily="34" charset="0"/>
                <a:cs typeface="Times New Roman" panose="02020603050405020304" pitchFamily="18" charset="0"/>
              </a:rPr>
              <a:t>Gov</a:t>
            </a:r>
            <a:r>
              <a:rPr lang="en-GB" sz="1100" baseline="30000" dirty="0" err="1">
                <a:latin typeface="Calibri" panose="020F0502020204030204" pitchFamily="34" charset="0"/>
                <a:ea typeface="Calibri" panose="020F0502020204030204" pitchFamily="34" charset="0"/>
                <a:cs typeface="Times New Roman" panose="02020603050405020304" pitchFamily="18" charset="0"/>
              </a:rPr>
              <a:t>T</a:t>
            </a:r>
            <a:r>
              <a:rPr lang="en-GB" sz="1100" dirty="0">
                <a:latin typeface="Calibri" panose="020F0502020204030204" pitchFamily="34" charset="0"/>
                <a:ea typeface="Calibri" panose="020F0502020204030204" pitchFamily="34" charset="0"/>
                <a:cs typeface="Times New Roman" panose="02020603050405020304" pitchFamily="18" charset="0"/>
              </a:rPr>
              <a:t> by consent of people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new revolutionary thinking / associated with Glorious Revolution (1688) + American War of Independence+ Constitution (1787)</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Rationalism (reason + logic) – </a:t>
            </a:r>
            <a:r>
              <a:rPr lang="en-GB" sz="1100" b="1" dirty="0">
                <a:latin typeface="Calibri" panose="020F0502020204030204" pitchFamily="34" charset="0"/>
                <a:ea typeface="Calibri" panose="020F0502020204030204" pitchFamily="34" charset="0"/>
                <a:cs typeface="Times New Roman" panose="02020603050405020304" pitchFamily="18" charset="0"/>
              </a:rPr>
              <a:t>Mary Wollstonecraft (1759-97) </a:t>
            </a:r>
            <a:r>
              <a:rPr lang="en-GB" sz="1100" dirty="0">
                <a:latin typeface="Calibri" panose="020F0502020204030204" pitchFamily="34" charset="0"/>
                <a:ea typeface="Calibri" panose="020F0502020204030204" pitchFamily="34" charset="0"/>
                <a:cs typeface="Times New Roman" panose="02020603050405020304" pitchFamily="18" charset="0"/>
              </a:rPr>
              <a:t>argued that the treatment of women was an affront to reason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argued individuals (men + women) required a formal education to realize powers of reason.</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2. </a:t>
            </a:r>
            <a:r>
              <a:rPr lang="en-GB" sz="1100" b="1" dirty="0">
                <a:latin typeface="Calibri" panose="020F0502020204030204" pitchFamily="34" charset="0"/>
                <a:ea typeface="Calibri" panose="020F0502020204030204" pitchFamily="34" charset="0"/>
                <a:cs typeface="Times New Roman" panose="02020603050405020304" pitchFamily="18" charset="0"/>
              </a:rPr>
              <a:t>Negative Liberty</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Freedom involves individuals being left alone to pursue their destiny. (absence of restraint) </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Individuals are naturally free until something or someone put a brake on their actions. </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Potentially autonomous + self-reliant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this idea would have consequences for both size of state + economics. </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3. </a:t>
            </a:r>
            <a:r>
              <a:rPr lang="en-GB" sz="1100" b="1" dirty="0">
                <a:latin typeface="Calibri" panose="020F0502020204030204" pitchFamily="34" charset="0"/>
                <a:ea typeface="Calibri" panose="020F0502020204030204" pitchFamily="34" charset="0"/>
                <a:cs typeface="Times New Roman" panose="02020603050405020304" pitchFamily="18" charset="0"/>
              </a:rPr>
              <a:t>Minimal State</a:t>
            </a:r>
            <a:r>
              <a:rPr lang="en-GB" sz="1100" dirty="0">
                <a:latin typeface="Calibri" panose="020F0502020204030204" pitchFamily="34" charset="0"/>
                <a:ea typeface="Calibri" panose="020F0502020204030204" pitchFamily="34" charset="0"/>
                <a:cs typeface="Times New Roman" panose="02020603050405020304" pitchFamily="18" charset="0"/>
              </a:rPr>
              <a:t> </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Governments should be limited in terms of both how they could act + what they could do. </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Linked with core belief of the dispersal of political power (checks + balances.) </a:t>
            </a:r>
          </a:p>
          <a:p>
            <a:r>
              <a:rPr lang="en-GB" sz="1100" dirty="0">
                <a:latin typeface="Calibri" panose="020F0502020204030204" pitchFamily="34" charset="0"/>
                <a:ea typeface="Calibri" panose="020F0502020204030204" pitchFamily="34" charset="0"/>
                <a:cs typeface="Times New Roman" panose="02020603050405020304" pitchFamily="18" charset="0"/>
              </a:rPr>
              <a:t>4. </a:t>
            </a:r>
            <a:r>
              <a:rPr lang="en-GB" sz="1100" b="1" dirty="0">
                <a:latin typeface="Calibri" panose="020F0502020204030204" pitchFamily="34" charset="0"/>
                <a:ea typeface="Calibri" panose="020F0502020204030204" pitchFamily="34" charset="0"/>
                <a:cs typeface="Times New Roman" panose="02020603050405020304" pitchFamily="18" charset="0"/>
              </a:rPr>
              <a:t>Laissez-Faire Capitalism  (‘Let it happen’)</a:t>
            </a:r>
            <a:r>
              <a:rPr lang="en-GB" sz="1100" dirty="0">
                <a:latin typeface="Calibri" panose="020F0502020204030204" pitchFamily="34" charset="0"/>
                <a:ea typeface="Calibri" panose="020F0502020204030204" pitchFamily="34" charset="0"/>
                <a:cs typeface="Times New Roman" panose="02020603050405020304" pitchFamily="18" charset="0"/>
              </a:rPr>
              <a:t> </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b="1" dirty="0">
                <a:latin typeface="Calibri" panose="020F0502020204030204" pitchFamily="34" charset="0"/>
                <a:ea typeface="Calibri" panose="020F0502020204030204" pitchFamily="34" charset="0"/>
                <a:cs typeface="Times New Roman" panose="02020603050405020304" pitchFamily="18" charset="0"/>
              </a:rPr>
              <a:t>Adam Smith</a:t>
            </a:r>
            <a:r>
              <a:rPr lang="en-GB" sz="1100" dirty="0">
                <a:latin typeface="Calibri" panose="020F0502020204030204" pitchFamily="34" charset="0"/>
                <a:ea typeface="Calibri" panose="020F0502020204030204" pitchFamily="34" charset="0"/>
                <a:cs typeface="Times New Roman" panose="02020603050405020304" pitchFamily="18" charset="0"/>
              </a:rPr>
              <a:t> – Wealth of Nations (1776)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Capitalism, via ‘invisible hand’ of market forces had limitless capacity to enrich society+ those within it state should pursue a ‘free-trade’ economy by ending protectionism via duties and tariffs. These ideas were radical in 1776 but became widespread in following century. </a:t>
            </a:r>
            <a:endParaRPr lang="en-GB" sz="1200" b="1" u="sng" dirty="0"/>
          </a:p>
        </p:txBody>
      </p:sp>
      <p:sp>
        <p:nvSpPr>
          <p:cNvPr id="7" name="TextBox 6">
            <a:extLst>
              <a:ext uri="{FF2B5EF4-FFF2-40B4-BE49-F238E27FC236}">
                <a16:creationId xmlns:a16="http://schemas.microsoft.com/office/drawing/2014/main" id="{95506C04-DD17-4058-9E02-5CB77FD7AD07}"/>
              </a:ext>
            </a:extLst>
          </p:cNvPr>
          <p:cNvSpPr txBox="1"/>
          <p:nvPr/>
        </p:nvSpPr>
        <p:spPr>
          <a:xfrm>
            <a:off x="5635128" y="282209"/>
            <a:ext cx="6435687" cy="6293582"/>
          </a:xfrm>
          <a:prstGeom prst="rect">
            <a:avLst/>
          </a:prstGeom>
          <a:noFill/>
          <a:ln>
            <a:solidFill>
              <a:schemeClr val="tx1"/>
            </a:solidFill>
          </a:ln>
        </p:spPr>
        <p:txBody>
          <a:bodyPr wrap="square" rtlCol="0">
            <a:spAutoFit/>
          </a:bodyPr>
          <a:lstStyle/>
          <a:p>
            <a:r>
              <a:rPr lang="en-US" sz="1200" b="1" u="sng" dirty="0"/>
              <a:t>Modern/New liberalism</a:t>
            </a:r>
          </a:p>
          <a:p>
            <a:pPr marL="457200">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Mill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Left Q’s unanswered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esp. what is the precise nature of </a:t>
            </a:r>
            <a:r>
              <a:rPr lang="en-GB" sz="1100" u="sng" dirty="0">
                <a:latin typeface="Calibri" panose="020F0502020204030204" pitchFamily="34" charset="0"/>
                <a:ea typeface="Calibri" panose="020F0502020204030204" pitchFamily="34" charset="0"/>
                <a:cs typeface="Times New Roman" panose="02020603050405020304" pitchFamily="18" charset="0"/>
              </a:rPr>
              <a:t>liberty</a:t>
            </a:r>
            <a:r>
              <a:rPr lang="en-GB" sz="1100" dirty="0">
                <a:latin typeface="Calibri" panose="020F0502020204030204" pitchFamily="34" charset="0"/>
                <a:ea typeface="Calibri" panose="020F0502020204030204" pitchFamily="34" charset="0"/>
                <a:cs typeface="Times New Roman" panose="02020603050405020304" pitchFamily="18" charset="0"/>
              </a:rPr>
              <a:t>? In order to liberate an individual’s potential was it REALLY enough to just leave them alone? (</a:t>
            </a:r>
            <a:r>
              <a:rPr lang="en-GB" sz="1100" b="1" dirty="0">
                <a:latin typeface="Calibri" panose="020F0502020204030204" pitchFamily="34" charset="0"/>
                <a:ea typeface="Calibri" panose="020F0502020204030204" pitchFamily="34" charset="0"/>
                <a:cs typeface="Times New Roman" panose="02020603050405020304" pitchFamily="18" charset="0"/>
              </a:rPr>
              <a:t>negative freedom</a:t>
            </a:r>
            <a:r>
              <a:rPr lang="en-GB" sz="11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Led modern liberal thinkers to produce a new + radical interpretation of what liberty involved which in turn led to very different form of liberalism with a number of distinguishing characteristics.</a:t>
            </a:r>
          </a:p>
          <a:p>
            <a:pPr lvl="0">
              <a:lnSpc>
                <a:spcPct val="107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Positive Freedom/ Social Justice</a:t>
            </a:r>
            <a:br>
              <a:rPr lang="en-GB" sz="1100" dirty="0">
                <a:latin typeface="Calibri" panose="020F0502020204030204" pitchFamily="34" charset="0"/>
                <a:ea typeface="Calibri" panose="020F0502020204030204" pitchFamily="34" charset="0"/>
                <a:cs typeface="Times New Roman" panose="02020603050405020304" pitchFamily="18" charset="0"/>
              </a:rPr>
            </a:b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Individuals increasingly subject to social – economic forces beyond their control. So social justice as well as legal justice now required if individuals were to fulfil their potential. </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 Positive Freedom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More cooperative + altruistic concept – “Help other to help themselves”. </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New Liberals assessed that individuals had to be </a:t>
            </a:r>
            <a:r>
              <a:rPr lang="en-GB" sz="1100" b="1" dirty="0">
                <a:latin typeface="Calibri" panose="020F0502020204030204" pitchFamily="34" charset="0"/>
                <a:ea typeface="Calibri" panose="020F0502020204030204" pitchFamily="34" charset="0"/>
                <a:cs typeface="Times New Roman" panose="02020603050405020304" pitchFamily="18" charset="0"/>
              </a:rPr>
              <a:t>enabled</a:t>
            </a:r>
            <a:r>
              <a:rPr lang="en-GB" sz="1100" dirty="0">
                <a:latin typeface="Calibri" panose="020F0502020204030204" pitchFamily="34" charset="0"/>
                <a:ea typeface="Calibri" panose="020F0502020204030204" pitchFamily="34" charset="0"/>
                <a:cs typeface="Times New Roman" panose="02020603050405020304" pitchFamily="18" charset="0"/>
              </a:rPr>
              <a:t> in order for them to be free from socio-economic problems (e.g. poor health care, unemployment, lack of education) + for social justice to be secured.</a:t>
            </a:r>
            <a:r>
              <a:rPr lang="en-GB" sz="1100" b="1" dirty="0">
                <a:latin typeface="Calibri" panose="020F0502020204030204" pitchFamily="34" charset="0"/>
                <a:ea typeface="Calibri" panose="020F0502020204030204" pitchFamily="34" charset="0"/>
                <a:cs typeface="Times New Roman" panose="02020603050405020304" pitchFamily="18" charset="0"/>
              </a:rPr>
              <a:t> </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marL="180340">
              <a:lnSpc>
                <a:spcPct val="107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Enlarged + Enabling State</a:t>
            </a:r>
            <a:r>
              <a:rPr lang="en-GB" sz="1100" dirty="0">
                <a:latin typeface="Calibri" panose="020F0502020204030204" pitchFamily="34" charset="0"/>
                <a:ea typeface="Calibri" panose="020F0502020204030204" pitchFamily="34" charset="0"/>
                <a:cs typeface="Times New Roman" panose="02020603050405020304" pitchFamily="18" charset="0"/>
              </a:rPr>
              <a:t> - Modern Liberalism has no qualms about justifying a substantial extension of the state in the name of individual liberty (strongly linked to collectivism)</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Modern Liberals (such as </a:t>
            </a:r>
            <a:r>
              <a:rPr lang="en-GB" sz="1100" b="1" dirty="0">
                <a:latin typeface="Calibri" panose="020F0502020204030204" pitchFamily="34" charset="0"/>
                <a:ea typeface="Calibri" panose="020F0502020204030204" pitchFamily="34" charset="0"/>
                <a:cs typeface="Times New Roman" panose="02020603050405020304" pitchFamily="18" charset="0"/>
              </a:rPr>
              <a:t>John Rawls</a:t>
            </a:r>
            <a:r>
              <a:rPr lang="en-GB" sz="1100" dirty="0">
                <a:latin typeface="Calibri" panose="020F0502020204030204" pitchFamily="34" charset="0"/>
                <a:ea typeface="Calibri" panose="020F0502020204030204" pitchFamily="34" charset="0"/>
                <a:cs typeface="Times New Roman" panose="02020603050405020304" pitchFamily="18" charset="0"/>
              </a:rPr>
              <a:t>) argued only an enlarged state could guarantee the </a:t>
            </a:r>
            <a:r>
              <a:rPr lang="en-GB" sz="1100" b="1" dirty="0">
                <a:latin typeface="Calibri" panose="020F0502020204030204" pitchFamily="34" charset="0"/>
                <a:ea typeface="Calibri" panose="020F0502020204030204" pitchFamily="34" charset="0"/>
                <a:cs typeface="Times New Roman" panose="02020603050405020304" pitchFamily="18" charset="0"/>
              </a:rPr>
              <a:t>equality of opportunity</a:t>
            </a:r>
            <a:r>
              <a:rPr lang="en-GB" sz="1100" dirty="0">
                <a:latin typeface="Calibri" panose="020F0502020204030204" pitchFamily="34" charset="0"/>
                <a:ea typeface="Calibri" panose="020F0502020204030204" pitchFamily="34" charset="0"/>
                <a:cs typeface="Times New Roman" panose="02020603050405020304" pitchFamily="18" charset="0"/>
              </a:rPr>
              <a:t> to enable individual freedom.</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Want to improve the lot of society least fortunate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remained indifferent </a:t>
            </a:r>
            <a:r>
              <a:rPr lang="en-GB" sz="1100" b="1" dirty="0">
                <a:latin typeface="Calibri" panose="020F0502020204030204" pitchFamily="34" charset="0"/>
                <a:ea typeface="Calibri" panose="020F0502020204030204" pitchFamily="34" charset="0"/>
                <a:cs typeface="Times New Roman" panose="02020603050405020304" pitchFamily="18" charset="0"/>
              </a:rPr>
              <a:t>to inequality of outcome.</a:t>
            </a:r>
            <a:r>
              <a:rPr lang="en-GB" sz="1100" dirty="0">
                <a:latin typeface="Calibri" panose="020F0502020204030204" pitchFamily="34" charset="0"/>
                <a:ea typeface="Calibri" panose="020F0502020204030204" pitchFamily="34" charset="0"/>
                <a:cs typeface="Times New Roman" panose="02020603050405020304" pitchFamily="18" charset="0"/>
              </a:rPr>
              <a:t> (see it as an inevitable side effect of individual freedom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Key difference with socialism) </a:t>
            </a:r>
          </a:p>
          <a:p>
            <a:pPr>
              <a:lnSpc>
                <a:spcPct val="107000"/>
              </a:lnSpc>
              <a:spcAft>
                <a:spcPts val="800"/>
              </a:spcAft>
            </a:pPr>
            <a:r>
              <a:rPr lang="en-GB" sz="1100" b="1" dirty="0">
                <a:latin typeface="Calibri" panose="020F0502020204030204" pitchFamily="34" charset="0"/>
                <a:ea typeface="Calibri" panose="020F0502020204030204" pitchFamily="34" charset="0"/>
                <a:cs typeface="Times New Roman" panose="02020603050405020304" pitchFamily="18" charset="0"/>
              </a:rPr>
              <a:t>Most important</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Completing the link between liberal core values and universal adult suffrage. Liberal PM oversaw the Representation of the Act (1918) giving votes to the working class and (most) women. Since 1945 they have championed the lowering of the voting age. (First to 18 in 19169 and more recently to 16) </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b="1" dirty="0">
                <a:latin typeface="Calibri" panose="020F0502020204030204" pitchFamily="34" charset="0"/>
                <a:ea typeface="Calibri" panose="020F0502020204030204" pitchFamily="34" charset="0"/>
                <a:cs typeface="Times New Roman" panose="02020603050405020304" pitchFamily="18" charset="0"/>
              </a:rPr>
              <a:t>Social Liberalism.</a:t>
            </a:r>
            <a:r>
              <a:rPr lang="en-GB" sz="1100" dirty="0">
                <a:latin typeface="Calibri" panose="020F0502020204030204" pitchFamily="34" charset="0"/>
                <a:ea typeface="Calibri" panose="020F0502020204030204" pitchFamily="34" charset="0"/>
                <a:cs typeface="Times New Roman" panose="02020603050405020304" pitchFamily="18" charset="0"/>
              </a:rPr>
              <a:t> </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Attempt to update classical liberalism stress on tolerance (esp. of minorities) </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Mid C20th onwards – modern liberalism strongly linked with calls for greater racial + sexual toleration).Belief that too many individuals held back due to innate factors (ethnicity/gender)</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Solution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further legislation, sometimes ‘positive discrimination’ e.g. Race Relations Act/ Sex Discrimination Act. (1970’s) </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b="1" dirty="0">
                <a:latin typeface="Calibri" panose="020F0502020204030204" pitchFamily="34" charset="0"/>
                <a:ea typeface="Calibri" panose="020F0502020204030204" pitchFamily="34" charset="0"/>
                <a:cs typeface="Times New Roman" panose="02020603050405020304" pitchFamily="18" charset="0"/>
              </a:rPr>
              <a:t>Betty Friedan (1921-2006) </a:t>
            </a:r>
            <a:r>
              <a:rPr lang="en-GB" sz="11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GB" sz="1100" dirty="0">
                <a:latin typeface="Calibri" panose="020F0502020204030204" pitchFamily="34" charset="0"/>
                <a:ea typeface="Calibri" panose="020F0502020204030204" pitchFamily="34" charset="0"/>
                <a:cs typeface="Times New Roman" panose="02020603050405020304" pitchFamily="18" charset="0"/>
              </a:rPr>
              <a:t> Insisted such reforms consistent with Liberal tradition. </a:t>
            </a:r>
            <a:endParaRPr lang="en-US" sz="1100" dirty="0"/>
          </a:p>
        </p:txBody>
      </p:sp>
      <p:sp>
        <p:nvSpPr>
          <p:cNvPr id="6" name="Cloud 5">
            <a:extLst>
              <a:ext uri="{FF2B5EF4-FFF2-40B4-BE49-F238E27FC236}">
                <a16:creationId xmlns:a16="http://schemas.microsoft.com/office/drawing/2014/main" id="{52CAC305-EB62-4840-A7C7-77B16DD1F0F2}"/>
              </a:ext>
            </a:extLst>
          </p:cNvPr>
          <p:cNvSpPr/>
          <p:nvPr/>
        </p:nvSpPr>
        <p:spPr>
          <a:xfrm>
            <a:off x="3595172" y="1718631"/>
            <a:ext cx="1937131" cy="402115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Strands of Liberalism</a:t>
            </a:r>
          </a:p>
          <a:p>
            <a:pPr algn="ctr"/>
            <a:endParaRPr lang="en-US" dirty="0"/>
          </a:p>
          <a:p>
            <a:pPr algn="ctr"/>
            <a:r>
              <a:rPr lang="en-US" dirty="0"/>
              <a:t>You MUST interweave with the key thinkers! </a:t>
            </a:r>
            <a:endParaRPr lang="en-GB" dirty="0"/>
          </a:p>
        </p:txBody>
      </p:sp>
    </p:spTree>
    <p:extLst>
      <p:ext uri="{BB962C8B-B14F-4D97-AF65-F5344CB8AC3E}">
        <p14:creationId xmlns:p14="http://schemas.microsoft.com/office/powerpoint/2010/main" val="2561955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35F0342-FFA3-4D70-AEBE-496F9A52F5AD}"/>
              </a:ext>
            </a:extLst>
          </p:cNvPr>
          <p:cNvPicPr>
            <a:picLocks noChangeAspect="1"/>
          </p:cNvPicPr>
          <p:nvPr/>
        </p:nvPicPr>
        <p:blipFill>
          <a:blip r:embed="rId2"/>
          <a:stretch>
            <a:fillRect/>
          </a:stretch>
        </p:blipFill>
        <p:spPr>
          <a:xfrm>
            <a:off x="429660" y="241725"/>
            <a:ext cx="8306716" cy="4495528"/>
          </a:xfrm>
          <a:prstGeom prst="rect">
            <a:avLst/>
          </a:prstGeom>
        </p:spPr>
      </p:pic>
      <p:sp>
        <p:nvSpPr>
          <p:cNvPr id="3" name="TextBox 2">
            <a:extLst>
              <a:ext uri="{FF2B5EF4-FFF2-40B4-BE49-F238E27FC236}">
                <a16:creationId xmlns:a16="http://schemas.microsoft.com/office/drawing/2014/main" id="{4E84C0A3-61F3-4AF3-9360-CB72ECA60A6D}"/>
              </a:ext>
            </a:extLst>
          </p:cNvPr>
          <p:cNvSpPr txBox="1"/>
          <p:nvPr/>
        </p:nvSpPr>
        <p:spPr>
          <a:xfrm>
            <a:off x="8934680" y="132203"/>
            <a:ext cx="2673424" cy="3785652"/>
          </a:xfrm>
          <a:prstGeom prst="rect">
            <a:avLst/>
          </a:prstGeom>
          <a:noFill/>
          <a:ln>
            <a:solidFill>
              <a:schemeClr val="tx1"/>
            </a:solidFill>
          </a:ln>
        </p:spPr>
        <p:txBody>
          <a:bodyPr wrap="square" rtlCol="0">
            <a:spAutoFit/>
          </a:bodyPr>
          <a:lstStyle/>
          <a:p>
            <a:r>
              <a:rPr lang="en-GB" sz="1500" b="1" u="sng" dirty="0"/>
              <a:t>Neo Liberalism: </a:t>
            </a:r>
          </a:p>
          <a:p>
            <a:r>
              <a:rPr lang="en-GB" sz="1500" dirty="0"/>
              <a:t>This is an important development which developed in the late 20th century and sought to reconnect liberalism with its classical past. Hayek is the key economic thinker of this period arguing for free markets, small government, and self reliance. Neo liberalism responded to the large governments of the social democratic consensus in the 1950s-70s which saw the government grow, and follow Keynesian economics. </a:t>
            </a:r>
          </a:p>
        </p:txBody>
      </p:sp>
      <p:pic>
        <p:nvPicPr>
          <p:cNvPr id="5" name="Picture 4">
            <a:extLst>
              <a:ext uri="{FF2B5EF4-FFF2-40B4-BE49-F238E27FC236}">
                <a16:creationId xmlns:a16="http://schemas.microsoft.com/office/drawing/2014/main" id="{332489B1-3CB2-46FC-B014-23BEFF462EDF}"/>
              </a:ext>
            </a:extLst>
          </p:cNvPr>
          <p:cNvPicPr>
            <a:picLocks noChangeAspect="1"/>
          </p:cNvPicPr>
          <p:nvPr/>
        </p:nvPicPr>
        <p:blipFill>
          <a:blip r:embed="rId3"/>
          <a:stretch>
            <a:fillRect/>
          </a:stretch>
        </p:blipFill>
        <p:spPr>
          <a:xfrm>
            <a:off x="42264" y="4527933"/>
            <a:ext cx="11239007" cy="2197864"/>
          </a:xfrm>
          <a:prstGeom prst="rect">
            <a:avLst/>
          </a:prstGeom>
        </p:spPr>
      </p:pic>
    </p:spTree>
    <p:extLst>
      <p:ext uri="{BB962C8B-B14F-4D97-AF65-F5344CB8AC3E}">
        <p14:creationId xmlns:p14="http://schemas.microsoft.com/office/powerpoint/2010/main" val="2035799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A8CAA45-2DD8-46CE-A045-A7915C989F8E}"/>
              </a:ext>
            </a:extLst>
          </p:cNvPr>
          <p:cNvSpPr txBox="1"/>
          <p:nvPr/>
        </p:nvSpPr>
        <p:spPr>
          <a:xfrm>
            <a:off x="168504" y="70691"/>
            <a:ext cx="4586990" cy="2139047"/>
          </a:xfrm>
          <a:prstGeom prst="rect">
            <a:avLst/>
          </a:prstGeom>
          <a:noFill/>
          <a:ln>
            <a:solidFill>
              <a:schemeClr val="tx1"/>
            </a:solidFill>
          </a:ln>
        </p:spPr>
        <p:txBody>
          <a:bodyPr wrap="square" rtlCol="0">
            <a:spAutoFit/>
          </a:bodyPr>
          <a:lstStyle/>
          <a:p>
            <a:r>
              <a:rPr lang="en-US" sz="1200" b="1" u="sng" dirty="0"/>
              <a:t>Origins:</a:t>
            </a:r>
            <a:endParaRPr lang="en-GB" sz="1200" b="1" u="sng" dirty="0"/>
          </a:p>
          <a:p>
            <a:r>
              <a:rPr lang="en-GB" sz="1100" dirty="0"/>
              <a:t>Main aim is to Conserve the status quo</a:t>
            </a:r>
          </a:p>
          <a:p>
            <a:r>
              <a:rPr lang="en-GB" sz="1100" dirty="0"/>
              <a:t>Triggered by the Enlightenment and response to new ideologies (Liberalism and the danger is posed). Initially created for those who had most to loose – The landed gentry</a:t>
            </a:r>
          </a:p>
          <a:p>
            <a:r>
              <a:rPr lang="en-GB" sz="1100" dirty="0"/>
              <a:t>Change was not blindly resisted. ‘Change in order to Conserve’. Burke. Pragmatism is key.</a:t>
            </a:r>
          </a:p>
          <a:p>
            <a:r>
              <a:rPr lang="en-GB" sz="1100" dirty="0"/>
              <a:t>In the UK the ‘tory’ party stood against the </a:t>
            </a:r>
            <a:r>
              <a:rPr lang="en-GB" sz="1100" dirty="0" err="1"/>
              <a:t>whigs</a:t>
            </a:r>
            <a:r>
              <a:rPr lang="en-GB" sz="1100" dirty="0"/>
              <a:t> to protect the monarchy and the ruling classes.</a:t>
            </a:r>
          </a:p>
          <a:p>
            <a:r>
              <a:rPr lang="en-GB" sz="1100" dirty="0">
                <a:solidFill>
                  <a:srgbClr val="FF0000"/>
                </a:solidFill>
              </a:rPr>
              <a:t>Key term – pragmatism </a:t>
            </a:r>
            <a:r>
              <a:rPr lang="en-GB" sz="1100" dirty="0"/>
              <a:t>– unemotional, straight forward way of dealing with things and solving problems. Often based on tried and tested. Not into theory, very practical</a:t>
            </a:r>
            <a:endParaRPr lang="en-GB" sz="1200" dirty="0"/>
          </a:p>
        </p:txBody>
      </p:sp>
      <p:sp>
        <p:nvSpPr>
          <p:cNvPr id="5" name="TextBox 4">
            <a:extLst>
              <a:ext uri="{FF2B5EF4-FFF2-40B4-BE49-F238E27FC236}">
                <a16:creationId xmlns:a16="http://schemas.microsoft.com/office/drawing/2014/main" id="{2BFA7230-F7CC-44F8-A928-7E745CD7366A}"/>
              </a:ext>
            </a:extLst>
          </p:cNvPr>
          <p:cNvSpPr txBox="1"/>
          <p:nvPr/>
        </p:nvSpPr>
        <p:spPr>
          <a:xfrm>
            <a:off x="3009231" y="2265040"/>
            <a:ext cx="2618762" cy="4478149"/>
          </a:xfrm>
          <a:prstGeom prst="rect">
            <a:avLst/>
          </a:prstGeom>
          <a:noFill/>
          <a:ln>
            <a:solidFill>
              <a:schemeClr val="tx1"/>
            </a:solidFill>
          </a:ln>
        </p:spPr>
        <p:txBody>
          <a:bodyPr wrap="square" rtlCol="0">
            <a:spAutoFit/>
          </a:bodyPr>
          <a:lstStyle/>
          <a:p>
            <a:r>
              <a:rPr lang="en-GB" sz="1200" b="1" u="sng" dirty="0"/>
              <a:t>Core Ideas of Conservatism: </a:t>
            </a:r>
          </a:p>
          <a:p>
            <a:pPr>
              <a:lnSpc>
                <a:spcPct val="107000"/>
              </a:lnSpc>
              <a:spcAft>
                <a:spcPts val="800"/>
              </a:spcAft>
            </a:pPr>
            <a:r>
              <a:rPr lang="en-GB" sz="1400" b="1" u="sng" dirty="0">
                <a:latin typeface="Calibri" panose="020F0502020204030204" pitchFamily="34" charset="0"/>
                <a:ea typeface="Calibri" panose="020F0502020204030204" pitchFamily="34" charset="0"/>
                <a:cs typeface="Times New Roman" panose="02020603050405020304" pitchFamily="18" charset="0"/>
              </a:rPr>
              <a:t>State</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Disciplinary role – provide order, security and authority (Whereas Lib and Soc see state as serving ‘progressive’ roles)</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Without order no liberty (Hobbes)</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The State precedes Society (Libs see it the other way)</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Organic origins of the State (Not pro-written constitution)</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Hierarchical structure (Burke)</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Nation states</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New Right paradox – to strengthen the Nation state by ‘rolling back its frontiers’. Explained by Rand (‘when the state becomes flabby, it also becomes feeble’) and Nozick – if state is burdened by Nationalisation and welfare it is harder for it to focus on its ‘true’ function of order and security</a:t>
            </a:r>
            <a:endParaRPr lang="en-GB" sz="11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D138DCF3-75CA-42E8-BA41-9D28704E0BF0}"/>
              </a:ext>
            </a:extLst>
          </p:cNvPr>
          <p:cNvSpPr txBox="1"/>
          <p:nvPr/>
        </p:nvSpPr>
        <p:spPr>
          <a:xfrm>
            <a:off x="168505" y="2265040"/>
            <a:ext cx="2739948" cy="4539704"/>
          </a:xfrm>
          <a:prstGeom prst="rect">
            <a:avLst/>
          </a:prstGeom>
          <a:noFill/>
          <a:ln>
            <a:solidFill>
              <a:schemeClr val="tx1"/>
            </a:solidFill>
          </a:ln>
        </p:spPr>
        <p:txBody>
          <a:bodyPr wrap="square" rtlCol="0">
            <a:spAutoFit/>
          </a:bodyPr>
          <a:lstStyle/>
          <a:p>
            <a:r>
              <a:rPr lang="en-GB" sz="1200" b="1" u="sng" dirty="0"/>
              <a:t>Core Ideas of Conservatism: </a:t>
            </a:r>
          </a:p>
          <a:p>
            <a:r>
              <a:rPr lang="en-GB" sz="1200" b="1" u="sng" dirty="0"/>
              <a:t>Human Nature</a:t>
            </a:r>
          </a:p>
          <a:p>
            <a:endParaRPr lang="en-GB" sz="1200" dirty="0"/>
          </a:p>
          <a:p>
            <a:r>
              <a:rPr lang="en-GB" sz="1100" dirty="0"/>
              <a:t> Human frailty and fallibility</a:t>
            </a:r>
          </a:p>
          <a:p>
            <a:r>
              <a:rPr lang="en-GB" sz="1100" dirty="0"/>
              <a:t>Human nature is fixed and constant</a:t>
            </a:r>
          </a:p>
          <a:p>
            <a:r>
              <a:rPr lang="en-GB" sz="1100" dirty="0"/>
              <a:t>Hobbes ‘nasty, brutish and short’ But he does allow for a cold rationalism which puts him close to Liberalism</a:t>
            </a:r>
          </a:p>
          <a:p>
            <a:r>
              <a:rPr lang="en-GB" sz="1100" dirty="0"/>
              <a:t>Thus Burke is father of conservatism – man cannot plan a near-perfect society</a:t>
            </a:r>
          </a:p>
          <a:p>
            <a:r>
              <a:rPr lang="en-GB" sz="1100" dirty="0"/>
              <a:t>Burke does not think humans are as ‘brutish’ as Hobbes alleged; fallible yes, terrible no. Plus Burke thinks humans are capable of kindness and altruism (selfless concern for the welfare of others). And he thinks humans are naturally communal (Hobbes says they are ruthlessly individualistic.)</a:t>
            </a:r>
          </a:p>
          <a:p>
            <a:r>
              <a:rPr lang="en-GB" sz="1100" dirty="0"/>
              <a:t>Oakeshott – life without laws would be ‘noisy, foolish and flawed’ </a:t>
            </a:r>
          </a:p>
          <a:p>
            <a:r>
              <a:rPr lang="en-GB" sz="1100" dirty="0"/>
              <a:t>Rand/Nozick highlighted Human nature’s yearning for freedom ‘freedom loving pack animals’ (Nozick) So state still needed – not Anarchists </a:t>
            </a:r>
          </a:p>
          <a:p>
            <a:r>
              <a:rPr lang="en-GB" sz="1100" dirty="0"/>
              <a:t>Hobbes and New Right = Human nature driven by self-interest but must be constrained to provide peace and stability</a:t>
            </a:r>
          </a:p>
        </p:txBody>
      </p:sp>
      <p:sp>
        <p:nvSpPr>
          <p:cNvPr id="7" name="TextBox 6">
            <a:extLst>
              <a:ext uri="{FF2B5EF4-FFF2-40B4-BE49-F238E27FC236}">
                <a16:creationId xmlns:a16="http://schemas.microsoft.com/office/drawing/2014/main" id="{52099890-3235-4C2A-9879-FA1A3B14ADED}"/>
              </a:ext>
            </a:extLst>
          </p:cNvPr>
          <p:cNvSpPr txBox="1"/>
          <p:nvPr/>
        </p:nvSpPr>
        <p:spPr>
          <a:xfrm>
            <a:off x="5715287" y="1430360"/>
            <a:ext cx="2960285" cy="3264676"/>
          </a:xfrm>
          <a:prstGeom prst="rect">
            <a:avLst/>
          </a:prstGeom>
          <a:noFill/>
          <a:ln>
            <a:solidFill>
              <a:schemeClr val="tx1"/>
            </a:solidFill>
          </a:ln>
        </p:spPr>
        <p:txBody>
          <a:bodyPr wrap="square" rtlCol="0">
            <a:spAutoFit/>
          </a:bodyPr>
          <a:lstStyle/>
          <a:p>
            <a:r>
              <a:rPr lang="en-GB" sz="1200" b="1" u="sng" dirty="0"/>
              <a:t>Core Ideas of Conservatism: </a:t>
            </a:r>
          </a:p>
          <a:p>
            <a:pPr>
              <a:lnSpc>
                <a:spcPct val="107000"/>
              </a:lnSpc>
              <a:spcAft>
                <a:spcPts val="800"/>
              </a:spcAft>
            </a:pPr>
            <a:r>
              <a:rPr lang="en-GB" sz="1400" b="1" u="sng" dirty="0">
                <a:latin typeface="Calibri" panose="020F0502020204030204" pitchFamily="34" charset="0"/>
                <a:ea typeface="Calibri" panose="020F0502020204030204" pitchFamily="34" charset="0"/>
                <a:cs typeface="Times New Roman" panose="02020603050405020304" pitchFamily="18" charset="0"/>
              </a:rPr>
              <a:t>Society</a:t>
            </a:r>
            <a:br>
              <a:rPr lang="en-GB" sz="1400" b="1"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Trad. And One-Nation Tories – Society emerges organically (Burke) (Like a plant) </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Empiricism – practical. (Oakeshott, ‘stay afloat’ rather than sail towards a specific destination)</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Tradition – Oakeshott – ‘Just as a plant’s new leaves are connected to, and dependent on and explained by the plants roots, so a society’s present stems from its past’</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Property – Those with property have a stake in society and a link to its roots. New Right Tories more zealous about property. </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Neo-Liberals  reject hierarchy and paternalism (interfering in lives even if for good </a:t>
            </a:r>
            <a:r>
              <a:rPr lang="en-GB" sz="1100" dirty="0" err="1">
                <a:latin typeface="Calibri" panose="020F0502020204030204" pitchFamily="34" charset="0"/>
                <a:ea typeface="Calibri" panose="020F0502020204030204" pitchFamily="34" charset="0"/>
                <a:cs typeface="Times New Roman" panose="02020603050405020304" pitchFamily="18" charset="0"/>
              </a:rPr>
              <a:t>e.g</a:t>
            </a:r>
            <a:r>
              <a:rPr lang="en-GB" sz="1100" dirty="0">
                <a:latin typeface="Calibri" panose="020F0502020204030204" pitchFamily="34" charset="0"/>
                <a:ea typeface="Calibri" panose="020F0502020204030204" pitchFamily="34" charset="0"/>
                <a:cs typeface="Times New Roman" panose="02020603050405020304" pitchFamily="18" charset="0"/>
              </a:rPr>
              <a:t> seatbelts</a:t>
            </a:r>
            <a:endParaRPr lang="en-GB" sz="1100" b="1" u="sng" dirty="0"/>
          </a:p>
        </p:txBody>
      </p:sp>
      <p:sp>
        <p:nvSpPr>
          <p:cNvPr id="8" name="TextBox 7">
            <a:extLst>
              <a:ext uri="{FF2B5EF4-FFF2-40B4-BE49-F238E27FC236}">
                <a16:creationId xmlns:a16="http://schemas.microsoft.com/office/drawing/2014/main" id="{3A744B52-6976-455C-8900-88751599A118}"/>
              </a:ext>
            </a:extLst>
          </p:cNvPr>
          <p:cNvSpPr txBox="1"/>
          <p:nvPr/>
        </p:nvSpPr>
        <p:spPr>
          <a:xfrm>
            <a:off x="8789834" y="1090359"/>
            <a:ext cx="3233662" cy="5709255"/>
          </a:xfrm>
          <a:prstGeom prst="rect">
            <a:avLst/>
          </a:prstGeom>
          <a:noFill/>
          <a:ln>
            <a:solidFill>
              <a:schemeClr val="tx1"/>
            </a:solidFill>
          </a:ln>
        </p:spPr>
        <p:txBody>
          <a:bodyPr wrap="square" rtlCol="0">
            <a:spAutoFit/>
          </a:bodyPr>
          <a:lstStyle/>
          <a:p>
            <a:r>
              <a:rPr lang="en-US" sz="1200" b="1" u="sng" dirty="0"/>
              <a:t>K</a:t>
            </a:r>
            <a:r>
              <a:rPr lang="en-GB" sz="1200" b="1" u="sng" dirty="0" err="1"/>
              <a:t>ey</a:t>
            </a:r>
            <a:r>
              <a:rPr lang="en-GB" sz="1200" b="1" u="sng" dirty="0"/>
              <a:t> terms:</a:t>
            </a:r>
          </a:p>
          <a:p>
            <a:endParaRPr lang="en-US" sz="1200" b="1" u="sng" dirty="0"/>
          </a:p>
          <a:p>
            <a:pPr lvl="0"/>
            <a:r>
              <a:rPr lang="en-GB" sz="1100" dirty="0">
                <a:solidFill>
                  <a:srgbClr val="FF0000"/>
                </a:solidFill>
                <a:latin typeface="Calibri" panose="020F0502020204030204" pitchFamily="34" charset="0"/>
                <a:cs typeface="Calibri" panose="020F0502020204030204" pitchFamily="34" charset="0"/>
              </a:rPr>
              <a:t>Hierarchy</a:t>
            </a:r>
            <a:r>
              <a:rPr lang="en-GB" sz="1100" dirty="0">
                <a:solidFill>
                  <a:prstClr val="black"/>
                </a:solidFill>
                <a:latin typeface="Calibri" panose="020F0502020204030204" pitchFamily="34" charset="0"/>
                <a:cs typeface="Calibri" panose="020F0502020204030204" pitchFamily="34" charset="0"/>
              </a:rPr>
              <a:t> -The Conservative belief that society is naturally organised in fixed tiers, where one’s position is not based on individual ability.</a:t>
            </a:r>
          </a:p>
          <a:p>
            <a:pPr lvl="0"/>
            <a:endParaRPr lang="en-GB" sz="1100" dirty="0">
              <a:solidFill>
                <a:prstClr val="black"/>
              </a:solidFill>
              <a:latin typeface="Calibri" panose="020F0502020204030204" pitchFamily="34" charset="0"/>
              <a:cs typeface="Calibri" panose="020F0502020204030204" pitchFamily="34" charset="0"/>
            </a:endParaRPr>
          </a:p>
          <a:p>
            <a:pPr lvl="0"/>
            <a:r>
              <a:rPr lang="en-GB" sz="1100" dirty="0">
                <a:solidFill>
                  <a:srgbClr val="FF0000"/>
                </a:solidFill>
                <a:latin typeface="Calibri" panose="020F0502020204030204" pitchFamily="34" charset="0"/>
                <a:cs typeface="Calibri" panose="020F0502020204030204" pitchFamily="34" charset="0"/>
              </a:rPr>
              <a:t>Atomism</a:t>
            </a:r>
            <a:r>
              <a:rPr lang="en-GB" sz="1100" dirty="0">
                <a:solidFill>
                  <a:prstClr val="black"/>
                </a:solidFill>
                <a:latin typeface="Calibri" panose="020F0502020204030204" pitchFamily="34" charset="0"/>
                <a:cs typeface="Calibri" panose="020F0502020204030204" pitchFamily="34" charset="0"/>
              </a:rPr>
              <a:t> - That society is made up of self-interested and self-sufficient individuals (also known as egoistical individualism).</a:t>
            </a:r>
          </a:p>
          <a:p>
            <a:pPr lvl="0"/>
            <a:endParaRPr lang="en-GB" sz="1100" dirty="0">
              <a:solidFill>
                <a:prstClr val="black"/>
              </a:solidFill>
              <a:latin typeface="Calibri" panose="020F0502020204030204" pitchFamily="34" charset="0"/>
              <a:cs typeface="Calibri" panose="020F0502020204030204" pitchFamily="34" charset="0"/>
            </a:endParaRPr>
          </a:p>
          <a:p>
            <a:pPr lvl="0"/>
            <a:r>
              <a:rPr lang="en-GB" sz="1100" dirty="0">
                <a:solidFill>
                  <a:srgbClr val="FF0000"/>
                </a:solidFill>
                <a:latin typeface="Calibri" panose="020F0502020204030204" pitchFamily="34" charset="0"/>
                <a:cs typeface="Calibri" panose="020F0502020204030204" pitchFamily="34" charset="0"/>
              </a:rPr>
              <a:t>Noblesse oblige </a:t>
            </a:r>
            <a:r>
              <a:rPr lang="en-GB" sz="1100" dirty="0">
                <a:solidFill>
                  <a:prstClr val="black"/>
                </a:solidFill>
                <a:latin typeface="Calibri" panose="020F0502020204030204" pitchFamily="34" charset="0"/>
                <a:cs typeface="Calibri" panose="020F0502020204030204" pitchFamily="34" charset="0"/>
              </a:rPr>
              <a:t>- The duty of the wealthy and privileged to look after those less fortunate</a:t>
            </a:r>
          </a:p>
          <a:p>
            <a:pPr lvl="0"/>
            <a:endParaRPr lang="en-GB" sz="1100" dirty="0">
              <a:solidFill>
                <a:prstClr val="black"/>
              </a:solidFill>
              <a:latin typeface="Calibri" panose="020F0502020204030204" pitchFamily="34" charset="0"/>
              <a:cs typeface="Calibri" panose="020F0502020204030204" pitchFamily="34" charset="0"/>
            </a:endParaRPr>
          </a:p>
          <a:p>
            <a:pPr lvl="0"/>
            <a:r>
              <a:rPr lang="en-GB" sz="1100" dirty="0">
                <a:solidFill>
                  <a:srgbClr val="FF0000"/>
                </a:solidFill>
                <a:latin typeface="Calibri" panose="020F0502020204030204" pitchFamily="34" charset="0"/>
                <a:cs typeface="Calibri" panose="020F0502020204030204" pitchFamily="34" charset="0"/>
              </a:rPr>
              <a:t>Anti-permissiveness</a:t>
            </a:r>
            <a:r>
              <a:rPr lang="en-GB" sz="1100" dirty="0">
                <a:solidFill>
                  <a:prstClr val="black"/>
                </a:solidFill>
                <a:latin typeface="Calibri" panose="020F0502020204030204" pitchFamily="34" charset="0"/>
                <a:cs typeface="Calibri" panose="020F0502020204030204" pitchFamily="34" charset="0"/>
              </a:rPr>
              <a:t> - A rejection of permissiveness, which is the belief that people should make their own moral choices, suggesting there is no objective right and wrong</a:t>
            </a:r>
          </a:p>
          <a:p>
            <a:pPr lvl="0"/>
            <a:endParaRPr lang="en-GB" sz="1100" dirty="0">
              <a:solidFill>
                <a:prstClr val="black"/>
              </a:solidFill>
              <a:latin typeface="Calibri" panose="020F0502020204030204" pitchFamily="34" charset="0"/>
              <a:cs typeface="Calibri" panose="020F0502020204030204" pitchFamily="34" charset="0"/>
            </a:endParaRPr>
          </a:p>
          <a:p>
            <a:pPr lvl="0"/>
            <a:r>
              <a:rPr lang="en-GB" sz="1100" dirty="0">
                <a:solidFill>
                  <a:srgbClr val="FF0000"/>
                </a:solidFill>
                <a:latin typeface="Calibri" panose="020F0502020204030204" pitchFamily="34" charset="0"/>
                <a:cs typeface="Calibri" panose="020F0502020204030204" pitchFamily="34" charset="0"/>
              </a:rPr>
              <a:t>Laissez-faire</a:t>
            </a:r>
            <a:r>
              <a:rPr lang="en-GB" sz="1100" dirty="0">
                <a:solidFill>
                  <a:prstClr val="black"/>
                </a:solidFill>
                <a:latin typeface="Calibri" panose="020F0502020204030204" pitchFamily="34" charset="0"/>
                <a:cs typeface="Calibri" panose="020F0502020204030204" pitchFamily="34" charset="0"/>
              </a:rPr>
              <a:t>- A preference towards minimal government intervention in business and the state</a:t>
            </a:r>
          </a:p>
          <a:p>
            <a:pPr lvl="0"/>
            <a:endParaRPr lang="en-GB" sz="1100" dirty="0">
              <a:solidFill>
                <a:prstClr val="black"/>
              </a:solidFill>
              <a:latin typeface="Calibri" panose="020F0502020204030204" pitchFamily="34" charset="0"/>
              <a:cs typeface="Calibri" panose="020F0502020204030204" pitchFamily="34" charset="0"/>
            </a:endParaRPr>
          </a:p>
          <a:p>
            <a:pPr lvl="0"/>
            <a:r>
              <a:rPr lang="en-GB" sz="1100" dirty="0">
                <a:solidFill>
                  <a:srgbClr val="FF0000"/>
                </a:solidFill>
                <a:latin typeface="Calibri" panose="020F0502020204030204" pitchFamily="34" charset="0"/>
                <a:cs typeface="Calibri" panose="020F0502020204030204" pitchFamily="34" charset="0"/>
              </a:rPr>
              <a:t>Empiricism</a:t>
            </a:r>
            <a:r>
              <a:rPr lang="en-GB" sz="1100" dirty="0">
                <a:solidFill>
                  <a:prstClr val="black"/>
                </a:solidFill>
                <a:latin typeface="Calibri" panose="020F0502020204030204" pitchFamily="34" charset="0"/>
                <a:cs typeface="Calibri" panose="020F0502020204030204" pitchFamily="34" charset="0"/>
              </a:rPr>
              <a:t> -The idea that knowledge comes from real experience and not from abstract theories</a:t>
            </a:r>
          </a:p>
          <a:p>
            <a:pPr lvl="0"/>
            <a:endParaRPr lang="en-US" sz="1100" b="1" u="sng" dirty="0">
              <a:solidFill>
                <a:prstClr val="black"/>
              </a:solidFill>
              <a:latin typeface="Calibri" panose="020F0502020204030204" pitchFamily="34" charset="0"/>
              <a:cs typeface="Calibri" panose="020F0502020204030204" pitchFamily="34" charset="0"/>
            </a:endParaRPr>
          </a:p>
          <a:p>
            <a:pPr lvl="0"/>
            <a:r>
              <a:rPr lang="en-US" sz="1100" dirty="0">
                <a:solidFill>
                  <a:srgbClr val="FF0000"/>
                </a:solidFill>
                <a:latin typeface="Calibri" panose="020F0502020204030204" pitchFamily="34" charset="0"/>
                <a:cs typeface="Calibri" panose="020F0502020204030204" pitchFamily="34" charset="0"/>
              </a:rPr>
              <a:t>Human imperfection </a:t>
            </a:r>
            <a:r>
              <a:rPr lang="en-US" sz="1100" dirty="0">
                <a:solidFill>
                  <a:prstClr val="black"/>
                </a:solidFill>
                <a:latin typeface="Calibri" panose="020F0502020204030204" pitchFamily="34" charset="0"/>
                <a:cs typeface="Calibri" panose="020F0502020204030204" pitchFamily="34" charset="0"/>
              </a:rPr>
              <a:t>– belief that humans are morally, intellectually and psychologically flawed and not to be trusted</a:t>
            </a:r>
          </a:p>
          <a:p>
            <a:pPr lvl="0"/>
            <a:endParaRPr lang="en-US" sz="1100" dirty="0">
              <a:solidFill>
                <a:prstClr val="black"/>
              </a:solidFill>
              <a:latin typeface="Calibri" panose="020F0502020204030204" pitchFamily="34" charset="0"/>
              <a:cs typeface="Calibri" panose="020F0502020204030204" pitchFamily="34" charset="0"/>
            </a:endParaRPr>
          </a:p>
          <a:p>
            <a:pPr lvl="0"/>
            <a:r>
              <a:rPr lang="en-US" sz="1100" dirty="0">
                <a:solidFill>
                  <a:srgbClr val="FF0000"/>
                </a:solidFill>
                <a:latin typeface="Calibri" panose="020F0502020204030204" pitchFamily="34" charset="0"/>
                <a:cs typeface="Calibri" panose="020F0502020204030204" pitchFamily="34" charset="0"/>
              </a:rPr>
              <a:t>Change to conserve </a:t>
            </a:r>
            <a:r>
              <a:rPr lang="en-US" sz="1100" dirty="0">
                <a:solidFill>
                  <a:prstClr val="black"/>
                </a:solidFill>
                <a:latin typeface="Calibri" panose="020F0502020204030204" pitchFamily="34" charset="0"/>
                <a:cs typeface="Calibri" panose="020F0502020204030204" pitchFamily="34" charset="0"/>
              </a:rPr>
              <a:t>– adapt as society changes to avoid revolution. Don’t change for something new</a:t>
            </a:r>
          </a:p>
          <a:p>
            <a:pPr lvl="0"/>
            <a:endParaRPr lang="en-US" sz="1100" dirty="0">
              <a:solidFill>
                <a:prstClr val="black"/>
              </a:solidFill>
              <a:latin typeface="Calibri" panose="020F0502020204030204" pitchFamily="34" charset="0"/>
              <a:cs typeface="Calibri" panose="020F0502020204030204" pitchFamily="34" charset="0"/>
            </a:endParaRPr>
          </a:p>
          <a:p>
            <a:pPr lvl="0"/>
            <a:r>
              <a:rPr lang="en-US" sz="1100" dirty="0">
                <a:solidFill>
                  <a:srgbClr val="FF0000"/>
                </a:solidFill>
                <a:latin typeface="Calibri" panose="020F0502020204030204" pitchFamily="34" charset="0"/>
                <a:cs typeface="Calibri" panose="020F0502020204030204" pitchFamily="34" charset="0"/>
              </a:rPr>
              <a:t>Authoritarian</a:t>
            </a:r>
            <a:r>
              <a:rPr lang="en-US" sz="1100" dirty="0">
                <a:solidFill>
                  <a:prstClr val="black"/>
                </a:solidFill>
                <a:latin typeface="Calibri" panose="020F0502020204030204" pitchFamily="34" charset="0"/>
                <a:cs typeface="Calibri" panose="020F0502020204030204" pitchFamily="34" charset="0"/>
              </a:rPr>
              <a:t> – those in higher positions of society best placed to make decisions on society's behalf</a:t>
            </a:r>
            <a:endParaRPr lang="en-GB" sz="1100" dirty="0">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707DD5B8-5C2C-4330-904F-F2157AAA8875}"/>
              </a:ext>
            </a:extLst>
          </p:cNvPr>
          <p:cNvSpPr txBox="1"/>
          <p:nvPr/>
        </p:nvSpPr>
        <p:spPr>
          <a:xfrm flipH="1">
            <a:off x="4856134" y="57488"/>
            <a:ext cx="3718797" cy="1292662"/>
          </a:xfrm>
          <a:prstGeom prst="rect">
            <a:avLst/>
          </a:prstGeom>
          <a:noFill/>
          <a:ln>
            <a:solidFill>
              <a:schemeClr val="tx1"/>
            </a:solidFill>
          </a:ln>
        </p:spPr>
        <p:txBody>
          <a:bodyPr wrap="square" rtlCol="0">
            <a:spAutoFit/>
          </a:bodyPr>
          <a:lstStyle/>
          <a:p>
            <a:r>
              <a:rPr lang="en-US" sz="1200" b="1" u="sng" dirty="0"/>
              <a:t>Core ideas of conservatism</a:t>
            </a:r>
          </a:p>
          <a:p>
            <a:r>
              <a:rPr lang="en-GB" sz="1100" dirty="0"/>
              <a:t>Tradition</a:t>
            </a:r>
          </a:p>
          <a:p>
            <a:r>
              <a:rPr lang="en-GB" sz="1100" dirty="0"/>
              <a:t>Human Imperfection</a:t>
            </a:r>
          </a:p>
          <a:p>
            <a:r>
              <a:rPr lang="en-GB" sz="1100" dirty="0"/>
              <a:t>Organic Society</a:t>
            </a:r>
          </a:p>
          <a:p>
            <a:r>
              <a:rPr lang="en-GB" sz="1100" dirty="0"/>
              <a:t>Hierarchy and Authority</a:t>
            </a:r>
          </a:p>
          <a:p>
            <a:r>
              <a:rPr lang="en-GB" sz="1100" dirty="0"/>
              <a:t>Property</a:t>
            </a:r>
          </a:p>
          <a:p>
            <a:r>
              <a:rPr lang="en-GB" sz="1100" dirty="0"/>
              <a:t>Pragmatism</a:t>
            </a:r>
          </a:p>
        </p:txBody>
      </p:sp>
      <p:sp>
        <p:nvSpPr>
          <p:cNvPr id="10" name="Cloud 9">
            <a:extLst>
              <a:ext uri="{FF2B5EF4-FFF2-40B4-BE49-F238E27FC236}">
                <a16:creationId xmlns:a16="http://schemas.microsoft.com/office/drawing/2014/main" id="{9379DE3C-6B14-44D0-BBF5-15CD995C6514}"/>
              </a:ext>
            </a:extLst>
          </p:cNvPr>
          <p:cNvSpPr/>
          <p:nvPr/>
        </p:nvSpPr>
        <p:spPr>
          <a:xfrm>
            <a:off x="8675572" y="137187"/>
            <a:ext cx="3233662" cy="82127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Conservatism Core ideas KO</a:t>
            </a:r>
            <a:endParaRPr lang="en-GB" sz="1200" dirty="0"/>
          </a:p>
        </p:txBody>
      </p:sp>
      <p:sp>
        <p:nvSpPr>
          <p:cNvPr id="2" name="TextBox 1">
            <a:extLst>
              <a:ext uri="{FF2B5EF4-FFF2-40B4-BE49-F238E27FC236}">
                <a16:creationId xmlns:a16="http://schemas.microsoft.com/office/drawing/2014/main" id="{2A4A9E36-F249-4B02-A73C-1BC1A5527562}"/>
              </a:ext>
            </a:extLst>
          </p:cNvPr>
          <p:cNvSpPr txBox="1"/>
          <p:nvPr/>
        </p:nvSpPr>
        <p:spPr>
          <a:xfrm>
            <a:off x="5728771" y="4775246"/>
            <a:ext cx="2946801" cy="1815882"/>
          </a:xfrm>
          <a:prstGeom prst="rect">
            <a:avLst/>
          </a:prstGeom>
          <a:noFill/>
          <a:ln>
            <a:solidFill>
              <a:schemeClr val="tx1"/>
            </a:solidFill>
          </a:ln>
        </p:spPr>
        <p:txBody>
          <a:bodyPr wrap="square" rtlCol="0">
            <a:spAutoFit/>
          </a:bodyPr>
          <a:lstStyle/>
          <a:p>
            <a:r>
              <a:rPr lang="en-US" sz="1200" b="1" u="sng" dirty="0"/>
              <a:t>Core ideas of conservatism</a:t>
            </a:r>
          </a:p>
          <a:p>
            <a:r>
              <a:rPr lang="en-US" sz="1200" b="1" u="sng" dirty="0"/>
              <a:t>Economy</a:t>
            </a:r>
          </a:p>
          <a:p>
            <a:r>
              <a:rPr lang="en-GB" sz="1100" dirty="0"/>
              <a:t>Conservative defend inequality. Burke supported Adam Smith – Laissez-Faire.</a:t>
            </a:r>
          </a:p>
          <a:p>
            <a:r>
              <a:rPr lang="en-GB" sz="1100" dirty="0"/>
              <a:t>BUT One-Nation Tories support some intervention as this will lead to order and stability.  Free markets are tempered by state intervention (Keynesian)</a:t>
            </a:r>
          </a:p>
          <a:p>
            <a:r>
              <a:rPr lang="en-GB" sz="1100" dirty="0"/>
              <a:t>New Right – Free markets –Thatcherism, Friedman and Hayek</a:t>
            </a:r>
          </a:p>
        </p:txBody>
      </p:sp>
    </p:spTree>
    <p:extLst>
      <p:ext uri="{BB962C8B-B14F-4D97-AF65-F5344CB8AC3E}">
        <p14:creationId xmlns:p14="http://schemas.microsoft.com/office/powerpoint/2010/main" val="1567854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9D8A5B-5949-40EA-9045-972E879E04D3}"/>
              </a:ext>
            </a:extLst>
          </p:cNvPr>
          <p:cNvSpPr txBox="1"/>
          <p:nvPr/>
        </p:nvSpPr>
        <p:spPr>
          <a:xfrm>
            <a:off x="143218" y="396608"/>
            <a:ext cx="3316078" cy="2246769"/>
          </a:xfrm>
          <a:prstGeom prst="rect">
            <a:avLst/>
          </a:prstGeom>
          <a:noFill/>
          <a:ln>
            <a:solidFill>
              <a:schemeClr val="tx1"/>
            </a:solidFill>
          </a:ln>
        </p:spPr>
        <p:txBody>
          <a:bodyPr wrap="square" rtlCol="0">
            <a:spAutoFit/>
          </a:bodyPr>
          <a:lstStyle/>
          <a:p>
            <a:r>
              <a:rPr lang="en-US" sz="1400" b="1" u="sng" dirty="0"/>
              <a:t>Traditional conservatism</a:t>
            </a:r>
          </a:p>
          <a:p>
            <a:endParaRPr lang="en-US" sz="1400" b="1" u="sng" dirty="0"/>
          </a:p>
          <a:p>
            <a:r>
              <a:rPr lang="en-GB" sz="1400" dirty="0"/>
              <a:t>Very authoritarian. Purpose was to protect social order (Burke)</a:t>
            </a:r>
          </a:p>
          <a:p>
            <a:r>
              <a:rPr lang="en-GB" sz="1400" dirty="0"/>
              <a:t>Organic</a:t>
            </a:r>
          </a:p>
          <a:p>
            <a:r>
              <a:rPr lang="en-GB" sz="1400" dirty="0" err="1"/>
              <a:t>Noblese</a:t>
            </a:r>
            <a:r>
              <a:rPr lang="en-GB" sz="1400" dirty="0"/>
              <a:t> Oblige – nobility and privilege bring with them social responsibilities , mostly the duty and obligation to care for those less fortunate</a:t>
            </a:r>
          </a:p>
          <a:p>
            <a:r>
              <a:rPr lang="en-GB" sz="1400" dirty="0"/>
              <a:t>Soft paternalism</a:t>
            </a:r>
          </a:p>
        </p:txBody>
      </p:sp>
      <p:sp>
        <p:nvSpPr>
          <p:cNvPr id="6" name="Cloud 5">
            <a:extLst>
              <a:ext uri="{FF2B5EF4-FFF2-40B4-BE49-F238E27FC236}">
                <a16:creationId xmlns:a16="http://schemas.microsoft.com/office/drawing/2014/main" id="{52CAC305-EB62-4840-A7C7-77B16DD1F0F2}"/>
              </a:ext>
            </a:extLst>
          </p:cNvPr>
          <p:cNvSpPr/>
          <p:nvPr/>
        </p:nvSpPr>
        <p:spPr>
          <a:xfrm>
            <a:off x="8097399" y="96976"/>
            <a:ext cx="3955056" cy="244791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Strands of Conservatism</a:t>
            </a:r>
          </a:p>
          <a:p>
            <a:pPr algn="ctr"/>
            <a:endParaRPr lang="en-US" dirty="0"/>
          </a:p>
          <a:p>
            <a:pPr algn="ctr"/>
            <a:r>
              <a:rPr lang="en-US" dirty="0"/>
              <a:t>You MUST interweave with the key thinkers! </a:t>
            </a:r>
            <a:endParaRPr lang="en-GB" dirty="0"/>
          </a:p>
        </p:txBody>
      </p:sp>
      <p:sp>
        <p:nvSpPr>
          <p:cNvPr id="5" name="TextBox 4">
            <a:extLst>
              <a:ext uri="{FF2B5EF4-FFF2-40B4-BE49-F238E27FC236}">
                <a16:creationId xmlns:a16="http://schemas.microsoft.com/office/drawing/2014/main" id="{509A76D3-37FB-4216-A599-C567D9491EDC}"/>
              </a:ext>
            </a:extLst>
          </p:cNvPr>
          <p:cNvSpPr txBox="1"/>
          <p:nvPr/>
        </p:nvSpPr>
        <p:spPr>
          <a:xfrm>
            <a:off x="143218" y="2875796"/>
            <a:ext cx="3316078" cy="2677656"/>
          </a:xfrm>
          <a:prstGeom prst="rect">
            <a:avLst/>
          </a:prstGeom>
          <a:noFill/>
          <a:ln>
            <a:solidFill>
              <a:schemeClr val="tx1"/>
            </a:solidFill>
          </a:ln>
        </p:spPr>
        <p:txBody>
          <a:bodyPr wrap="square" rtlCol="0">
            <a:spAutoFit/>
          </a:bodyPr>
          <a:lstStyle/>
          <a:p>
            <a:r>
              <a:rPr lang="en-US" sz="1400" b="1" u="sng" dirty="0"/>
              <a:t>One nation conservatism</a:t>
            </a:r>
          </a:p>
          <a:p>
            <a:endParaRPr lang="en-US" sz="1400" b="1" u="sng" dirty="0"/>
          </a:p>
          <a:p>
            <a:r>
              <a:rPr lang="en-GB" sz="1400" dirty="0"/>
              <a:t>Paternalistic conservativism. (Disraeli)</a:t>
            </a:r>
          </a:p>
          <a:p>
            <a:r>
              <a:rPr lang="en-GB" sz="1400" dirty="0"/>
              <a:t>Cameron’s Big Society</a:t>
            </a:r>
          </a:p>
          <a:p>
            <a:r>
              <a:rPr lang="en-GB" sz="1400" dirty="0"/>
              <a:t>Bring together individualism and collectivism and respond to capitalism</a:t>
            </a:r>
          </a:p>
          <a:p>
            <a:r>
              <a:rPr lang="en-GB" sz="1400" dirty="0"/>
              <a:t>Organic society and a rejection of laissez-faire economics for Keynesianism</a:t>
            </a:r>
          </a:p>
          <a:p>
            <a:r>
              <a:rPr lang="en-GB" sz="1400" dirty="0"/>
              <a:t>Paternalism (Noblesse Oblige)</a:t>
            </a:r>
          </a:p>
          <a:p>
            <a:r>
              <a:rPr lang="en-GB" sz="1400" dirty="0"/>
              <a:t>Patriotism and tradition</a:t>
            </a:r>
          </a:p>
          <a:p>
            <a:r>
              <a:rPr lang="en-GB" sz="1400" dirty="0"/>
              <a:t>Cameron (Compassionate conservative) and May (shared society)</a:t>
            </a:r>
            <a:endParaRPr lang="en-US" sz="1400" dirty="0"/>
          </a:p>
        </p:txBody>
      </p:sp>
      <p:sp>
        <p:nvSpPr>
          <p:cNvPr id="8" name="TextBox 7">
            <a:extLst>
              <a:ext uri="{FF2B5EF4-FFF2-40B4-BE49-F238E27FC236}">
                <a16:creationId xmlns:a16="http://schemas.microsoft.com/office/drawing/2014/main" id="{8AC02D25-46AF-47E4-AD4E-91C6B17D4A3F}"/>
              </a:ext>
            </a:extLst>
          </p:cNvPr>
          <p:cNvSpPr txBox="1"/>
          <p:nvPr/>
        </p:nvSpPr>
        <p:spPr>
          <a:xfrm>
            <a:off x="4261690" y="3841596"/>
            <a:ext cx="3316078" cy="2893100"/>
          </a:xfrm>
          <a:prstGeom prst="rect">
            <a:avLst/>
          </a:prstGeom>
          <a:noFill/>
          <a:ln>
            <a:solidFill>
              <a:schemeClr val="tx1"/>
            </a:solidFill>
          </a:ln>
        </p:spPr>
        <p:txBody>
          <a:bodyPr wrap="square" rtlCol="0">
            <a:spAutoFit/>
          </a:bodyPr>
          <a:lstStyle/>
          <a:p>
            <a:r>
              <a:rPr lang="en-US" sz="1400" b="1" u="sng" dirty="0"/>
              <a:t>New right</a:t>
            </a:r>
          </a:p>
          <a:p>
            <a:endParaRPr lang="en-US" sz="1400" b="1" u="sng" dirty="0"/>
          </a:p>
          <a:p>
            <a:r>
              <a:rPr lang="en-GB" sz="1400" dirty="0"/>
              <a:t>A mix of reactionary and radical</a:t>
            </a:r>
          </a:p>
          <a:p>
            <a:r>
              <a:rPr lang="en-GB" sz="1400" dirty="0"/>
              <a:t>Roll back the state but also (Neo-Cons) importance of order and hierarchy</a:t>
            </a:r>
          </a:p>
          <a:p>
            <a:r>
              <a:rPr lang="en-GB" sz="1400" dirty="0"/>
              <a:t>New Right Cons believe that individual must be free from state interference but humans behaviour must be restricted by family, nation and morality</a:t>
            </a:r>
          </a:p>
          <a:p>
            <a:r>
              <a:rPr lang="en-GB" sz="1400" dirty="0"/>
              <a:t>New Right thinking 1970s and 1980s. Profoundly different from other forms of conservativism as it is clearly ideological</a:t>
            </a:r>
          </a:p>
          <a:p>
            <a:endParaRPr lang="en-US" sz="1400" dirty="0"/>
          </a:p>
        </p:txBody>
      </p:sp>
      <p:sp>
        <p:nvSpPr>
          <p:cNvPr id="9" name="TextBox 8">
            <a:extLst>
              <a:ext uri="{FF2B5EF4-FFF2-40B4-BE49-F238E27FC236}">
                <a16:creationId xmlns:a16="http://schemas.microsoft.com/office/drawing/2014/main" id="{233B677D-8AC2-45CF-8347-7FBC7E6171D7}"/>
              </a:ext>
            </a:extLst>
          </p:cNvPr>
          <p:cNvSpPr txBox="1"/>
          <p:nvPr/>
        </p:nvSpPr>
        <p:spPr>
          <a:xfrm>
            <a:off x="4477439" y="201864"/>
            <a:ext cx="3316078" cy="3539430"/>
          </a:xfrm>
          <a:prstGeom prst="rect">
            <a:avLst/>
          </a:prstGeom>
          <a:noFill/>
          <a:ln>
            <a:solidFill>
              <a:schemeClr val="tx1"/>
            </a:solidFill>
          </a:ln>
        </p:spPr>
        <p:txBody>
          <a:bodyPr wrap="square" rtlCol="0">
            <a:spAutoFit/>
          </a:bodyPr>
          <a:lstStyle/>
          <a:p>
            <a:r>
              <a:rPr lang="en-US" sz="1400" b="1" u="sng" dirty="0"/>
              <a:t>Neo liberalism</a:t>
            </a:r>
          </a:p>
          <a:p>
            <a:endParaRPr lang="en-US" sz="1400" b="1" u="sng" dirty="0"/>
          </a:p>
          <a:p>
            <a:r>
              <a:rPr lang="en-GB" sz="1400" dirty="0"/>
              <a:t>Economics – Laissez-Faire. Adam Smith, Friedman, Hayek, Nozick, Thatcher</a:t>
            </a:r>
          </a:p>
          <a:p>
            <a:r>
              <a:rPr lang="en-GB" sz="1400" dirty="0"/>
              <a:t>Privatisation</a:t>
            </a:r>
          </a:p>
          <a:p>
            <a:r>
              <a:rPr lang="en-GB" sz="1400" dirty="0"/>
              <a:t>Friedman (Monetarism) control inflation by controlling money supply – cuts in public spending</a:t>
            </a:r>
          </a:p>
          <a:p>
            <a:r>
              <a:rPr lang="en-GB" sz="1400" dirty="0"/>
              <a:t>Welfare state created ‘dependency culture’ </a:t>
            </a:r>
          </a:p>
          <a:p>
            <a:r>
              <a:rPr lang="en-GB" sz="1400" dirty="0"/>
              <a:t>Nozick – welfare itself was a violation of property rights</a:t>
            </a:r>
          </a:p>
          <a:p>
            <a:r>
              <a:rPr lang="en-GB" sz="1400" dirty="0"/>
              <a:t>Cut taxes (Tax Payers’ Alliance!)</a:t>
            </a:r>
          </a:p>
          <a:p>
            <a:r>
              <a:rPr lang="en-GB" sz="1400" dirty="0"/>
              <a:t>‘Trickle-down’ economics</a:t>
            </a:r>
          </a:p>
          <a:p>
            <a:r>
              <a:rPr lang="en-GB" sz="1400" dirty="0"/>
              <a:t>Atomistic individualism</a:t>
            </a:r>
          </a:p>
          <a:p>
            <a:r>
              <a:rPr lang="en-GB" sz="1400" dirty="0"/>
              <a:t>Against Councils – pro localism and interest groups (Academies)</a:t>
            </a:r>
          </a:p>
        </p:txBody>
      </p:sp>
      <p:sp>
        <p:nvSpPr>
          <p:cNvPr id="10" name="TextBox 9">
            <a:extLst>
              <a:ext uri="{FF2B5EF4-FFF2-40B4-BE49-F238E27FC236}">
                <a16:creationId xmlns:a16="http://schemas.microsoft.com/office/drawing/2014/main" id="{0D9E69BA-C168-4619-910B-452A741267E5}"/>
              </a:ext>
            </a:extLst>
          </p:cNvPr>
          <p:cNvSpPr txBox="1"/>
          <p:nvPr/>
        </p:nvSpPr>
        <p:spPr>
          <a:xfrm>
            <a:off x="8380162" y="2768074"/>
            <a:ext cx="3316078" cy="2893100"/>
          </a:xfrm>
          <a:prstGeom prst="rect">
            <a:avLst/>
          </a:prstGeom>
          <a:noFill/>
          <a:ln>
            <a:solidFill>
              <a:schemeClr val="tx1"/>
            </a:solidFill>
          </a:ln>
        </p:spPr>
        <p:txBody>
          <a:bodyPr wrap="square" rtlCol="0">
            <a:spAutoFit/>
          </a:bodyPr>
          <a:lstStyle/>
          <a:p>
            <a:r>
              <a:rPr lang="en-US" sz="1400" b="1" u="sng" dirty="0"/>
              <a:t>Neo-conservatism</a:t>
            </a:r>
          </a:p>
          <a:p>
            <a:endParaRPr lang="en-US" sz="1400" b="1" u="sng" dirty="0"/>
          </a:p>
          <a:p>
            <a:r>
              <a:rPr lang="en-GB" sz="1400" dirty="0"/>
              <a:t>Reaction to social changes (1960s 1970s.)</a:t>
            </a:r>
          </a:p>
          <a:p>
            <a:r>
              <a:rPr lang="en-GB" sz="1400" dirty="0"/>
              <a:t>Anti-permissiveness as this challenges authority and breaks down morality and structure and order</a:t>
            </a:r>
          </a:p>
          <a:p>
            <a:r>
              <a:rPr lang="en-GB" sz="1400" dirty="0"/>
              <a:t>Social Authoritarians – limited but strong state in relation to law and order</a:t>
            </a:r>
          </a:p>
          <a:p>
            <a:r>
              <a:rPr lang="en-GB" sz="1400" dirty="0"/>
              <a:t>Tax breaks for ‘families’ </a:t>
            </a:r>
          </a:p>
          <a:p>
            <a:r>
              <a:rPr lang="en-GB" sz="1400" dirty="0"/>
              <a:t>Oppose multiculturalism and immigration as it weakens national unity and patriotism</a:t>
            </a:r>
          </a:p>
          <a:p>
            <a:r>
              <a:rPr lang="en-GB" sz="1400" dirty="0"/>
              <a:t>Thatcher’s ‘Victorian values’ </a:t>
            </a:r>
          </a:p>
          <a:p>
            <a:endParaRPr lang="en-US" sz="1400" dirty="0"/>
          </a:p>
        </p:txBody>
      </p:sp>
      <p:sp>
        <p:nvSpPr>
          <p:cNvPr id="3" name="Cloud 2">
            <a:extLst>
              <a:ext uri="{FF2B5EF4-FFF2-40B4-BE49-F238E27FC236}">
                <a16:creationId xmlns:a16="http://schemas.microsoft.com/office/drawing/2014/main" id="{C9BDF4BC-80A3-4F09-970B-7463F70FA29B}"/>
              </a:ext>
            </a:extLst>
          </p:cNvPr>
          <p:cNvSpPr/>
          <p:nvPr/>
        </p:nvSpPr>
        <p:spPr>
          <a:xfrm>
            <a:off x="264405" y="5761822"/>
            <a:ext cx="3459296" cy="97287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What type do we have today??!!!</a:t>
            </a:r>
            <a:endParaRPr lang="en-GB" dirty="0"/>
          </a:p>
        </p:txBody>
      </p:sp>
    </p:spTree>
    <p:extLst>
      <p:ext uri="{BB962C8B-B14F-4D97-AF65-F5344CB8AC3E}">
        <p14:creationId xmlns:p14="http://schemas.microsoft.com/office/powerpoint/2010/main" val="4023850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4972FAA-E531-49F9-9522-78812AF36C30}"/>
              </a:ext>
            </a:extLst>
          </p:cNvPr>
          <p:cNvPicPr>
            <a:picLocks noChangeAspect="1"/>
          </p:cNvPicPr>
          <p:nvPr/>
        </p:nvPicPr>
        <p:blipFill>
          <a:blip r:embed="rId2"/>
          <a:stretch>
            <a:fillRect/>
          </a:stretch>
        </p:blipFill>
        <p:spPr>
          <a:xfrm>
            <a:off x="517793" y="242370"/>
            <a:ext cx="6774317" cy="6208005"/>
          </a:xfrm>
          <a:prstGeom prst="rect">
            <a:avLst/>
          </a:prstGeom>
        </p:spPr>
      </p:pic>
      <p:sp>
        <p:nvSpPr>
          <p:cNvPr id="5" name=" 13">
            <a:extLst>
              <a:ext uri="{FF2B5EF4-FFF2-40B4-BE49-F238E27FC236}">
                <a16:creationId xmlns:a16="http://schemas.microsoft.com/office/drawing/2014/main" id="{59A342EA-2182-451F-A863-FAC37739CC17}"/>
              </a:ext>
            </a:extLst>
          </p:cNvPr>
          <p:cNvSpPr txBox="1">
            <a:spLocks/>
          </p:cNvSpPr>
          <p:nvPr/>
        </p:nvSpPr>
        <p:spPr bwMode="auto">
          <a:xfrm>
            <a:off x="8807297" y="407624"/>
            <a:ext cx="2595160" cy="10382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Burke defined traditional conservatism in response to the liberal challenge of the French Revolution.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 15">
            <a:extLst>
              <a:ext uri="{FF2B5EF4-FFF2-40B4-BE49-F238E27FC236}">
                <a16:creationId xmlns:a16="http://schemas.microsoft.com/office/drawing/2014/main" id="{5E080E5D-F1D3-4F63-8AB7-72683AF975AC}"/>
              </a:ext>
            </a:extLst>
          </p:cNvPr>
          <p:cNvSpPr txBox="1">
            <a:spLocks/>
          </p:cNvSpPr>
          <p:nvPr/>
        </p:nvSpPr>
        <p:spPr bwMode="auto">
          <a:xfrm>
            <a:off x="8127864" y="2134231"/>
            <a:ext cx="3648075" cy="14682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In response to industrialisation and the rise of socialism and the extension of the franchise  conservatives moved to ONC to bring the working classes on board. This meant an appeal to nationalism and to supporting the poor more.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 17">
            <a:extLst>
              <a:ext uri="{FF2B5EF4-FFF2-40B4-BE49-F238E27FC236}">
                <a16:creationId xmlns:a16="http://schemas.microsoft.com/office/drawing/2014/main" id="{CB100B1A-A322-43B5-8882-348FAEFBF6B9}"/>
              </a:ext>
            </a:extLst>
          </p:cNvPr>
          <p:cNvSpPr txBox="1">
            <a:spLocks/>
          </p:cNvSpPr>
          <p:nvPr/>
        </p:nvSpPr>
        <p:spPr bwMode="auto">
          <a:xfrm>
            <a:off x="8051664" y="4132760"/>
            <a:ext cx="3724275" cy="180533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Following a period of strong state growth under the socialist government during the 1950s and 70s conservatism reconnected with its past and with classical liberalism to usher in a more economically dynamic policy keeping a strong focus on family values.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76ECBCE9-7DCA-4ED9-AF8C-C586770F982B}"/>
              </a:ext>
            </a:extLst>
          </p:cNvPr>
          <p:cNvCxnSpPr>
            <a:stCxn id="6" idx="2"/>
          </p:cNvCxnSpPr>
          <p:nvPr/>
        </p:nvCxnSpPr>
        <p:spPr>
          <a:xfrm>
            <a:off x="9951902" y="3602516"/>
            <a:ext cx="7346" cy="4186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6D3EA8D-E17E-4FB3-80A1-7DEB2F61CA05}"/>
              </a:ext>
            </a:extLst>
          </p:cNvPr>
          <p:cNvCxnSpPr>
            <a:stCxn id="5" idx="2"/>
          </p:cNvCxnSpPr>
          <p:nvPr/>
        </p:nvCxnSpPr>
        <p:spPr>
          <a:xfrm flipH="1">
            <a:off x="10102467" y="1445849"/>
            <a:ext cx="2410" cy="5302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6382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BFA7230-F7CC-44F8-A928-7E745CD7366A}"/>
              </a:ext>
            </a:extLst>
          </p:cNvPr>
          <p:cNvSpPr txBox="1"/>
          <p:nvPr/>
        </p:nvSpPr>
        <p:spPr>
          <a:xfrm>
            <a:off x="127506" y="108086"/>
            <a:ext cx="4216209" cy="6645409"/>
          </a:xfrm>
          <a:prstGeom prst="rect">
            <a:avLst/>
          </a:prstGeom>
          <a:noFill/>
          <a:ln>
            <a:solidFill>
              <a:schemeClr val="tx1"/>
            </a:solidFill>
          </a:ln>
        </p:spPr>
        <p:txBody>
          <a:bodyPr wrap="square" rtlCol="0">
            <a:spAutoFit/>
          </a:bodyPr>
          <a:lstStyle/>
          <a:p>
            <a:r>
              <a:rPr lang="en-GB" sz="1200" b="1" u="sng" dirty="0"/>
              <a:t>Core Ideas of Socialism: </a:t>
            </a:r>
          </a:p>
          <a:p>
            <a:pPr>
              <a:lnSpc>
                <a:spcPct val="107000"/>
              </a:lnSpc>
              <a:spcAft>
                <a:spcPts val="800"/>
              </a:spcAft>
            </a:pPr>
            <a:r>
              <a:rPr lang="en-US" sz="1400" b="1" u="sng" dirty="0">
                <a:latin typeface="Calibri" panose="020F0502020204030204" pitchFamily="34" charset="0"/>
                <a:ea typeface="Calibri" panose="020F0502020204030204" pitchFamily="34" charset="0"/>
                <a:cs typeface="Times New Roman" panose="02020603050405020304" pitchFamily="18" charset="0"/>
              </a:rPr>
              <a:t>E</a:t>
            </a:r>
            <a:r>
              <a:rPr lang="en-GB" sz="1400" b="1" u="sng" dirty="0" err="1">
                <a:latin typeface="Calibri" panose="020F0502020204030204" pitchFamily="34" charset="0"/>
                <a:ea typeface="Calibri" panose="020F0502020204030204" pitchFamily="34" charset="0"/>
                <a:cs typeface="Times New Roman" panose="02020603050405020304" pitchFamily="18" charset="0"/>
              </a:rPr>
              <a:t>conomy</a:t>
            </a:r>
            <a:endParaRPr lang="en-GB" sz="1400" b="1"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t>Key socialist thinkers from Marx/Engels onwards argued that social class is determined by economic system underpinning society.  </a:t>
            </a:r>
          </a:p>
          <a:p>
            <a:pPr>
              <a:lnSpc>
                <a:spcPct val="107000"/>
              </a:lnSpc>
              <a:spcAft>
                <a:spcPts val="800"/>
              </a:spcAft>
            </a:pPr>
            <a:r>
              <a:rPr lang="en-GB" sz="1100" dirty="0"/>
              <a:t>Recognise the problems of economic system based on private property and capitalism, rather than common ownership.</a:t>
            </a:r>
          </a:p>
          <a:p>
            <a:pPr>
              <a:lnSpc>
                <a:spcPct val="107000"/>
              </a:lnSpc>
              <a:spcAft>
                <a:spcPts val="800"/>
              </a:spcAft>
            </a:pPr>
            <a:r>
              <a:rPr lang="en-GB" sz="1100" dirty="0"/>
              <a:t>Free market capitalism encourages competitiveness and ruthless egotism and generates huge inequalities of outcome so…. They seek to rectify the problems caused by capitalism</a:t>
            </a:r>
          </a:p>
          <a:p>
            <a:pPr>
              <a:lnSpc>
                <a:spcPct val="107000"/>
              </a:lnSpc>
              <a:spcAft>
                <a:spcPts val="800"/>
              </a:spcAft>
            </a:pPr>
            <a:r>
              <a:rPr lang="en-GB" sz="1100" dirty="0"/>
              <a:t>Greater workers’ control in employment</a:t>
            </a:r>
          </a:p>
          <a:p>
            <a:pPr>
              <a:lnSpc>
                <a:spcPct val="107000"/>
              </a:lnSpc>
              <a:spcAft>
                <a:spcPts val="800"/>
              </a:spcAft>
            </a:pPr>
            <a:r>
              <a:rPr lang="en-GB" sz="1100" b="1" dirty="0"/>
              <a:t>‘Redistribution doctrine’ → Politics of Robin Hood – taking from the rich  giving to the poor</a:t>
            </a:r>
          </a:p>
          <a:p>
            <a:pPr>
              <a:lnSpc>
                <a:spcPct val="107000"/>
              </a:lnSpc>
              <a:spcAft>
                <a:spcPts val="800"/>
              </a:spcAft>
            </a:pPr>
            <a:r>
              <a:rPr lang="en-GB" sz="1100" dirty="0"/>
              <a:t>Rejection of laissez faire capitalism Demand greater collectivism Economic Collectivism</a:t>
            </a:r>
          </a:p>
          <a:p>
            <a:pPr>
              <a:lnSpc>
                <a:spcPct val="107000"/>
              </a:lnSpc>
              <a:spcAft>
                <a:spcPts val="800"/>
              </a:spcAft>
            </a:pPr>
            <a:r>
              <a:rPr lang="en-GB" sz="1100" dirty="0"/>
              <a:t>Progressive taxation so rich contribute much more than poor</a:t>
            </a:r>
          </a:p>
          <a:p>
            <a:pPr>
              <a:lnSpc>
                <a:spcPct val="107000"/>
              </a:lnSpc>
              <a:spcAft>
                <a:spcPts val="800"/>
              </a:spcAft>
            </a:pPr>
            <a:r>
              <a:rPr lang="en-GB" sz="1100" dirty="0"/>
              <a:t>•Progressive public spending   state uses economic resources to enhance the less fortunate elements e.g. state benefits for unemployed or elderly</a:t>
            </a:r>
          </a:p>
          <a:p>
            <a:pPr>
              <a:lnSpc>
                <a:spcPct val="107000"/>
              </a:lnSpc>
              <a:spcAft>
                <a:spcPts val="800"/>
              </a:spcAft>
            </a:pPr>
            <a:r>
              <a:rPr lang="en-GB" sz="1100" dirty="0"/>
              <a:t>•Extensive public services e.g. healthcare and education</a:t>
            </a:r>
          </a:p>
          <a:p>
            <a:pPr>
              <a:lnSpc>
                <a:spcPct val="107000"/>
              </a:lnSpc>
              <a:spcAft>
                <a:spcPts val="800"/>
              </a:spcAft>
            </a:pPr>
            <a:r>
              <a:rPr lang="en-GB" sz="1100" dirty="0"/>
              <a:t>•Extensive state regulation of capitalism e.g. legal minimum wage, equal pay legislation</a:t>
            </a:r>
          </a:p>
          <a:p>
            <a:pPr>
              <a:lnSpc>
                <a:spcPct val="107000"/>
              </a:lnSpc>
              <a:spcAft>
                <a:spcPts val="800"/>
              </a:spcAft>
            </a:pPr>
            <a:r>
              <a:rPr lang="en-GB" sz="1100" dirty="0"/>
              <a:t>•State/Common ownership  recommended when private enterprise is seen to fail parts of the economy e.g. post war nationalisation of industries – coal, iron and steel.</a:t>
            </a:r>
          </a:p>
          <a:p>
            <a:pPr>
              <a:lnSpc>
                <a:spcPct val="107000"/>
              </a:lnSpc>
              <a:spcAft>
                <a:spcPts val="800"/>
              </a:spcAft>
            </a:pPr>
            <a:r>
              <a:rPr lang="en-GB" sz="1100" dirty="0"/>
              <a:t>Primary Aim  is redistribution of a society’s wealth and resources</a:t>
            </a:r>
          </a:p>
          <a:p>
            <a:pPr>
              <a:lnSpc>
                <a:spcPct val="107000"/>
              </a:lnSpc>
              <a:spcAft>
                <a:spcPts val="800"/>
              </a:spcAft>
            </a:pPr>
            <a:r>
              <a:rPr lang="en-GB" sz="1100" dirty="0"/>
              <a:t>Other benefits  is society seen as more co-operative society, with greater social justice</a:t>
            </a:r>
          </a:p>
          <a:p>
            <a:pPr>
              <a:lnSpc>
                <a:spcPct val="107000"/>
              </a:lnSpc>
              <a:spcAft>
                <a:spcPts val="800"/>
              </a:spcAft>
            </a:pPr>
            <a:endParaRPr lang="en-GB" sz="1100" dirty="0"/>
          </a:p>
        </p:txBody>
      </p:sp>
      <p:sp>
        <p:nvSpPr>
          <p:cNvPr id="6" name="TextBox 5">
            <a:extLst>
              <a:ext uri="{FF2B5EF4-FFF2-40B4-BE49-F238E27FC236}">
                <a16:creationId xmlns:a16="http://schemas.microsoft.com/office/drawing/2014/main" id="{D138DCF3-75CA-42E8-BA41-9D28704E0BF0}"/>
              </a:ext>
            </a:extLst>
          </p:cNvPr>
          <p:cNvSpPr txBox="1"/>
          <p:nvPr/>
        </p:nvSpPr>
        <p:spPr>
          <a:xfrm>
            <a:off x="4494882" y="3705549"/>
            <a:ext cx="4029798" cy="3016210"/>
          </a:xfrm>
          <a:prstGeom prst="rect">
            <a:avLst/>
          </a:prstGeom>
          <a:noFill/>
          <a:ln>
            <a:solidFill>
              <a:schemeClr val="tx1"/>
            </a:solidFill>
          </a:ln>
        </p:spPr>
        <p:txBody>
          <a:bodyPr wrap="square" rtlCol="0">
            <a:spAutoFit/>
          </a:bodyPr>
          <a:lstStyle/>
          <a:p>
            <a:r>
              <a:rPr lang="en-GB" sz="1200" b="1" u="sng" dirty="0"/>
              <a:t>Core Ideas of Socialism: </a:t>
            </a:r>
          </a:p>
          <a:p>
            <a:r>
              <a:rPr lang="en-GB" sz="1200" b="1" u="sng" dirty="0"/>
              <a:t>Human Nature</a:t>
            </a:r>
          </a:p>
          <a:p>
            <a:endParaRPr lang="en-GB" sz="1200" dirty="0"/>
          </a:p>
          <a:p>
            <a:r>
              <a:rPr lang="en-GB" sz="1100" dirty="0"/>
              <a:t>Optimistic view (as with Liberalism)</a:t>
            </a:r>
          </a:p>
          <a:p>
            <a:endParaRPr lang="en-GB" sz="1100" dirty="0"/>
          </a:p>
          <a:p>
            <a:r>
              <a:rPr lang="en-GB" sz="1100" dirty="0"/>
              <a:t>Liberals believe individuals are self -reliant and self sufficient</a:t>
            </a:r>
          </a:p>
          <a:p>
            <a:endParaRPr lang="en-GB" sz="1100" dirty="0"/>
          </a:p>
          <a:p>
            <a:r>
              <a:rPr lang="en-GB" sz="1100" dirty="0"/>
              <a:t>Socialists believe individuals are naturally co-operative, generous and altruistic</a:t>
            </a:r>
          </a:p>
          <a:p>
            <a:r>
              <a:rPr lang="en-GB" sz="1100" dirty="0"/>
              <a:t>↓</a:t>
            </a:r>
          </a:p>
          <a:p>
            <a:r>
              <a:rPr lang="en-GB" sz="1100" dirty="0"/>
              <a:t>Naturally seek solidarity, fraternity and comradeship – John Donne (1571 – 1631) ‘no man is an island’</a:t>
            </a:r>
          </a:p>
          <a:p>
            <a:endParaRPr lang="en-GB" sz="1100" dirty="0"/>
          </a:p>
          <a:p>
            <a:r>
              <a:rPr lang="en-GB" sz="1100" dirty="0"/>
              <a:t>See human nature as malleable rather than fixed at birth → believe human nature can be adjusted → ensuring that men and women fulfil their true potential whilst contributing to a more co-operative community</a:t>
            </a:r>
          </a:p>
        </p:txBody>
      </p:sp>
      <p:sp>
        <p:nvSpPr>
          <p:cNvPr id="7" name="TextBox 6">
            <a:extLst>
              <a:ext uri="{FF2B5EF4-FFF2-40B4-BE49-F238E27FC236}">
                <a16:creationId xmlns:a16="http://schemas.microsoft.com/office/drawing/2014/main" id="{52099890-3235-4C2A-9879-FA1A3B14ADED}"/>
              </a:ext>
            </a:extLst>
          </p:cNvPr>
          <p:cNvSpPr txBox="1"/>
          <p:nvPr/>
        </p:nvSpPr>
        <p:spPr>
          <a:xfrm>
            <a:off x="8575070" y="793214"/>
            <a:ext cx="3197476" cy="5824671"/>
          </a:xfrm>
          <a:prstGeom prst="rect">
            <a:avLst/>
          </a:prstGeom>
          <a:noFill/>
          <a:ln>
            <a:solidFill>
              <a:schemeClr val="tx1"/>
            </a:solidFill>
          </a:ln>
        </p:spPr>
        <p:txBody>
          <a:bodyPr wrap="square" rtlCol="0">
            <a:spAutoFit/>
          </a:bodyPr>
          <a:lstStyle/>
          <a:p>
            <a:r>
              <a:rPr lang="en-GB" sz="1200" b="1" u="sng" dirty="0"/>
              <a:t>Core Ideas of Socialism: </a:t>
            </a:r>
          </a:p>
          <a:p>
            <a:pPr>
              <a:lnSpc>
                <a:spcPct val="107000"/>
              </a:lnSpc>
              <a:spcAft>
                <a:spcPts val="800"/>
              </a:spcAft>
            </a:pPr>
            <a:r>
              <a:rPr lang="en-GB" sz="1400" b="1" u="sng" dirty="0">
                <a:latin typeface="Calibri" panose="020F0502020204030204" pitchFamily="34" charset="0"/>
                <a:ea typeface="Calibri" panose="020F0502020204030204" pitchFamily="34" charset="0"/>
                <a:cs typeface="Times New Roman" panose="02020603050405020304" pitchFamily="18" charset="0"/>
              </a:rPr>
              <a:t>Society</a:t>
            </a:r>
            <a:br>
              <a:rPr lang="en-GB" sz="1400" b="1" dirty="0">
                <a:latin typeface="Calibri" panose="020F0502020204030204" pitchFamily="34" charset="0"/>
                <a:ea typeface="Calibri" panose="020F0502020204030204" pitchFamily="34" charset="0"/>
                <a:cs typeface="Times New Roman" panose="02020603050405020304" pitchFamily="18" charset="0"/>
              </a:rPr>
            </a:b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For socialists, individuals are the product of the society into which they were born</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Socialist argue that if society can be improved there will be a corresponding improvement in the prospects of its individuals</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Argue that an individual’s status and prospects are shaped by the social  class into which they are born.</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 Many key thinkers (Marx, Antony Crossland) noted that society’s classes tend to be profoundly unequal in terms of power and influence</a:t>
            </a:r>
          </a:p>
          <a:p>
            <a:pPr>
              <a:lnSpc>
                <a:spcPct val="107000"/>
              </a:lnSpc>
              <a:spcAft>
                <a:spcPts val="800"/>
              </a:spcAft>
            </a:pPr>
            <a:r>
              <a:rPr lang="en-GB" sz="1100" dirty="0">
                <a:latin typeface="Calibri" panose="020F0502020204030204" pitchFamily="34" charset="0"/>
                <a:ea typeface="Calibri" panose="020F0502020204030204" pitchFamily="34" charset="0"/>
                <a:cs typeface="Times New Roman" panose="02020603050405020304" pitchFamily="18" charset="0"/>
              </a:rPr>
              <a:t>Certain sections of society will have more opportunities to exploit their potential than others. Seek a narrowing of the gap between Society’s poorer and richer classes</a:t>
            </a:r>
          </a:p>
          <a:p>
            <a:pPr>
              <a:lnSpc>
                <a:spcPct val="107000"/>
              </a:lnSpc>
              <a:spcAft>
                <a:spcPts val="800"/>
              </a:spcAft>
            </a:pPr>
            <a:r>
              <a:rPr lang="en-GB" sz="1100" dirty="0"/>
              <a:t>Socialists contest that to have equality of opportunity there must first be greater equality of outcome. irrespective of character, ability and intelligence an individual born into working class background will have fewer opportunities than a similar individual born into a higher class background.</a:t>
            </a:r>
          </a:p>
          <a:p>
            <a:pPr>
              <a:lnSpc>
                <a:spcPct val="107000"/>
              </a:lnSpc>
              <a:spcAft>
                <a:spcPts val="800"/>
              </a:spcAft>
            </a:pPr>
            <a:r>
              <a:rPr lang="en-GB" sz="1100" dirty="0"/>
              <a:t>until a society has greater equality of outcomes society will continue to lack fraternity, co-operation and solidarity and instead foster greed, envy, resentment and division.</a:t>
            </a:r>
            <a:endParaRPr lang="en-GB" sz="1100" b="1" u="sng" dirty="0"/>
          </a:p>
        </p:txBody>
      </p:sp>
      <p:sp>
        <p:nvSpPr>
          <p:cNvPr id="9" name="TextBox 8">
            <a:extLst>
              <a:ext uri="{FF2B5EF4-FFF2-40B4-BE49-F238E27FC236}">
                <a16:creationId xmlns:a16="http://schemas.microsoft.com/office/drawing/2014/main" id="{707DD5B8-5C2C-4330-904F-F2157AAA8875}"/>
              </a:ext>
            </a:extLst>
          </p:cNvPr>
          <p:cNvSpPr txBox="1"/>
          <p:nvPr/>
        </p:nvSpPr>
        <p:spPr>
          <a:xfrm flipH="1">
            <a:off x="4805883" y="70691"/>
            <a:ext cx="3718797" cy="3524042"/>
          </a:xfrm>
          <a:prstGeom prst="rect">
            <a:avLst/>
          </a:prstGeom>
          <a:noFill/>
          <a:ln>
            <a:solidFill>
              <a:schemeClr val="tx1"/>
            </a:solidFill>
          </a:ln>
        </p:spPr>
        <p:txBody>
          <a:bodyPr wrap="square" rtlCol="0">
            <a:spAutoFit/>
          </a:bodyPr>
          <a:lstStyle/>
          <a:p>
            <a:r>
              <a:rPr lang="en-US" sz="1200" b="1" u="sng" dirty="0"/>
              <a:t>Core ideas of Socialism:</a:t>
            </a:r>
          </a:p>
          <a:p>
            <a:r>
              <a:rPr lang="en-US" sz="1200" b="1" u="sng" dirty="0"/>
              <a:t>State</a:t>
            </a:r>
          </a:p>
          <a:p>
            <a:endParaRPr lang="en-US" sz="1200" b="1" u="sng" dirty="0"/>
          </a:p>
          <a:p>
            <a:r>
              <a:rPr lang="en-GB" sz="1100" dirty="0"/>
              <a:t>Socialists believe that without a strong state it will be impossible to bring about a fairer and more equal society (in short term at least)</a:t>
            </a:r>
          </a:p>
          <a:p>
            <a:r>
              <a:rPr lang="en-GB" sz="1100" dirty="0"/>
              <a:t>Some socialists (Marxists and Orthodox Communists) see this a temporary and that the state will eventually ‘wither away’ (Marx – ‘the end of history’)</a:t>
            </a:r>
          </a:p>
          <a:p>
            <a:r>
              <a:rPr lang="en-GB" sz="1100" dirty="0"/>
              <a:t>BUT for the foreseeable future a strong state is essential- However they reject the idea of a monarchical state ,a theocratic state or an aristocratic state.</a:t>
            </a:r>
          </a:p>
          <a:p>
            <a:endParaRPr lang="en-GB" sz="1100" dirty="0"/>
          </a:p>
          <a:p>
            <a:r>
              <a:rPr lang="en-GB" sz="1100" dirty="0"/>
              <a:t>Socialists advocate a state where political power and economic power has been redistributed and decision making reflects the principle of equality and empowerment of the people  i.e. democracy?</a:t>
            </a:r>
          </a:p>
          <a:p>
            <a:r>
              <a:rPr lang="en-GB" sz="1100" dirty="0"/>
              <a:t>However between socialists there are still significant differences about the structure of ideal state, its extent and how it emerges</a:t>
            </a:r>
          </a:p>
        </p:txBody>
      </p:sp>
      <p:sp>
        <p:nvSpPr>
          <p:cNvPr id="10" name="Cloud 9">
            <a:extLst>
              <a:ext uri="{FF2B5EF4-FFF2-40B4-BE49-F238E27FC236}">
                <a16:creationId xmlns:a16="http://schemas.microsoft.com/office/drawing/2014/main" id="{9379DE3C-6B14-44D0-BBF5-15CD995C6514}"/>
              </a:ext>
            </a:extLst>
          </p:cNvPr>
          <p:cNvSpPr/>
          <p:nvPr/>
        </p:nvSpPr>
        <p:spPr>
          <a:xfrm>
            <a:off x="8675847" y="70691"/>
            <a:ext cx="3233662" cy="65602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Socialism Core ideas KO</a:t>
            </a:r>
            <a:endParaRPr lang="en-GB" sz="1200" dirty="0"/>
          </a:p>
        </p:txBody>
      </p:sp>
    </p:spTree>
    <p:extLst>
      <p:ext uri="{BB962C8B-B14F-4D97-AF65-F5344CB8AC3E}">
        <p14:creationId xmlns:p14="http://schemas.microsoft.com/office/powerpoint/2010/main" val="4103658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BF02C1-134C-4E23-944B-DF5FE81618D3}"/>
              </a:ext>
            </a:extLst>
          </p:cNvPr>
          <p:cNvSpPr txBox="1"/>
          <p:nvPr/>
        </p:nvSpPr>
        <p:spPr>
          <a:xfrm>
            <a:off x="182005" y="553265"/>
            <a:ext cx="4095024" cy="1969770"/>
          </a:xfrm>
          <a:prstGeom prst="rect">
            <a:avLst/>
          </a:prstGeom>
          <a:noFill/>
          <a:ln>
            <a:solidFill>
              <a:schemeClr val="tx1"/>
            </a:solidFill>
          </a:ln>
        </p:spPr>
        <p:txBody>
          <a:bodyPr wrap="square" rtlCol="0">
            <a:spAutoFit/>
          </a:bodyPr>
          <a:lstStyle/>
          <a:p>
            <a:r>
              <a:rPr lang="en-US" sz="1200" b="1" u="sng" dirty="0"/>
              <a:t>Origins of:</a:t>
            </a:r>
            <a:endParaRPr lang="en-GB" sz="1200" b="1" u="sng" dirty="0"/>
          </a:p>
          <a:p>
            <a:r>
              <a:rPr lang="en-GB" sz="1100" dirty="0"/>
              <a:t>Similarities with Liberalism    </a:t>
            </a:r>
          </a:p>
          <a:p>
            <a:r>
              <a:rPr lang="en-GB" sz="1100" dirty="0"/>
              <a:t>Optimistic view of human nature</a:t>
            </a:r>
          </a:p>
          <a:p>
            <a:r>
              <a:rPr lang="en-GB" sz="1100" dirty="0"/>
              <a:t>Belief in reason over faith</a:t>
            </a:r>
          </a:p>
          <a:p>
            <a:r>
              <a:rPr lang="en-GB" sz="1100" dirty="0"/>
              <a:t>Progressive - challenge Status Quo</a:t>
            </a:r>
          </a:p>
          <a:p>
            <a:r>
              <a:rPr lang="en-GB" sz="1100" dirty="0"/>
              <a:t>Desire to liberate human being from oppression</a:t>
            </a:r>
          </a:p>
          <a:p>
            <a:r>
              <a:rPr lang="en-GB" sz="1100" dirty="0"/>
              <a:t>Belief in fundamental equality and equality of opportunity</a:t>
            </a:r>
          </a:p>
          <a:p>
            <a:r>
              <a:rPr lang="en-GB" sz="1100" dirty="0"/>
              <a:t>Reject ‘traditional state’ (Divine Right of Kings </a:t>
            </a:r>
          </a:p>
          <a:p>
            <a:r>
              <a:rPr lang="en-GB" sz="1100" dirty="0"/>
              <a:t>Reject anarchism  (state important to secure freedom and equality)</a:t>
            </a:r>
          </a:p>
          <a:p>
            <a:r>
              <a:rPr lang="en-GB" sz="1100" b="1" dirty="0"/>
              <a:t>HOWEVER they do not share the Liberal belief in private property as a natural right.</a:t>
            </a:r>
          </a:p>
        </p:txBody>
      </p:sp>
      <p:sp>
        <p:nvSpPr>
          <p:cNvPr id="3" name="Cloud 2">
            <a:extLst>
              <a:ext uri="{FF2B5EF4-FFF2-40B4-BE49-F238E27FC236}">
                <a16:creationId xmlns:a16="http://schemas.microsoft.com/office/drawing/2014/main" id="{CC651CFB-68C4-49A5-96EC-31D5F9D95CDE}"/>
              </a:ext>
            </a:extLst>
          </p:cNvPr>
          <p:cNvSpPr/>
          <p:nvPr/>
        </p:nvSpPr>
        <p:spPr>
          <a:xfrm>
            <a:off x="9055866" y="956292"/>
            <a:ext cx="2996590" cy="194348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Strands of Socialism</a:t>
            </a:r>
          </a:p>
          <a:p>
            <a:pPr algn="ctr"/>
            <a:endParaRPr lang="en-US" sz="1400" dirty="0"/>
          </a:p>
          <a:p>
            <a:pPr algn="ctr"/>
            <a:r>
              <a:rPr lang="en-US" sz="1400" dirty="0"/>
              <a:t>You MUST interweave with the key thinkers! </a:t>
            </a:r>
            <a:endParaRPr lang="en-GB" sz="1400" dirty="0"/>
          </a:p>
        </p:txBody>
      </p:sp>
      <p:sp>
        <p:nvSpPr>
          <p:cNvPr id="4" name="TextBox 3">
            <a:extLst>
              <a:ext uri="{FF2B5EF4-FFF2-40B4-BE49-F238E27FC236}">
                <a16:creationId xmlns:a16="http://schemas.microsoft.com/office/drawing/2014/main" id="{97847E60-5CAC-4EB2-84C1-F66B8ECDF2DC}"/>
              </a:ext>
            </a:extLst>
          </p:cNvPr>
          <p:cNvSpPr txBox="1"/>
          <p:nvPr/>
        </p:nvSpPr>
        <p:spPr>
          <a:xfrm>
            <a:off x="4384714" y="115615"/>
            <a:ext cx="4671152" cy="4013278"/>
          </a:xfrm>
          <a:prstGeom prst="rect">
            <a:avLst/>
          </a:prstGeom>
          <a:noFill/>
          <a:ln>
            <a:solidFill>
              <a:schemeClr val="tx1"/>
            </a:solidFill>
          </a:ln>
        </p:spPr>
        <p:txBody>
          <a:bodyPr wrap="square" rtlCol="0">
            <a:spAutoFit/>
          </a:bodyPr>
          <a:lstStyle/>
          <a:p>
            <a:r>
              <a:rPr lang="en-GB" sz="1200" b="1" u="sng" dirty="0"/>
              <a:t>Revolutionary/classic: </a:t>
            </a:r>
          </a:p>
          <a:p>
            <a:pPr>
              <a:lnSpc>
                <a:spcPct val="107000"/>
              </a:lnSpc>
              <a:spcAft>
                <a:spcPts val="800"/>
              </a:spcAft>
            </a:pPr>
            <a:endParaRPr lang="en-GB" sz="1400" b="1"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t>Marx and Engels - capitalism must disappear before socialism and then communism could be established.</a:t>
            </a:r>
          </a:p>
          <a:p>
            <a:pPr>
              <a:lnSpc>
                <a:spcPct val="107000"/>
              </a:lnSpc>
              <a:spcAft>
                <a:spcPts val="800"/>
              </a:spcAft>
            </a:pPr>
            <a:r>
              <a:rPr lang="en-GB" sz="1100" dirty="0"/>
              <a:t>Revolutionary Socialism - Belief in Revolution.  Agreed when capitalism became unsustainable it was necessary to ‘smash’ capitalism via revolutionary violence.</a:t>
            </a:r>
          </a:p>
          <a:p>
            <a:pPr>
              <a:lnSpc>
                <a:spcPct val="107000"/>
              </a:lnSpc>
              <a:spcAft>
                <a:spcPts val="800"/>
              </a:spcAft>
            </a:pPr>
            <a:r>
              <a:rPr lang="en-GB" sz="1100" dirty="0"/>
              <a:t>Insisted that new economy, new stage must be forged by revolution - lead to ‘Dictatorship of the Proletariat’ which would pave way for stateless communist society based on common ownership  represent the peak of human achievement and ‘the end of history’ </a:t>
            </a:r>
          </a:p>
          <a:p>
            <a:pPr>
              <a:lnSpc>
                <a:spcPct val="107000"/>
              </a:lnSpc>
              <a:spcAft>
                <a:spcPts val="800"/>
              </a:spcAft>
            </a:pPr>
            <a:r>
              <a:rPr lang="en-GB" sz="1100" dirty="0"/>
              <a:t>Democratic centralism - revolutionary elite would plan, organise and undertake revolution - then consolidate power through ‘dictatorship of the proletariat’ directing all aspects of the post- revolutionary society.</a:t>
            </a:r>
          </a:p>
          <a:p>
            <a:pPr>
              <a:lnSpc>
                <a:spcPct val="107000"/>
              </a:lnSpc>
              <a:spcAft>
                <a:spcPts val="800"/>
              </a:spcAft>
            </a:pPr>
            <a:r>
              <a:rPr lang="en-GB" sz="1100" dirty="0"/>
              <a:t> Led to totalitarian regimes in Russia (Stalin) and China (Mao </a:t>
            </a:r>
            <a:r>
              <a:rPr lang="en-GB" sz="1100" dirty="0" err="1"/>
              <a:t>Tse</a:t>
            </a:r>
            <a:r>
              <a:rPr lang="en-GB" sz="1100" dirty="0"/>
              <a:t> Tung) and Fidel Castro in Cuba.</a:t>
            </a:r>
          </a:p>
          <a:p>
            <a:pPr>
              <a:lnSpc>
                <a:spcPct val="107000"/>
              </a:lnSpc>
              <a:spcAft>
                <a:spcPts val="800"/>
              </a:spcAft>
            </a:pPr>
            <a:r>
              <a:rPr lang="en-GB" sz="1100" dirty="0"/>
              <a:t>Therefore for most fundamental socialists today, Rosa Luxemburg’s ideas are a more compelling brand of revolutionary socialism. </a:t>
            </a:r>
          </a:p>
        </p:txBody>
      </p:sp>
      <p:sp>
        <p:nvSpPr>
          <p:cNvPr id="5" name="TextBox 4">
            <a:extLst>
              <a:ext uri="{FF2B5EF4-FFF2-40B4-BE49-F238E27FC236}">
                <a16:creationId xmlns:a16="http://schemas.microsoft.com/office/drawing/2014/main" id="{0F051F46-1685-423F-9011-307CFF491CC7}"/>
              </a:ext>
            </a:extLst>
          </p:cNvPr>
          <p:cNvSpPr txBox="1"/>
          <p:nvPr/>
        </p:nvSpPr>
        <p:spPr>
          <a:xfrm>
            <a:off x="214618" y="2672239"/>
            <a:ext cx="4029798" cy="4001095"/>
          </a:xfrm>
          <a:prstGeom prst="rect">
            <a:avLst/>
          </a:prstGeom>
          <a:noFill/>
          <a:ln>
            <a:solidFill>
              <a:schemeClr val="tx1"/>
            </a:solidFill>
          </a:ln>
        </p:spPr>
        <p:txBody>
          <a:bodyPr wrap="square" rtlCol="0">
            <a:spAutoFit/>
          </a:bodyPr>
          <a:lstStyle/>
          <a:p>
            <a:r>
              <a:rPr lang="en-GB" sz="1200" b="1" u="sng" dirty="0"/>
              <a:t>Social democracy:</a:t>
            </a:r>
          </a:p>
          <a:p>
            <a:r>
              <a:rPr lang="en-GB" sz="1100" dirty="0"/>
              <a:t>Most influential form of fundamentalist socialism in UK (evolutionary socialism)</a:t>
            </a:r>
          </a:p>
          <a:p>
            <a:endParaRPr lang="en-GB" sz="1100" dirty="0"/>
          </a:p>
          <a:p>
            <a:r>
              <a:rPr lang="en-GB" sz="1100" dirty="0"/>
              <a:t>Early Democratic Socialism</a:t>
            </a:r>
          </a:p>
          <a:p>
            <a:endParaRPr lang="en-GB" sz="1100" dirty="0"/>
          </a:p>
          <a:p>
            <a:r>
              <a:rPr lang="en-GB" sz="1100" dirty="0"/>
              <a:t>Associated with Fabian Society &amp; bourgeois intellectuals - GB Shaw, Sidney and Beatrice Webb.</a:t>
            </a:r>
          </a:p>
          <a:p>
            <a:r>
              <a:rPr lang="en-GB" sz="1100" dirty="0"/>
              <a:t> Vital to the development of the Labour Party – Clause IV of 1918 constitution – need to secure “common ownership of the means of production”</a:t>
            </a:r>
          </a:p>
          <a:p>
            <a:endParaRPr lang="en-GB" sz="1100" dirty="0"/>
          </a:p>
          <a:p>
            <a:r>
              <a:rPr lang="en-GB" sz="1100" dirty="0"/>
              <a:t>Rejection of ‘big bang’ revolutionary change - For Fabians the mayhem associated with revolutions did not seem the ideal starting point for a bright and orderly future  - believed the extension of suffrage in late 19th Century had facilitated a more orderly, election based progression towards a post-capitalist society.</a:t>
            </a:r>
          </a:p>
          <a:p>
            <a:endParaRPr lang="en-GB" sz="1100" dirty="0"/>
          </a:p>
          <a:p>
            <a:r>
              <a:rPr lang="en-GB" sz="1100" dirty="0"/>
              <a:t>“Inevitability of gradualism” - Belief that democratically elected socialist governments would steadily transform society via existing parliamentary system, gradually replacing a society based on private ownership with one based on common ownership and public control. </a:t>
            </a:r>
            <a:endParaRPr lang="en-GB" sz="1200" dirty="0"/>
          </a:p>
        </p:txBody>
      </p:sp>
      <p:sp>
        <p:nvSpPr>
          <p:cNvPr id="6" name="TextBox 5">
            <a:extLst>
              <a:ext uri="{FF2B5EF4-FFF2-40B4-BE49-F238E27FC236}">
                <a16:creationId xmlns:a16="http://schemas.microsoft.com/office/drawing/2014/main" id="{8DA809C3-1533-4A43-B46A-B19F3BFFBE4F}"/>
              </a:ext>
            </a:extLst>
          </p:cNvPr>
          <p:cNvSpPr txBox="1"/>
          <p:nvPr/>
        </p:nvSpPr>
        <p:spPr>
          <a:xfrm>
            <a:off x="4384714" y="4252510"/>
            <a:ext cx="7667741" cy="2492990"/>
          </a:xfrm>
          <a:prstGeom prst="rect">
            <a:avLst/>
          </a:prstGeom>
          <a:noFill/>
          <a:ln>
            <a:solidFill>
              <a:schemeClr val="tx1"/>
            </a:solidFill>
          </a:ln>
        </p:spPr>
        <p:txBody>
          <a:bodyPr wrap="square" rtlCol="0">
            <a:spAutoFit/>
          </a:bodyPr>
          <a:lstStyle/>
          <a:p>
            <a:r>
              <a:rPr lang="en-US" sz="1200" b="1" u="sng" dirty="0"/>
              <a:t>Third way:</a:t>
            </a:r>
          </a:p>
          <a:p>
            <a:endParaRPr lang="en-US" sz="1200" b="1" u="sng" dirty="0"/>
          </a:p>
          <a:p>
            <a:r>
              <a:rPr lang="en-GB" sz="1100" dirty="0"/>
              <a:t>Associated with ‘New Labour’ governments of Tony Blair and Gordon Brown in the UK – emerged in the 1990s</a:t>
            </a:r>
          </a:p>
          <a:p>
            <a:endParaRPr lang="en-GB" sz="1100" dirty="0"/>
          </a:p>
          <a:p>
            <a:r>
              <a:rPr lang="en-GB" sz="1100" dirty="0"/>
              <a:t>Anthony Giddens - widely credited as the main author of Third Way socialism </a:t>
            </a:r>
          </a:p>
          <a:p>
            <a:r>
              <a:rPr lang="en-GB" sz="1100" dirty="0"/>
              <a:t>- desire to ‘triangulate’ social democracy’s wish for more equality within capitalist economy which was less Keynesian and more neo-liberal</a:t>
            </a:r>
          </a:p>
          <a:p>
            <a:r>
              <a:rPr lang="en-GB" sz="1100" dirty="0"/>
              <a:t>-Aimed to reconcile task of socialist parties seeking office (Labour in the UK) with an electorate which was increasingly propertied, suburban and individualist.</a:t>
            </a:r>
          </a:p>
          <a:p>
            <a:r>
              <a:rPr lang="en-GB" sz="1100" dirty="0"/>
              <a:t>- Urged modern ‘leftist’ to go with the flow by encouraging further privatisation and deregulations – best way to boost economic growth and therefore tax revenue – which could increase government spending in the name of greater equality.</a:t>
            </a:r>
          </a:p>
          <a:p>
            <a:endParaRPr lang="en-GB" sz="1100" dirty="0"/>
          </a:p>
          <a:p>
            <a:r>
              <a:rPr lang="en-GB" sz="1100" dirty="0"/>
              <a:t>Most important (and controversial) aspect was revised attitude to equality of outcome </a:t>
            </a:r>
          </a:p>
          <a:p>
            <a:r>
              <a:rPr lang="en-GB" sz="1100" dirty="0"/>
              <a:t>•	Belief – greater equality of opportunity probably required more, not less, inequality of outcome</a:t>
            </a:r>
            <a:endParaRPr lang="en-GB" dirty="0"/>
          </a:p>
        </p:txBody>
      </p:sp>
    </p:spTree>
    <p:extLst>
      <p:ext uri="{BB962C8B-B14F-4D97-AF65-F5344CB8AC3E}">
        <p14:creationId xmlns:p14="http://schemas.microsoft.com/office/powerpoint/2010/main" val="3695892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E33775C-F0AA-4813-983B-1486564A817F}"/>
              </a:ext>
            </a:extLst>
          </p:cNvPr>
          <p:cNvPicPr>
            <a:picLocks noChangeAspect="1"/>
          </p:cNvPicPr>
          <p:nvPr/>
        </p:nvPicPr>
        <p:blipFill>
          <a:blip r:embed="rId2"/>
          <a:stretch>
            <a:fillRect/>
          </a:stretch>
        </p:blipFill>
        <p:spPr>
          <a:xfrm>
            <a:off x="319489" y="561861"/>
            <a:ext cx="6521986" cy="6296140"/>
          </a:xfrm>
          <a:prstGeom prst="rect">
            <a:avLst/>
          </a:prstGeom>
        </p:spPr>
      </p:pic>
      <p:pic>
        <p:nvPicPr>
          <p:cNvPr id="4" name="Picture 3">
            <a:extLst>
              <a:ext uri="{FF2B5EF4-FFF2-40B4-BE49-F238E27FC236}">
                <a16:creationId xmlns:a16="http://schemas.microsoft.com/office/drawing/2014/main" id="{D7B0701D-DB3E-4342-BCD6-3B6DF9BDB414}"/>
              </a:ext>
            </a:extLst>
          </p:cNvPr>
          <p:cNvPicPr>
            <a:picLocks noChangeAspect="1"/>
          </p:cNvPicPr>
          <p:nvPr/>
        </p:nvPicPr>
        <p:blipFill>
          <a:blip r:embed="rId3"/>
          <a:stretch>
            <a:fillRect/>
          </a:stretch>
        </p:blipFill>
        <p:spPr>
          <a:xfrm>
            <a:off x="7020389" y="561861"/>
            <a:ext cx="5010031" cy="4902506"/>
          </a:xfrm>
          <a:prstGeom prst="rect">
            <a:avLst/>
          </a:prstGeom>
        </p:spPr>
      </p:pic>
    </p:spTree>
    <p:extLst>
      <p:ext uri="{BB962C8B-B14F-4D97-AF65-F5344CB8AC3E}">
        <p14:creationId xmlns:p14="http://schemas.microsoft.com/office/powerpoint/2010/main" val="2645491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4553</Words>
  <Application>Microsoft Office PowerPoint</Application>
  <PresentationFormat>Widescreen</PresentationFormat>
  <Paragraphs>318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J Croft</dc:creator>
  <cp:lastModifiedBy>Unknown User</cp:lastModifiedBy>
  <cp:revision>39</cp:revision>
  <dcterms:created xsi:type="dcterms:W3CDTF">2020-06-05T11:59:27Z</dcterms:created>
  <dcterms:modified xsi:type="dcterms:W3CDTF">2020-06-08T08:10:20Z</dcterms:modified>
</cp:coreProperties>
</file>