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A3DF3-3805-4650-AEC9-56E461C336F4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421F9-9896-4BA4-A82F-CC31E7B2F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118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21F9-9896-4BA4-A82F-CC31E7B2FAB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103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21F9-9896-4BA4-A82F-CC31E7B2FAB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7120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21F9-9896-4BA4-A82F-CC31E7B2FAB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2622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21F9-9896-4BA4-A82F-CC31E7B2FAB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7576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21F9-9896-4BA4-A82F-CC31E7B2FAB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513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21F9-9896-4BA4-A82F-CC31E7B2FAB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063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21F9-9896-4BA4-A82F-CC31E7B2FAB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217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21F9-9896-4BA4-A82F-CC31E7B2FAB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783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21F9-9896-4BA4-A82F-CC31E7B2FAB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093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21F9-9896-4BA4-A82F-CC31E7B2FAB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525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21F9-9896-4BA4-A82F-CC31E7B2FAB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992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21F9-9896-4BA4-A82F-CC31E7B2FAB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922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21F9-9896-4BA4-A82F-CC31E7B2FAB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503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7351-9E51-4597-9BC3-40DF3D5236FC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343A-72C9-454D-97F7-F8B45B05A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68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7351-9E51-4597-9BC3-40DF3D5236FC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343A-72C9-454D-97F7-F8B45B05A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46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7351-9E51-4597-9BC3-40DF3D5236FC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343A-72C9-454D-97F7-F8B45B05A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23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7351-9E51-4597-9BC3-40DF3D5236FC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343A-72C9-454D-97F7-F8B45B05A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33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7351-9E51-4597-9BC3-40DF3D5236FC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343A-72C9-454D-97F7-F8B45B05A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647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7351-9E51-4597-9BC3-40DF3D5236FC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343A-72C9-454D-97F7-F8B45B05A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24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7351-9E51-4597-9BC3-40DF3D5236FC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343A-72C9-454D-97F7-F8B45B05A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744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7351-9E51-4597-9BC3-40DF3D5236FC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343A-72C9-454D-97F7-F8B45B05A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12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7351-9E51-4597-9BC3-40DF3D5236FC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343A-72C9-454D-97F7-F8B45B05A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73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7351-9E51-4597-9BC3-40DF3D5236FC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343A-72C9-454D-97F7-F8B45B05A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22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7351-9E51-4597-9BC3-40DF3D5236FC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343A-72C9-454D-97F7-F8B45B05A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60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F7351-9E51-4597-9BC3-40DF3D5236FC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A343A-72C9-454D-97F7-F8B45B05A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33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135567" y="188640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doctor who introduced the theory of the four humours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 </a:t>
            </a:r>
            <a:r>
              <a:rPr lang="en-GB" dirty="0">
                <a:solidFill>
                  <a:schemeClr val="tx1"/>
                </a:solidFill>
              </a:rPr>
              <a:t>the four humours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91622" y="188640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practice Hippocrates encouraged doctors to follow when they examined and treated their patients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 </a:t>
            </a:r>
            <a:r>
              <a:rPr lang="en-GB" dirty="0">
                <a:solidFill>
                  <a:schemeClr val="tx1"/>
                </a:solidFill>
              </a:rPr>
              <a:t>Hippocrates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01827" y="2420888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what Galen proved controlled the body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Hippocratic Oath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4704" y="2420888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Galen’s theory of disease , based on Hippocrates’ Theory of the four humours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 </a:t>
            </a:r>
            <a:r>
              <a:rPr lang="en-GB" dirty="0">
                <a:solidFill>
                  <a:schemeClr val="tx1"/>
                </a:solidFill>
              </a:rPr>
              <a:t>clinical observation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60440" y="2420888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what Hippocrates told doctors to promise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Theory of Opposites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9512" y="459572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reason why Galen’s ideas lasted over 1000 years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the brain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60440" y="459572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a form of surgery that involves drilling into a person’s skull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 </a:t>
            </a:r>
            <a:r>
              <a:rPr lang="en-GB" dirty="0">
                <a:solidFill>
                  <a:schemeClr val="tx1"/>
                </a:solidFill>
              </a:rPr>
              <a:t>the Church would not allow people to challenge his ideas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08FC01-1130-41EA-84E5-E8031D087591}"/>
              </a:ext>
            </a:extLst>
          </p:cNvPr>
          <p:cNvSpPr/>
          <p:nvPr/>
        </p:nvSpPr>
        <p:spPr>
          <a:xfrm>
            <a:off x="179512" y="188640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START: THIS IS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sz="1600" dirty="0">
                <a:solidFill>
                  <a:schemeClr val="tx1"/>
                </a:solidFill>
              </a:rPr>
              <a:t>how the four liquids blood, phlegm, yellow bile and black bile were described in the Middle Ages</a:t>
            </a:r>
          </a:p>
          <a:p>
            <a:pPr algn="ctr"/>
            <a:endParaRPr lang="en-GB" sz="1600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no knowledge about germs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43963C5-8C70-4A5E-B848-0CA3BD37CCDC}"/>
              </a:ext>
            </a:extLst>
          </p:cNvPr>
          <p:cNvSpPr/>
          <p:nvPr/>
        </p:nvSpPr>
        <p:spPr>
          <a:xfrm>
            <a:off x="6141368" y="459572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belief that bad smells caused disease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trephining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900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7504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pain killer introduced by Humphry Davy in 1796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ensured they were clean and patients were fed properly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31840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sz="1700" dirty="0">
                <a:solidFill>
                  <a:schemeClr val="tx1"/>
                </a:solidFill>
              </a:rPr>
              <a:t>anaesthetic introduced in 1842 – it was very flammable and made patients cough</a:t>
            </a:r>
          </a:p>
          <a:p>
            <a:pPr algn="ctr"/>
            <a:endParaRPr lang="en-GB" sz="1700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sz="1700" dirty="0">
                <a:solidFill>
                  <a:schemeClr val="tx1"/>
                </a:solidFill>
              </a:rPr>
              <a:t>nitrous oxide</a:t>
            </a:r>
            <a:endParaRPr lang="en-GB" sz="17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56176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anaesthetic introduced by James Simpson in 1847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ether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9C5594-6BA7-40D6-AC66-4FE518D9EDF6}"/>
              </a:ext>
            </a:extLst>
          </p:cNvPr>
          <p:cNvSpPr/>
          <p:nvPr/>
        </p:nvSpPr>
        <p:spPr>
          <a:xfrm>
            <a:off x="10750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period of time when deaths increased due to the use of anaesthetics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chloroform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27EF328-D1A6-4EA5-8E45-63801C8254BA}"/>
              </a:ext>
            </a:extLst>
          </p:cNvPr>
          <p:cNvSpPr/>
          <p:nvPr/>
        </p:nvSpPr>
        <p:spPr>
          <a:xfrm>
            <a:off x="314793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who introduced carbolic acid as an antiseptic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 </a:t>
            </a:r>
            <a:r>
              <a:rPr lang="en-GB" dirty="0">
                <a:solidFill>
                  <a:schemeClr val="tx1"/>
                </a:solidFill>
              </a:rPr>
              <a:t>the “Black Period of Surgery”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475ED2-C0DD-46D4-83CB-88735451ED63}"/>
              </a:ext>
            </a:extLst>
          </p:cNvPr>
          <p:cNvSpPr/>
          <p:nvPr/>
        </p:nvSpPr>
        <p:spPr>
          <a:xfrm>
            <a:off x="618836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year that antiseptic surgery started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 </a:t>
            </a:r>
            <a:r>
              <a:rPr lang="en-GB" dirty="0">
                <a:solidFill>
                  <a:schemeClr val="tx1"/>
                </a:solidFill>
              </a:rPr>
              <a:t>Joseph Lister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3BA68A2-591B-4F23-916D-BD79D7EA89A6}"/>
              </a:ext>
            </a:extLst>
          </p:cNvPr>
          <p:cNvSpPr/>
          <p:nvPr/>
        </p:nvSpPr>
        <p:spPr>
          <a:xfrm>
            <a:off x="107504" y="4669834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term used to describe germ-free surgery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1867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8C2BA1-5BFE-4694-868C-7968C20E5363}"/>
              </a:ext>
            </a:extLst>
          </p:cNvPr>
          <p:cNvSpPr/>
          <p:nvPr/>
        </p:nvSpPr>
        <p:spPr>
          <a:xfrm>
            <a:off x="3160440" y="468106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what William Halstead introduced in 1899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aseptic surgery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3F085B7-3CB7-411B-8644-421EC405A33B}"/>
              </a:ext>
            </a:extLst>
          </p:cNvPr>
          <p:cNvSpPr/>
          <p:nvPr/>
        </p:nvSpPr>
        <p:spPr>
          <a:xfrm>
            <a:off x="6195361" y="4669834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what happened to towns and cities in the 19</a:t>
            </a:r>
            <a:r>
              <a:rPr lang="en-GB" baseline="30000" dirty="0">
                <a:solidFill>
                  <a:schemeClr val="tx1"/>
                </a:solidFill>
              </a:rPr>
              <a:t>th</a:t>
            </a:r>
            <a:r>
              <a:rPr lang="en-GB" dirty="0">
                <a:solidFill>
                  <a:schemeClr val="tx1"/>
                </a:solidFill>
              </a:rPr>
              <a:t> century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rubber gloves for surgeons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846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7504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attitude that meant governments did not help with public health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increased in size and public health facilities could not cope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31840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sz="1700" dirty="0">
                <a:solidFill>
                  <a:schemeClr val="tx1"/>
                </a:solidFill>
              </a:rPr>
              <a:t>the person who wrote a report in 1842 that proved poor living conditions caused early death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sz="1700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laissez-faire attitude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56176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year that the first Public Health Act was introduced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Edwin Chadwick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9C5594-6BA7-40D6-AC66-4FE518D9EDF6}"/>
              </a:ext>
            </a:extLst>
          </p:cNvPr>
          <p:cNvSpPr/>
          <p:nvPr/>
        </p:nvSpPr>
        <p:spPr>
          <a:xfrm>
            <a:off x="10750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reason why the first Public Health Act was not very successful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1848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27EF328-D1A6-4EA5-8E45-63801C8254BA}"/>
              </a:ext>
            </a:extLst>
          </p:cNvPr>
          <p:cNvSpPr/>
          <p:nvPr/>
        </p:nvSpPr>
        <p:spPr>
          <a:xfrm>
            <a:off x="314793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doctor who proved the real cause of cholera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 </a:t>
            </a:r>
            <a:r>
              <a:rPr lang="en-GB" dirty="0">
                <a:solidFill>
                  <a:schemeClr val="tx1"/>
                </a:solidFill>
              </a:rPr>
              <a:t>it was not compulsory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475ED2-C0DD-46D4-83CB-88735451ED63}"/>
              </a:ext>
            </a:extLst>
          </p:cNvPr>
          <p:cNvSpPr/>
          <p:nvPr/>
        </p:nvSpPr>
        <p:spPr>
          <a:xfrm>
            <a:off x="618836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year that the real cause of cholera was proved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 </a:t>
            </a:r>
            <a:r>
              <a:rPr lang="en-GB" dirty="0">
                <a:solidFill>
                  <a:schemeClr val="tx1"/>
                </a:solidFill>
              </a:rPr>
              <a:t>John Snow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3BA68A2-591B-4F23-916D-BD79D7EA89A6}"/>
              </a:ext>
            </a:extLst>
          </p:cNvPr>
          <p:cNvSpPr/>
          <p:nvPr/>
        </p:nvSpPr>
        <p:spPr>
          <a:xfrm>
            <a:off x="107504" y="4669834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real cause of cholera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1854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8C2BA1-5BFE-4694-868C-7968C20E5363}"/>
              </a:ext>
            </a:extLst>
          </p:cNvPr>
          <p:cNvSpPr/>
          <p:nvPr/>
        </p:nvSpPr>
        <p:spPr>
          <a:xfrm>
            <a:off x="3160440" y="468106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event in 1858 that led to the government paying for new sewers in London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water infected with human waste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3F085B7-3CB7-411B-8644-421EC405A33B}"/>
              </a:ext>
            </a:extLst>
          </p:cNvPr>
          <p:cNvSpPr/>
          <p:nvPr/>
        </p:nvSpPr>
        <p:spPr>
          <a:xfrm>
            <a:off x="6195361" y="4669834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engineer who built the new sewers in London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the Great Stink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934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7504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date of Second Public Health Act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Joseph </a:t>
            </a:r>
            <a:r>
              <a:rPr lang="en-GB" dirty="0" err="1">
                <a:solidFill>
                  <a:schemeClr val="tx1"/>
                </a:solidFill>
              </a:rPr>
              <a:t>Bazalgette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31840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sz="1700" dirty="0">
                <a:solidFill>
                  <a:schemeClr val="tx1"/>
                </a:solidFill>
              </a:rPr>
              <a:t>the reason why the Second Public Health Act was more effective than the first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sz="1700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1875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56176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a key reason why the government introduced the 1875 Public Health Act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it was compulsory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613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7504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START: THIS IS</a:t>
            </a:r>
            <a:r>
              <a:rPr lang="en-GB" dirty="0">
                <a:solidFill>
                  <a:schemeClr val="tx1"/>
                </a:solidFill>
              </a:rPr>
              <a:t> who investigated poverty in London and York 1899-1901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 </a:t>
            </a:r>
            <a:r>
              <a:rPr lang="en-GB" dirty="0">
                <a:solidFill>
                  <a:schemeClr val="tx1"/>
                </a:solidFill>
              </a:rPr>
              <a:t>diseases like dementia, cancer, heart disease etc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31840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political party that introduced health reforms 1906-12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Charles Booth and Seebohm Rowntree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56176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how the government helped children in the Liberal Reforms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the Liberal Party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9C5594-6BA7-40D6-AC66-4FE518D9EDF6}"/>
              </a:ext>
            </a:extLst>
          </p:cNvPr>
          <p:cNvSpPr/>
          <p:nvPr/>
        </p:nvSpPr>
        <p:spPr>
          <a:xfrm>
            <a:off x="10750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how the government helped the elderly in the Liberal Reforms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free school meals and school medical inspections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27EF328-D1A6-4EA5-8E45-63801C8254BA}"/>
              </a:ext>
            </a:extLst>
          </p:cNvPr>
          <p:cNvSpPr/>
          <p:nvPr/>
        </p:nvSpPr>
        <p:spPr>
          <a:xfrm>
            <a:off x="314793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how the government helped the unemployed in the Liberal Reforms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 </a:t>
            </a:r>
            <a:r>
              <a:rPr lang="en-GB" dirty="0">
                <a:solidFill>
                  <a:schemeClr val="tx1"/>
                </a:solidFill>
              </a:rPr>
              <a:t>Old Age Pensions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475ED2-C0DD-46D4-83CB-88735451ED63}"/>
              </a:ext>
            </a:extLst>
          </p:cNvPr>
          <p:cNvSpPr/>
          <p:nvPr/>
        </p:nvSpPr>
        <p:spPr>
          <a:xfrm>
            <a:off x="618836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how the government helped sick workers in the Liberal Reforms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National Insurance Act – unemployment benefits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3BA68A2-591B-4F23-916D-BD79D7EA89A6}"/>
              </a:ext>
            </a:extLst>
          </p:cNvPr>
          <p:cNvSpPr/>
          <p:nvPr/>
        </p:nvSpPr>
        <p:spPr>
          <a:xfrm>
            <a:off x="107504" y="4669834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what Lloyd George promised to build after WW1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National Insurance Act – sick pay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8C2BA1-5BFE-4694-868C-7968C20E5363}"/>
              </a:ext>
            </a:extLst>
          </p:cNvPr>
          <p:cNvSpPr/>
          <p:nvPr/>
        </p:nvSpPr>
        <p:spPr>
          <a:xfrm>
            <a:off x="3160440" y="468106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report written in 1942 that started the Welfare State in Britain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“homes fit for heroes”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3F085B7-3CB7-411B-8644-421EC405A33B}"/>
              </a:ext>
            </a:extLst>
          </p:cNvPr>
          <p:cNvSpPr/>
          <p:nvPr/>
        </p:nvSpPr>
        <p:spPr>
          <a:xfrm>
            <a:off x="6195361" y="4669834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what the Beveridge Report said the government should do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the Beveridge Report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481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7504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what the Beveridge Report said needed to be tackled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look after people “from the cradle to the grave”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31840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sz="1700" dirty="0">
                <a:solidFill>
                  <a:schemeClr val="tx1"/>
                </a:solidFill>
              </a:rPr>
              <a:t>what was set up in 1948 by the Labour Government</a:t>
            </a:r>
          </a:p>
          <a:p>
            <a:pPr algn="ctr"/>
            <a:endParaRPr lang="en-GB" sz="1700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sz="1700" dirty="0">
                <a:solidFill>
                  <a:schemeClr val="tx1"/>
                </a:solidFill>
              </a:rPr>
              <a:t>the Five Giants of public health</a:t>
            </a:r>
            <a:endParaRPr lang="en-GB" sz="17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56176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name of the Minister of Health who introduced the NHS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the NHS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9C5594-6BA7-40D6-AC66-4FE518D9EDF6}"/>
              </a:ext>
            </a:extLst>
          </p:cNvPr>
          <p:cNvSpPr/>
          <p:nvPr/>
        </p:nvSpPr>
        <p:spPr>
          <a:xfrm>
            <a:off x="10750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group of people who opposed the NHS at first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Aneurin (Nye) Bevan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27EF328-D1A6-4EA5-8E45-63801C8254BA}"/>
              </a:ext>
            </a:extLst>
          </p:cNvPr>
          <p:cNvSpPr/>
          <p:nvPr/>
        </p:nvSpPr>
        <p:spPr>
          <a:xfrm>
            <a:off x="314793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scientist who developed the first “magic bullet” drug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 </a:t>
            </a:r>
            <a:r>
              <a:rPr lang="en-GB" dirty="0">
                <a:solidFill>
                  <a:schemeClr val="tx1"/>
                </a:solidFill>
              </a:rPr>
              <a:t>the doctors and the BMA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475ED2-C0DD-46D4-83CB-88735451ED63}"/>
              </a:ext>
            </a:extLst>
          </p:cNvPr>
          <p:cNvSpPr/>
          <p:nvPr/>
        </p:nvSpPr>
        <p:spPr>
          <a:xfrm>
            <a:off x="618836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name of the first “magic bullet”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 </a:t>
            </a:r>
            <a:r>
              <a:rPr lang="en-GB" dirty="0">
                <a:solidFill>
                  <a:schemeClr val="tx1"/>
                </a:solidFill>
              </a:rPr>
              <a:t>Paul Ehrlich in 1906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3BA68A2-591B-4F23-916D-BD79D7EA89A6}"/>
              </a:ext>
            </a:extLst>
          </p:cNvPr>
          <p:cNvSpPr/>
          <p:nvPr/>
        </p:nvSpPr>
        <p:spPr>
          <a:xfrm>
            <a:off x="107504" y="4669834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bacteriologist who proved </a:t>
            </a:r>
            <a:r>
              <a:rPr lang="en-GB" dirty="0" err="1">
                <a:solidFill>
                  <a:schemeClr val="tx1"/>
                </a:solidFill>
              </a:rPr>
              <a:t>pencillin</a:t>
            </a:r>
            <a:r>
              <a:rPr lang="en-GB" dirty="0">
                <a:solidFill>
                  <a:schemeClr val="tx1"/>
                </a:solidFill>
              </a:rPr>
              <a:t> mould could kill germs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Salvarsan 606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8C2BA1-5BFE-4694-868C-7968C20E5363}"/>
              </a:ext>
            </a:extLst>
          </p:cNvPr>
          <p:cNvSpPr/>
          <p:nvPr/>
        </p:nvSpPr>
        <p:spPr>
          <a:xfrm>
            <a:off x="3160440" y="468106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deadly germ that penicillin could kill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Alexander Fleming in 1928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3F085B7-3CB7-411B-8644-421EC405A33B}"/>
              </a:ext>
            </a:extLst>
          </p:cNvPr>
          <p:cNvSpPr/>
          <p:nvPr/>
        </p:nvSpPr>
        <p:spPr>
          <a:xfrm>
            <a:off x="6195361" y="4669834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how Alexander Fleming found out about penicillin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staphylococcus germ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046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7504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who developed penicillin for the first human trials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 </a:t>
            </a:r>
            <a:r>
              <a:rPr lang="en-GB" dirty="0">
                <a:solidFill>
                  <a:schemeClr val="tx1"/>
                </a:solidFill>
              </a:rPr>
              <a:t>by accident after leaving petri dishes out on the side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31840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how Florey and Chain were able to get </a:t>
            </a:r>
            <a:r>
              <a:rPr lang="en-GB" dirty="0" err="1">
                <a:solidFill>
                  <a:schemeClr val="tx1"/>
                </a:solidFill>
              </a:rPr>
              <a:t>pencillin</a:t>
            </a:r>
            <a:r>
              <a:rPr lang="en-GB" dirty="0">
                <a:solidFill>
                  <a:schemeClr val="tx1"/>
                </a:solidFill>
              </a:rPr>
              <a:t> mass produced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Florey and Chain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56176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term for the type of drug that </a:t>
            </a:r>
            <a:r>
              <a:rPr lang="en-GB" dirty="0" err="1">
                <a:solidFill>
                  <a:schemeClr val="tx1"/>
                </a:solidFill>
              </a:rPr>
              <a:t>pencillin</a:t>
            </a:r>
            <a:r>
              <a:rPr lang="en-GB" dirty="0">
                <a:solidFill>
                  <a:schemeClr val="tx1"/>
                </a:solidFill>
              </a:rPr>
              <a:t> is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the US government funded the technology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9C5594-6BA7-40D6-AC66-4FE518D9EDF6}"/>
              </a:ext>
            </a:extLst>
          </p:cNvPr>
          <p:cNvSpPr/>
          <p:nvPr/>
        </p:nvSpPr>
        <p:spPr>
          <a:xfrm>
            <a:off x="10750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advance that helped surgeons find bullets and shrapnel in soldiers’ bodies in WW1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antibiotic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27EF328-D1A6-4EA5-8E45-63801C8254BA}"/>
              </a:ext>
            </a:extLst>
          </p:cNvPr>
          <p:cNvSpPr/>
          <p:nvPr/>
        </p:nvSpPr>
        <p:spPr>
          <a:xfrm>
            <a:off x="314793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was discovered in 1901 by Karl Landsteiner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 </a:t>
            </a:r>
            <a:r>
              <a:rPr lang="en-GB" dirty="0">
                <a:solidFill>
                  <a:schemeClr val="tx1"/>
                </a:solidFill>
              </a:rPr>
              <a:t>X-Rays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475ED2-C0DD-46D4-83CB-88735451ED63}"/>
              </a:ext>
            </a:extLst>
          </p:cNvPr>
          <p:cNvSpPr/>
          <p:nvPr/>
        </p:nvSpPr>
        <p:spPr>
          <a:xfrm>
            <a:off x="618836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was discovered in 1914 and allowed for blood transfusions in WW1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blood groups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3BA68A2-591B-4F23-916D-BD79D7EA89A6}"/>
              </a:ext>
            </a:extLst>
          </p:cNvPr>
          <p:cNvSpPr/>
          <p:nvPr/>
        </p:nvSpPr>
        <p:spPr>
          <a:xfrm>
            <a:off x="107504" y="4669834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what was developed by Harold Gillies in WW1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how to store blood using sodium citrate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8C2BA1-5BFE-4694-868C-7968C20E5363}"/>
              </a:ext>
            </a:extLst>
          </p:cNvPr>
          <p:cNvSpPr/>
          <p:nvPr/>
        </p:nvSpPr>
        <p:spPr>
          <a:xfrm>
            <a:off x="3160440" y="468106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what was developed in WW2 by Archibald </a:t>
            </a:r>
            <a:r>
              <a:rPr lang="en-GB" dirty="0" err="1">
                <a:solidFill>
                  <a:schemeClr val="tx1"/>
                </a:solidFill>
              </a:rPr>
              <a:t>McIndoe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skin grafts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3F085B7-3CB7-411B-8644-421EC405A33B}"/>
              </a:ext>
            </a:extLst>
          </p:cNvPr>
          <p:cNvSpPr/>
          <p:nvPr/>
        </p:nvSpPr>
        <p:spPr>
          <a:xfrm>
            <a:off x="6195361" y="4669834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when the first successful heart transplant took place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Plastic surgery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19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7504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who carried out the first successful heart transplant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 </a:t>
            </a:r>
            <a:r>
              <a:rPr lang="en-GB" dirty="0">
                <a:solidFill>
                  <a:schemeClr val="tx1"/>
                </a:solidFill>
              </a:rPr>
              <a:t>1967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31840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what Crick and Watson discovered in 1953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Christian </a:t>
            </a:r>
            <a:r>
              <a:rPr lang="en-GB" dirty="0" err="1">
                <a:solidFill>
                  <a:schemeClr val="tx1"/>
                </a:solidFill>
              </a:rPr>
              <a:t>Baarnard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56176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what the discovery of DNA led to 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DNA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9C5594-6BA7-40D6-AC66-4FE518D9EDF6}"/>
              </a:ext>
            </a:extLst>
          </p:cNvPr>
          <p:cNvSpPr/>
          <p:nvPr/>
        </p:nvSpPr>
        <p:spPr>
          <a:xfrm>
            <a:off x="10750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 </a:t>
            </a:r>
            <a:r>
              <a:rPr lang="en-GB" dirty="0">
                <a:solidFill>
                  <a:schemeClr val="tx1"/>
                </a:solidFill>
              </a:rPr>
              <a:t>technology developed in 1972 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sz="1600" dirty="0">
                <a:solidFill>
                  <a:schemeClr val="tx1"/>
                </a:solidFill>
              </a:rPr>
              <a:t>developments such as gene therapy, genetic screening and genetic engineering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27EF328-D1A6-4EA5-8E45-63801C8254BA}"/>
              </a:ext>
            </a:extLst>
          </p:cNvPr>
          <p:cNvSpPr/>
          <p:nvPr/>
        </p:nvSpPr>
        <p:spPr>
          <a:xfrm>
            <a:off x="314793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a problem caused by over prescribing of antibiotics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 </a:t>
            </a:r>
            <a:r>
              <a:rPr lang="en-GB" dirty="0">
                <a:solidFill>
                  <a:schemeClr val="tx1"/>
                </a:solidFill>
              </a:rPr>
              <a:t>the CT Scanner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475ED2-C0DD-46D4-83CB-88735451ED63}"/>
              </a:ext>
            </a:extLst>
          </p:cNvPr>
          <p:cNvSpPr/>
          <p:nvPr/>
        </p:nvSpPr>
        <p:spPr>
          <a:xfrm>
            <a:off x="618836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an example of an alternative treatment to drugs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antibiotic resistance – superbugs like MRSA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3BA68A2-591B-4F23-916D-BD79D7EA89A6}"/>
              </a:ext>
            </a:extLst>
          </p:cNvPr>
          <p:cNvSpPr/>
          <p:nvPr/>
        </p:nvSpPr>
        <p:spPr>
          <a:xfrm>
            <a:off x="107504" y="4669834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an example of “positive health” approach by the NHS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acupuncture or hypnotherapy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8C2BA1-5BFE-4694-868C-7968C20E5363}"/>
              </a:ext>
            </a:extLst>
          </p:cNvPr>
          <p:cNvSpPr/>
          <p:nvPr/>
        </p:nvSpPr>
        <p:spPr>
          <a:xfrm>
            <a:off x="3160440" y="468106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a problem facing the NHS today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screening for early signs of serious illness e.g. breast cancer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3F085B7-3CB7-411B-8644-421EC405A33B}"/>
              </a:ext>
            </a:extLst>
          </p:cNvPr>
          <p:cNvSpPr/>
          <p:nvPr/>
        </p:nvSpPr>
        <p:spPr>
          <a:xfrm>
            <a:off x="6195361" y="4669834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problems that an ageing population causes for the NHS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cost of medical technology affecting what it can do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994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4704" y="188640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year that the Black Death arrived in England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miasma theory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40224" y="188640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</a:t>
            </a:r>
            <a:r>
              <a:rPr lang="en-GB" dirty="0">
                <a:solidFill>
                  <a:schemeClr val="tx1"/>
                </a:solidFill>
              </a:rPr>
              <a:t>IS a common treatment based on the theory of the four humours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1348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46684" y="188640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14</a:t>
            </a:r>
            <a:r>
              <a:rPr lang="en-GB" baseline="30000" dirty="0">
                <a:solidFill>
                  <a:schemeClr val="tx1"/>
                </a:solidFill>
              </a:rPr>
              <a:t>th</a:t>
            </a:r>
            <a:r>
              <a:rPr lang="en-GB" dirty="0">
                <a:solidFill>
                  <a:schemeClr val="tx1"/>
                </a:solidFill>
              </a:rPr>
              <a:t> century surgeon who developed a pain-killing ointment which stopped the need for cauterisation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blood letting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4704" y="2386133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an Islamic doctor who wrote medical books and challenged Galen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John </a:t>
            </a:r>
            <a:r>
              <a:rPr lang="en-GB" dirty="0" err="1">
                <a:solidFill>
                  <a:schemeClr val="tx1"/>
                </a:solidFill>
              </a:rPr>
              <a:t>Arderne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62284" y="2386133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dominant religion in England during the Middle Ages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Al-</a:t>
            </a:r>
            <a:r>
              <a:rPr lang="en-GB" dirty="0" err="1">
                <a:solidFill>
                  <a:schemeClr val="tx1"/>
                </a:solidFill>
              </a:rPr>
              <a:t>Razi</a:t>
            </a:r>
            <a:r>
              <a:rPr lang="en-GB" dirty="0">
                <a:solidFill>
                  <a:schemeClr val="tx1"/>
                </a:solidFill>
              </a:rPr>
              <a:t> (Rhazes)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46684" y="2393378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Church’s explanation for disease in the Middle Ages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Christianity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8C935A-B896-4CC3-8560-A2D415098054}"/>
              </a:ext>
            </a:extLst>
          </p:cNvPr>
          <p:cNvSpPr/>
          <p:nvPr/>
        </p:nvSpPr>
        <p:spPr>
          <a:xfrm>
            <a:off x="164704" y="4583626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who cared for people in hospitals in the Middle Ages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Punishment by God for sin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016FEA8-7D6F-4BB7-8BDC-B0FF1CFF46E4}"/>
              </a:ext>
            </a:extLst>
          </p:cNvPr>
          <p:cNvSpPr/>
          <p:nvPr/>
        </p:nvSpPr>
        <p:spPr>
          <a:xfrm>
            <a:off x="3160440" y="4583626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who ordinary people would go to for surgery in the Middle Ages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 </a:t>
            </a:r>
            <a:r>
              <a:rPr lang="en-GB" dirty="0">
                <a:solidFill>
                  <a:schemeClr val="tx1"/>
                </a:solidFill>
              </a:rPr>
              <a:t>monks and nuns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F59363B-1293-4B3D-8545-BBDE2ACB4F33}"/>
              </a:ext>
            </a:extLst>
          </p:cNvPr>
          <p:cNvSpPr/>
          <p:nvPr/>
        </p:nvSpPr>
        <p:spPr>
          <a:xfrm>
            <a:off x="6146684" y="4583626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how barber surgeons were trained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barber surgeon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846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64704" y="188640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people who whipped themselves to show God they were sorry during the medieval Black Death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apprenticeship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4704" y="2420888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 </a:t>
            </a:r>
            <a:r>
              <a:rPr lang="en-GB" dirty="0">
                <a:solidFill>
                  <a:schemeClr val="tx1"/>
                </a:solidFill>
              </a:rPr>
              <a:t> why public health was so bad during the Middle Ages 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 </a:t>
            </a:r>
            <a:r>
              <a:rPr lang="en-GB" dirty="0">
                <a:solidFill>
                  <a:schemeClr val="tx1"/>
                </a:solidFill>
              </a:rPr>
              <a:t>Hugh and Theodoric of Lucca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160440" y="188640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 </a:t>
            </a:r>
            <a:r>
              <a:rPr lang="en-GB" dirty="0">
                <a:solidFill>
                  <a:schemeClr val="tx1"/>
                </a:solidFill>
              </a:rPr>
              <a:t>some of the basic pain relief in operations used in the Middle Ages 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flagellants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35252" y="188640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pair of surgeons who disagreed that pus was a sign of healing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mandrake, opium &amp; hemlock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42781" y="2421849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real cause of the Black Death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poor living conditions and overcrowding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B73C23F-B7F6-4431-A6CA-6B7FFE29FFD1}"/>
              </a:ext>
            </a:extLst>
          </p:cNvPr>
          <p:cNvSpPr/>
          <p:nvPr/>
        </p:nvSpPr>
        <p:spPr>
          <a:xfrm>
            <a:off x="6135252" y="2420888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what King Edward III ordered to deal with the Black Death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fleas carried on rats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075957A-C8D7-48F0-BA8A-698BA86A96BD}"/>
              </a:ext>
            </a:extLst>
          </p:cNvPr>
          <p:cNvSpPr/>
          <p:nvPr/>
        </p:nvSpPr>
        <p:spPr>
          <a:xfrm>
            <a:off x="164704" y="4653136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a reason why religion hindered medical progress in the Middle Ages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church services and prayers; clean up the streets.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845E3C6-7B1D-49F3-8E5A-EBFEFFC55A7E}"/>
              </a:ext>
            </a:extLst>
          </p:cNvPr>
          <p:cNvSpPr/>
          <p:nvPr/>
        </p:nvSpPr>
        <p:spPr>
          <a:xfrm>
            <a:off x="3160440" y="465409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a reason why war helped with medical progress in the Middle Ages 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it banned dissection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534B55F-057E-4C45-987B-FD82BA7C1F6C}"/>
              </a:ext>
            </a:extLst>
          </p:cNvPr>
          <p:cNvSpPr/>
          <p:nvPr/>
        </p:nvSpPr>
        <p:spPr>
          <a:xfrm>
            <a:off x="6138339" y="4653136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reason why little medical progress was made in the Middle Ages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allowed battlefield surgeons to develop new techniques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173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7504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START: THIS IS</a:t>
            </a:r>
            <a:r>
              <a:rPr lang="en-GB" dirty="0">
                <a:solidFill>
                  <a:schemeClr val="tx1"/>
                </a:solidFill>
              </a:rPr>
              <a:t> the meaning of the term “Renaissance”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 </a:t>
            </a:r>
            <a:r>
              <a:rPr lang="en-GB" dirty="0">
                <a:solidFill>
                  <a:schemeClr val="tx1"/>
                </a:solidFill>
              </a:rPr>
              <a:t>the influence of the Church declined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31840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when the Renaissance period was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rebirth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56176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two key inventions during the Renaissance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1400 - 1750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9C5594-6BA7-40D6-AC66-4FE518D9EDF6}"/>
              </a:ext>
            </a:extLst>
          </p:cNvPr>
          <p:cNvSpPr/>
          <p:nvPr/>
        </p:nvSpPr>
        <p:spPr>
          <a:xfrm>
            <a:off x="10750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main theory about the cause of disease in the Renaissance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the microscope and the printing press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27EF328-D1A6-4EA5-8E45-63801C8254BA}"/>
              </a:ext>
            </a:extLst>
          </p:cNvPr>
          <p:cNvSpPr/>
          <p:nvPr/>
        </p:nvSpPr>
        <p:spPr>
          <a:xfrm>
            <a:off x="314793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a magical cure that people believed in the Renaissance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 </a:t>
            </a:r>
            <a:r>
              <a:rPr lang="en-GB" dirty="0">
                <a:solidFill>
                  <a:schemeClr val="tx1"/>
                </a:solidFill>
              </a:rPr>
              <a:t>the theory of the four humours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475ED2-C0DD-46D4-83CB-88735451ED63}"/>
              </a:ext>
            </a:extLst>
          </p:cNvPr>
          <p:cNvSpPr/>
          <p:nvPr/>
        </p:nvSpPr>
        <p:spPr>
          <a:xfrm>
            <a:off x="618836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name given to ‘fake’ unqualified doctors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The “King’s touch” for scrofula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3BA68A2-591B-4F23-916D-BD79D7EA89A6}"/>
              </a:ext>
            </a:extLst>
          </p:cNvPr>
          <p:cNvSpPr/>
          <p:nvPr/>
        </p:nvSpPr>
        <p:spPr>
          <a:xfrm>
            <a:off x="107504" y="4669834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where many doctors trained in the Renaissance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Quack doctors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8C2BA1-5BFE-4694-868C-7968C20E5363}"/>
              </a:ext>
            </a:extLst>
          </p:cNvPr>
          <p:cNvSpPr/>
          <p:nvPr/>
        </p:nvSpPr>
        <p:spPr>
          <a:xfrm>
            <a:off x="3160440" y="468106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Professor of Surgery who challenged Galen’s ideas about anatomy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The College of Physicians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3F085B7-3CB7-411B-8644-421EC405A33B}"/>
              </a:ext>
            </a:extLst>
          </p:cNvPr>
          <p:cNvSpPr/>
          <p:nvPr/>
        </p:nvSpPr>
        <p:spPr>
          <a:xfrm>
            <a:off x="6195361" y="4669834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name of the book written by Vesalius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Vesalius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583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7504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what Vesalius encouraged doctors to do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i="1" dirty="0">
                <a:solidFill>
                  <a:schemeClr val="tx1"/>
                </a:solidFill>
              </a:rPr>
              <a:t>On the Fabric of the Human Body</a:t>
            </a:r>
            <a:endParaRPr lang="en-GB" b="1" i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31840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development that Vesalius used in his book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practise dissection for themselves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56176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French surgeon who changed the treatment of gunshot wounds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more realistic art and anatomical drawings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9C5594-6BA7-40D6-AC66-4FE518D9EDF6}"/>
              </a:ext>
            </a:extLst>
          </p:cNvPr>
          <p:cNvSpPr/>
          <p:nvPr/>
        </p:nvSpPr>
        <p:spPr>
          <a:xfrm>
            <a:off x="10750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factor that enabled Pare to make his discovery of pain-killing ointment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Ambroise</a:t>
            </a:r>
            <a:r>
              <a:rPr lang="en-GB" dirty="0">
                <a:solidFill>
                  <a:schemeClr val="tx1"/>
                </a:solidFill>
              </a:rPr>
              <a:t> Pare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27EF328-D1A6-4EA5-8E45-63801C8254BA}"/>
              </a:ext>
            </a:extLst>
          </p:cNvPr>
          <p:cNvSpPr/>
          <p:nvPr/>
        </p:nvSpPr>
        <p:spPr>
          <a:xfrm>
            <a:off x="314793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how Pare controlled bleeding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 </a:t>
            </a:r>
            <a:r>
              <a:rPr lang="en-GB" dirty="0">
                <a:solidFill>
                  <a:schemeClr val="tx1"/>
                </a:solidFill>
              </a:rPr>
              <a:t>Chance (luck)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475ED2-C0DD-46D4-83CB-88735451ED63}"/>
              </a:ext>
            </a:extLst>
          </p:cNvPr>
          <p:cNvSpPr/>
          <p:nvPr/>
        </p:nvSpPr>
        <p:spPr>
          <a:xfrm>
            <a:off x="618836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why </a:t>
            </a:r>
            <a:r>
              <a:rPr lang="en-GB" dirty="0" err="1">
                <a:solidFill>
                  <a:schemeClr val="tx1"/>
                </a:solidFill>
              </a:rPr>
              <a:t>Pare’s</a:t>
            </a:r>
            <a:r>
              <a:rPr lang="en-GB" dirty="0">
                <a:solidFill>
                  <a:schemeClr val="tx1"/>
                </a:solidFill>
              </a:rPr>
              <a:t> surgical developments had limited effect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ligatures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3BA68A2-591B-4F23-916D-BD79D7EA89A6}"/>
              </a:ext>
            </a:extLst>
          </p:cNvPr>
          <p:cNvSpPr/>
          <p:nvPr/>
        </p:nvSpPr>
        <p:spPr>
          <a:xfrm>
            <a:off x="107504" y="4669834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doctor who proved that blood circulated one way around the body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lack of anaesthetics and antiseptics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8C2BA1-5BFE-4694-868C-7968C20E5363}"/>
              </a:ext>
            </a:extLst>
          </p:cNvPr>
          <p:cNvSpPr/>
          <p:nvPr/>
        </p:nvSpPr>
        <p:spPr>
          <a:xfrm>
            <a:off x="3160440" y="468106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Medieval treatment that was proved wrong by Harvey’s discovery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William Harvey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3F085B7-3CB7-411B-8644-421EC405A33B}"/>
              </a:ext>
            </a:extLst>
          </p:cNvPr>
          <p:cNvSpPr/>
          <p:nvPr/>
        </p:nvSpPr>
        <p:spPr>
          <a:xfrm>
            <a:off x="6195361" y="4669834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method used by Harvey to make his discovery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blood letting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876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7504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why Harvey’s discovery had limited effect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the scientific method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31840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surgeon who developed a successful method to divert blood vessels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lack of knowledge about blood groups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56176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doctor who developed vaccination for smallpox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John Hunter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9C5594-6BA7-40D6-AC66-4FE518D9EDF6}"/>
              </a:ext>
            </a:extLst>
          </p:cNvPr>
          <p:cNvSpPr/>
          <p:nvPr/>
        </p:nvSpPr>
        <p:spPr>
          <a:xfrm>
            <a:off x="10750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disease used to provide protection against smallpox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Edward Jenner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27EF328-D1A6-4EA5-8E45-63801C8254BA}"/>
              </a:ext>
            </a:extLst>
          </p:cNvPr>
          <p:cNvSpPr/>
          <p:nvPr/>
        </p:nvSpPr>
        <p:spPr>
          <a:xfrm>
            <a:off x="314793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how Jenner proved vaccination worked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 </a:t>
            </a:r>
            <a:r>
              <a:rPr lang="en-GB" dirty="0">
                <a:solidFill>
                  <a:schemeClr val="tx1"/>
                </a:solidFill>
              </a:rPr>
              <a:t>cowpox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475ED2-C0DD-46D4-83CB-88735451ED63}"/>
              </a:ext>
            </a:extLst>
          </p:cNvPr>
          <p:cNvSpPr/>
          <p:nvPr/>
        </p:nvSpPr>
        <p:spPr>
          <a:xfrm>
            <a:off x="618836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one reason why people opposed vaccination 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 </a:t>
            </a:r>
            <a:r>
              <a:rPr lang="en-GB" dirty="0">
                <a:solidFill>
                  <a:schemeClr val="tx1"/>
                </a:solidFill>
              </a:rPr>
              <a:t>a scientific experiment on a young boy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3BA68A2-591B-4F23-916D-BD79D7EA89A6}"/>
              </a:ext>
            </a:extLst>
          </p:cNvPr>
          <p:cNvSpPr/>
          <p:nvPr/>
        </p:nvSpPr>
        <p:spPr>
          <a:xfrm>
            <a:off x="107504" y="4669834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when the government made smallpox vaccination compulsory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Jenner could not explain how or why it worked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8C2BA1-5BFE-4694-868C-7968C20E5363}"/>
              </a:ext>
            </a:extLst>
          </p:cNvPr>
          <p:cNvSpPr/>
          <p:nvPr/>
        </p:nvSpPr>
        <p:spPr>
          <a:xfrm>
            <a:off x="3160440" y="468106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why inoculators opposed vaccination 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1853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3F085B7-3CB7-411B-8644-421EC405A33B}"/>
              </a:ext>
            </a:extLst>
          </p:cNvPr>
          <p:cNvSpPr/>
          <p:nvPr/>
        </p:nvSpPr>
        <p:spPr>
          <a:xfrm>
            <a:off x="6195361" y="4669834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why vaccination was better than inoculation for smallpox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they lost money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502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7504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how hospitals differed from the Middle Ages in the 1800s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it was safer because cowpox was not deadly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31840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a type of hospital set up to care for patients in the rural areas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doctors used modern medicine to treat patients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56176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was the year of the Great Plague 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cottage hospitals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9C5594-6BA7-40D6-AC66-4FE518D9EDF6}"/>
              </a:ext>
            </a:extLst>
          </p:cNvPr>
          <p:cNvSpPr/>
          <p:nvPr/>
        </p:nvSpPr>
        <p:spPr>
          <a:xfrm>
            <a:off x="10750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a method used to stop the spread of the Great Plague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1665/6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27EF328-D1A6-4EA5-8E45-63801C8254BA}"/>
              </a:ext>
            </a:extLst>
          </p:cNvPr>
          <p:cNvSpPr/>
          <p:nvPr/>
        </p:nvSpPr>
        <p:spPr>
          <a:xfrm>
            <a:off x="314793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what Plague doctors wore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 </a:t>
            </a:r>
            <a:r>
              <a:rPr lang="en-GB" dirty="0">
                <a:solidFill>
                  <a:schemeClr val="tx1"/>
                </a:solidFill>
              </a:rPr>
              <a:t>infected houses locked up, marked and guarded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475ED2-C0DD-46D4-83CB-88735451ED63}"/>
              </a:ext>
            </a:extLst>
          </p:cNvPr>
          <p:cNvSpPr/>
          <p:nvPr/>
        </p:nvSpPr>
        <p:spPr>
          <a:xfrm>
            <a:off x="618836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how deep plague graves had to be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 </a:t>
            </a:r>
            <a:r>
              <a:rPr lang="en-GB" dirty="0">
                <a:solidFill>
                  <a:schemeClr val="tx1"/>
                </a:solidFill>
              </a:rPr>
              <a:t>suit with sweet smelling herbs in the nose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3BA68A2-591B-4F23-916D-BD79D7EA89A6}"/>
              </a:ext>
            </a:extLst>
          </p:cNvPr>
          <p:cNvSpPr/>
          <p:nvPr/>
        </p:nvSpPr>
        <p:spPr>
          <a:xfrm>
            <a:off x="107504" y="4669834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why surgery remained dangerous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6 feet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8C2BA1-5BFE-4694-868C-7968C20E5363}"/>
              </a:ext>
            </a:extLst>
          </p:cNvPr>
          <p:cNvSpPr/>
          <p:nvPr/>
        </p:nvSpPr>
        <p:spPr>
          <a:xfrm>
            <a:off x="3160440" y="468106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a key factor why people could challenge Galen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no antiseptics, anaesthetics or effective method to control bleeding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637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7504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START: THIS IS</a:t>
            </a:r>
            <a:r>
              <a:rPr lang="en-GB" dirty="0">
                <a:solidFill>
                  <a:schemeClr val="tx1"/>
                </a:solidFill>
              </a:rPr>
              <a:t> what happened in Britain between 1760 and 1900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 </a:t>
            </a:r>
            <a:r>
              <a:rPr lang="en-GB" dirty="0">
                <a:solidFill>
                  <a:schemeClr val="tx1"/>
                </a:solidFill>
              </a:rPr>
              <a:t>the 1867 Reform Act that allowed working class men to vote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31840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how towns and cities changed in the 19</a:t>
            </a:r>
            <a:r>
              <a:rPr lang="en-GB" baseline="30000" dirty="0">
                <a:solidFill>
                  <a:schemeClr val="tx1"/>
                </a:solidFill>
              </a:rPr>
              <a:t>th</a:t>
            </a:r>
            <a:r>
              <a:rPr lang="en-GB" dirty="0">
                <a:solidFill>
                  <a:schemeClr val="tx1"/>
                </a:solidFill>
              </a:rPr>
              <a:t> century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the Industrial Revolution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56176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date of the first cholera outbreak in Britain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massive population growth – became overcrowded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9C5594-6BA7-40D6-AC66-4FE518D9EDF6}"/>
              </a:ext>
            </a:extLst>
          </p:cNvPr>
          <p:cNvSpPr/>
          <p:nvPr/>
        </p:nvSpPr>
        <p:spPr>
          <a:xfrm>
            <a:off x="10750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two main theories about the cause of disease in the early 19</a:t>
            </a:r>
            <a:r>
              <a:rPr lang="en-GB" baseline="30000" dirty="0">
                <a:solidFill>
                  <a:schemeClr val="tx1"/>
                </a:solidFill>
              </a:rPr>
              <a:t>th</a:t>
            </a:r>
            <a:r>
              <a:rPr lang="en-GB" dirty="0">
                <a:solidFill>
                  <a:schemeClr val="tx1"/>
                </a:solidFill>
              </a:rPr>
              <a:t> century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1831/2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27EF328-D1A6-4EA5-8E45-63801C8254BA}"/>
              </a:ext>
            </a:extLst>
          </p:cNvPr>
          <p:cNvSpPr/>
          <p:nvPr/>
        </p:nvSpPr>
        <p:spPr>
          <a:xfrm>
            <a:off x="314793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French scientist who proved Germ Theory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 </a:t>
            </a:r>
            <a:r>
              <a:rPr lang="en-GB" dirty="0">
                <a:solidFill>
                  <a:schemeClr val="tx1"/>
                </a:solidFill>
              </a:rPr>
              <a:t>miasma and spontaneous generation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475ED2-C0DD-46D4-83CB-88735451ED63}"/>
              </a:ext>
            </a:extLst>
          </p:cNvPr>
          <p:cNvSpPr/>
          <p:nvPr/>
        </p:nvSpPr>
        <p:spPr>
          <a:xfrm>
            <a:off x="618836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date that Germ Theory was published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Louis Pasteur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3BA68A2-591B-4F23-916D-BD79D7EA89A6}"/>
              </a:ext>
            </a:extLst>
          </p:cNvPr>
          <p:cNvSpPr/>
          <p:nvPr/>
        </p:nvSpPr>
        <p:spPr>
          <a:xfrm>
            <a:off x="107504" y="4669834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belief that infection caused germs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1861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8C2BA1-5BFE-4694-868C-7968C20E5363}"/>
              </a:ext>
            </a:extLst>
          </p:cNvPr>
          <p:cNvSpPr/>
          <p:nvPr/>
        </p:nvSpPr>
        <p:spPr>
          <a:xfrm>
            <a:off x="3160440" y="468106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piece of technology was the reason why Germ Theory was proved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spontaneous generation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3F085B7-3CB7-411B-8644-421EC405A33B}"/>
              </a:ext>
            </a:extLst>
          </p:cNvPr>
          <p:cNvSpPr/>
          <p:nvPr/>
        </p:nvSpPr>
        <p:spPr>
          <a:xfrm>
            <a:off x="6195361" y="4669834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name of the German scientist who developed the science of bacteriology (germ hunting)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multi-lens microscope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655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7504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what Robert Koch developed to study bacteria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Robert Koch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31840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sz="1700" dirty="0">
                <a:solidFill>
                  <a:schemeClr val="tx1"/>
                </a:solidFill>
              </a:rPr>
              <a:t>who helped to get Koch’s work accepted in Britain</a:t>
            </a:r>
          </a:p>
          <a:p>
            <a:pPr algn="ctr"/>
            <a:endParaRPr lang="en-GB" sz="1700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sz="1700" dirty="0">
                <a:solidFill>
                  <a:schemeClr val="tx1"/>
                </a:solidFill>
              </a:rPr>
              <a:t>methods to identify, grow and photograph bacteria</a:t>
            </a:r>
            <a:endParaRPr lang="en-GB" sz="17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56176" y="11663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one of the bacteria Koch identified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Roberts and Cheyne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9C5594-6BA7-40D6-AC66-4FE518D9EDF6}"/>
              </a:ext>
            </a:extLst>
          </p:cNvPr>
          <p:cNvSpPr/>
          <p:nvPr/>
        </p:nvSpPr>
        <p:spPr>
          <a:xfrm>
            <a:off x="10750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the physicist who supported and promoted Germ Theory in Britain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Tuberculosis bacteria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27EF328-D1A6-4EA5-8E45-63801C8254BA}"/>
              </a:ext>
            </a:extLst>
          </p:cNvPr>
          <p:cNvSpPr/>
          <p:nvPr/>
        </p:nvSpPr>
        <p:spPr>
          <a:xfrm>
            <a:off x="314793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helped Professor Lionel Beale prove that specific bacteria cause disease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 </a:t>
            </a:r>
            <a:r>
              <a:rPr lang="en-GB" dirty="0">
                <a:solidFill>
                  <a:schemeClr val="tx1"/>
                </a:solidFill>
              </a:rPr>
              <a:t>John Tyndall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475ED2-C0DD-46D4-83CB-88735451ED63}"/>
              </a:ext>
            </a:extLst>
          </p:cNvPr>
          <p:cNvSpPr/>
          <p:nvPr/>
        </p:nvSpPr>
        <p:spPr>
          <a:xfrm>
            <a:off x="6188364" y="2398847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Pasteur’s first vaccine, developed by accident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 </a:t>
            </a:r>
            <a:r>
              <a:rPr lang="en-GB" dirty="0">
                <a:solidFill>
                  <a:schemeClr val="tx1"/>
                </a:solidFill>
              </a:rPr>
              <a:t>the 1866 Cattle Plague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3BA68A2-591B-4F23-916D-BD79D7EA89A6}"/>
              </a:ext>
            </a:extLst>
          </p:cNvPr>
          <p:cNvSpPr/>
          <p:nvPr/>
        </p:nvSpPr>
        <p:spPr>
          <a:xfrm>
            <a:off x="107504" y="4669834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person who was responsible for improving nursing and hospitals in the 19</a:t>
            </a:r>
            <a:r>
              <a:rPr lang="en-GB" baseline="30000" dirty="0">
                <a:solidFill>
                  <a:schemeClr val="tx1"/>
                </a:solidFill>
              </a:rPr>
              <a:t>th</a:t>
            </a:r>
            <a:r>
              <a:rPr lang="en-GB" dirty="0">
                <a:solidFill>
                  <a:schemeClr val="tx1"/>
                </a:solidFill>
              </a:rPr>
              <a:t> century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chicken cholera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8C2BA1-5BFE-4694-868C-7968C20E5363}"/>
              </a:ext>
            </a:extLst>
          </p:cNvPr>
          <p:cNvSpPr/>
          <p:nvPr/>
        </p:nvSpPr>
        <p:spPr>
          <a:xfrm>
            <a:off x="3160440" y="4681062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what was set up to train nurses in the 19</a:t>
            </a:r>
            <a:r>
              <a:rPr lang="en-GB" baseline="30000" dirty="0">
                <a:solidFill>
                  <a:schemeClr val="tx1"/>
                </a:solidFill>
              </a:rPr>
              <a:t>th</a:t>
            </a:r>
            <a:r>
              <a:rPr lang="en-GB" dirty="0">
                <a:solidFill>
                  <a:schemeClr val="tx1"/>
                </a:solidFill>
              </a:rPr>
              <a:t> century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Florence Nightingale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3F085B7-3CB7-411B-8644-421EC405A33B}"/>
              </a:ext>
            </a:extLst>
          </p:cNvPr>
          <p:cNvSpPr/>
          <p:nvPr/>
        </p:nvSpPr>
        <p:spPr>
          <a:xfrm>
            <a:off x="6195361" y="4669834"/>
            <a:ext cx="28231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THIS IS</a:t>
            </a:r>
            <a:r>
              <a:rPr lang="en-GB" dirty="0">
                <a:solidFill>
                  <a:schemeClr val="tx1"/>
                </a:solidFill>
              </a:rPr>
              <a:t> how she improved hospitals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 AM</a:t>
            </a:r>
            <a:r>
              <a:rPr lang="en-GB" dirty="0">
                <a:solidFill>
                  <a:schemeClr val="tx1"/>
                </a:solidFill>
              </a:rPr>
              <a:t> the Nightingale School of Nursing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508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2366</Words>
  <Application>Microsoft Office PowerPoint</Application>
  <PresentationFormat>On-screen Show (4:3)</PresentationFormat>
  <Paragraphs>440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yse</dc:creator>
  <cp:lastModifiedBy>Michael Ingram</cp:lastModifiedBy>
  <cp:revision>28</cp:revision>
  <cp:lastPrinted>2018-05-22T13:50:41Z</cp:lastPrinted>
  <dcterms:created xsi:type="dcterms:W3CDTF">2016-04-16T14:57:21Z</dcterms:created>
  <dcterms:modified xsi:type="dcterms:W3CDTF">2019-05-02T03:47:04Z</dcterms:modified>
</cp:coreProperties>
</file>