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D6F5"/>
    <a:srgbClr val="D1F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0EFB-DA08-4B4E-98A2-51D54DB4BE6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8A2-8699-48F8-88B1-022E44A57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46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0EFB-DA08-4B4E-98A2-51D54DB4BE6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8A2-8699-48F8-88B1-022E44A57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85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0EFB-DA08-4B4E-98A2-51D54DB4BE6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8A2-8699-48F8-88B1-022E44A57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77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0EFB-DA08-4B4E-98A2-51D54DB4BE6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8A2-8699-48F8-88B1-022E44A57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2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0EFB-DA08-4B4E-98A2-51D54DB4BE6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8A2-8699-48F8-88B1-022E44A57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32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0EFB-DA08-4B4E-98A2-51D54DB4BE6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8A2-8699-48F8-88B1-022E44A57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53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0EFB-DA08-4B4E-98A2-51D54DB4BE6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8A2-8699-48F8-88B1-022E44A57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57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0EFB-DA08-4B4E-98A2-51D54DB4BE6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8A2-8699-48F8-88B1-022E44A57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03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0EFB-DA08-4B4E-98A2-51D54DB4BE6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8A2-8699-48F8-88B1-022E44A57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11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0EFB-DA08-4B4E-98A2-51D54DB4BE6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8A2-8699-48F8-88B1-022E44A57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60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0EFB-DA08-4B4E-98A2-51D54DB4BE6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F8A2-8699-48F8-88B1-022E44A57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6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70EFB-DA08-4B4E-98A2-51D54DB4BE6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8F8A2-8699-48F8-88B1-022E44A57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60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188070"/>
              </p:ext>
            </p:extLst>
          </p:nvPr>
        </p:nvGraphicFramePr>
        <p:xfrm>
          <a:off x="122583" y="106015"/>
          <a:ext cx="6622774" cy="9674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2774">
                  <a:extLst>
                    <a:ext uri="{9D8B030D-6E8A-4147-A177-3AD203B41FA5}">
                      <a16:colId xmlns:a16="http://schemas.microsoft.com/office/drawing/2014/main" val="1183328609"/>
                    </a:ext>
                  </a:extLst>
                </a:gridCol>
              </a:tblGrid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Tehran Conference</a:t>
                      </a:r>
                      <a:r>
                        <a:rPr lang="en-US" sz="3200" b="1" baseline="0" dirty="0"/>
                        <a:t> </a:t>
                      </a:r>
                    </a:p>
                    <a:p>
                      <a:pPr algn="ctr"/>
                      <a:r>
                        <a:rPr lang="en-US" sz="3200" baseline="0" dirty="0"/>
                        <a:t>(November 1943)</a:t>
                      </a:r>
                      <a:endParaRPr lang="en-GB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411385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Yalta</a:t>
                      </a:r>
                      <a:r>
                        <a:rPr lang="en-US" sz="3200" b="1" baseline="0" dirty="0"/>
                        <a:t> Conference </a:t>
                      </a:r>
                    </a:p>
                    <a:p>
                      <a:pPr algn="ctr"/>
                      <a:r>
                        <a:rPr lang="en-US" sz="3200" baseline="0" dirty="0"/>
                        <a:t>(February 1945)</a:t>
                      </a:r>
                      <a:endParaRPr lang="en-GB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06598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Potsdam Conference </a:t>
                      </a:r>
                    </a:p>
                    <a:p>
                      <a:pPr algn="ctr"/>
                      <a:r>
                        <a:rPr lang="en-US" sz="3200"/>
                        <a:t>(</a:t>
                      </a:r>
                      <a:r>
                        <a:rPr lang="en-GB" sz="3200"/>
                        <a:t>July-August</a:t>
                      </a:r>
                      <a:r>
                        <a:rPr lang="en-US" sz="3200" baseline="0"/>
                        <a:t> </a:t>
                      </a:r>
                      <a:r>
                        <a:rPr lang="en-US" sz="3200" baseline="0" dirty="0"/>
                        <a:t>1945)</a:t>
                      </a:r>
                      <a:endParaRPr lang="en-GB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768750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USA drop atom bomb on Hiroshima and Nagasaki </a:t>
                      </a:r>
                      <a:r>
                        <a:rPr lang="en-US" sz="3200" dirty="0"/>
                        <a:t>(August 1945)</a:t>
                      </a:r>
                      <a:endParaRPr lang="en-GB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048803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Kennan’s ‘Long Telegram’ </a:t>
                      </a:r>
                    </a:p>
                    <a:p>
                      <a:pPr algn="ctr"/>
                      <a:r>
                        <a:rPr lang="en-US" sz="3200" dirty="0"/>
                        <a:t>(February 1946)</a:t>
                      </a:r>
                      <a:endParaRPr lang="en-GB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00289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Churchill’s Iron Curtain Speech</a:t>
                      </a:r>
                    </a:p>
                    <a:p>
                      <a:pPr algn="ctr"/>
                      <a:r>
                        <a:rPr lang="en-US" sz="3200" dirty="0"/>
                        <a:t>(March 1946)</a:t>
                      </a:r>
                      <a:endParaRPr lang="en-GB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469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916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536634"/>
              </p:ext>
            </p:extLst>
          </p:nvPr>
        </p:nvGraphicFramePr>
        <p:xfrm>
          <a:off x="122583" y="106015"/>
          <a:ext cx="6622774" cy="9674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2774">
                  <a:extLst>
                    <a:ext uri="{9D8B030D-6E8A-4147-A177-3AD203B41FA5}">
                      <a16:colId xmlns:a16="http://schemas.microsoft.com/office/drawing/2014/main" val="1183328609"/>
                    </a:ext>
                  </a:extLst>
                </a:gridCol>
              </a:tblGrid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Gorbachev wins Nobel</a:t>
                      </a:r>
                      <a:r>
                        <a:rPr lang="en-US" sz="3200" b="1" baseline="0" dirty="0"/>
                        <a:t> Prize</a:t>
                      </a:r>
                    </a:p>
                    <a:p>
                      <a:pPr algn="ctr"/>
                      <a:r>
                        <a:rPr lang="en-US" sz="3200" b="0" baseline="0" dirty="0"/>
                        <a:t>(1990)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F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837249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/>
                        <a:t>Fall of the Berlin Wall</a:t>
                      </a:r>
                    </a:p>
                    <a:p>
                      <a:pPr algn="ctr"/>
                      <a:r>
                        <a:rPr lang="en-US" sz="3200" b="0" baseline="0" dirty="0"/>
                        <a:t>(1989)</a:t>
                      </a:r>
                      <a:endParaRPr lang="en-GB" sz="3200" b="0" baseline="0" dirty="0"/>
                    </a:p>
                  </a:txBody>
                  <a:tcPr anchor="ctr">
                    <a:solidFill>
                      <a:srgbClr val="F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621117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/>
                        <a:t>Soviet Union dissolves</a:t>
                      </a:r>
                    </a:p>
                    <a:p>
                      <a:pPr algn="ctr"/>
                      <a:r>
                        <a:rPr lang="en-US" sz="3200" b="0" baseline="0" dirty="0"/>
                        <a:t>(1991)</a:t>
                      </a:r>
                      <a:endParaRPr lang="en-GB" sz="3200" b="0" baseline="0" dirty="0"/>
                    </a:p>
                  </a:txBody>
                  <a:tcPr anchor="ctr">
                    <a:solidFill>
                      <a:srgbClr val="F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1154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/>
                        <a:t>Greek Civil War</a:t>
                      </a:r>
                    </a:p>
                    <a:p>
                      <a:pPr algn="ctr"/>
                      <a:r>
                        <a:rPr lang="en-US" sz="3200" b="0" baseline="0" dirty="0"/>
                        <a:t>(1946-49)</a:t>
                      </a:r>
                      <a:endParaRPr lang="en-GB" sz="3200" b="0" baseline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58742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/>
                        <a:t>Korean War</a:t>
                      </a:r>
                    </a:p>
                    <a:p>
                      <a:pPr algn="ctr"/>
                      <a:r>
                        <a:rPr lang="en-US" sz="3200" b="0" baseline="0" dirty="0"/>
                        <a:t>(1950-53)</a:t>
                      </a:r>
                      <a:endParaRPr lang="en-GB" sz="3200" b="0" baseline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677675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/>
                        <a:t>Vietnam War</a:t>
                      </a:r>
                    </a:p>
                    <a:p>
                      <a:pPr algn="ctr"/>
                      <a:r>
                        <a:rPr lang="en-GB" sz="3200" b="0" baseline="0"/>
                        <a:t>(1955-1975)</a:t>
                      </a:r>
                      <a:endParaRPr lang="en-GB" sz="3200" b="0" baseline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624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781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555046"/>
              </p:ext>
            </p:extLst>
          </p:nvPr>
        </p:nvGraphicFramePr>
        <p:xfrm>
          <a:off x="122583" y="106015"/>
          <a:ext cx="6622774" cy="9674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2774">
                  <a:extLst>
                    <a:ext uri="{9D8B030D-6E8A-4147-A177-3AD203B41FA5}">
                      <a16:colId xmlns:a16="http://schemas.microsoft.com/office/drawing/2014/main" val="1183328609"/>
                    </a:ext>
                  </a:extLst>
                </a:gridCol>
              </a:tblGrid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/>
                        <a:t>Novikov</a:t>
                      </a:r>
                      <a:r>
                        <a:rPr lang="en-US" sz="3200" b="1" dirty="0"/>
                        <a:t> Telegram</a:t>
                      </a:r>
                      <a:endParaRPr lang="en-US" sz="3200" b="1" baseline="0" dirty="0"/>
                    </a:p>
                    <a:p>
                      <a:pPr algn="ctr"/>
                      <a:r>
                        <a:rPr lang="en-US" sz="3200" baseline="0" dirty="0"/>
                        <a:t>(September 1946)</a:t>
                      </a:r>
                      <a:endParaRPr lang="en-GB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411385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Communist government elected in Poland</a:t>
                      </a:r>
                      <a:r>
                        <a:rPr lang="en-US" sz="3200" b="1" baseline="0" dirty="0"/>
                        <a:t> </a:t>
                      </a:r>
                      <a:r>
                        <a:rPr lang="en-US" sz="3200" baseline="0" dirty="0"/>
                        <a:t>(January 1947)</a:t>
                      </a:r>
                      <a:endParaRPr lang="en-GB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06598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Communists seize power in Czechoslovakia</a:t>
                      </a:r>
                      <a:r>
                        <a:rPr lang="en-US" sz="3200" b="1" baseline="0" dirty="0"/>
                        <a:t> </a:t>
                      </a:r>
                      <a:r>
                        <a:rPr lang="en-US" sz="3200" dirty="0"/>
                        <a:t>(February</a:t>
                      </a:r>
                      <a:r>
                        <a:rPr lang="en-US" sz="3200" baseline="0" dirty="0"/>
                        <a:t> 1948)</a:t>
                      </a:r>
                      <a:endParaRPr lang="en-GB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768750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Communist government elected in Hungary </a:t>
                      </a:r>
                      <a:r>
                        <a:rPr lang="en-US" sz="3200" dirty="0"/>
                        <a:t>(May</a:t>
                      </a:r>
                      <a:r>
                        <a:rPr lang="en-US" sz="3200" baseline="0" dirty="0"/>
                        <a:t> 1949</a:t>
                      </a:r>
                      <a:r>
                        <a:rPr lang="en-US" sz="3200" dirty="0"/>
                        <a:t>)</a:t>
                      </a:r>
                      <a:endParaRPr lang="en-GB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048803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Truman Doctrine</a:t>
                      </a:r>
                    </a:p>
                    <a:p>
                      <a:pPr algn="ctr"/>
                      <a:r>
                        <a:rPr lang="en-US" sz="3200" dirty="0"/>
                        <a:t>(March</a:t>
                      </a:r>
                      <a:r>
                        <a:rPr lang="en-US" sz="3200" baseline="0" dirty="0"/>
                        <a:t> 1947</a:t>
                      </a:r>
                      <a:r>
                        <a:rPr lang="en-US" sz="3200" dirty="0"/>
                        <a:t>)</a:t>
                      </a:r>
                      <a:endParaRPr lang="en-GB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00289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Marshall Aid</a:t>
                      </a:r>
                    </a:p>
                    <a:p>
                      <a:pPr algn="ctr"/>
                      <a:r>
                        <a:rPr lang="en-US" sz="3200" dirty="0"/>
                        <a:t>(June</a:t>
                      </a:r>
                      <a:r>
                        <a:rPr lang="en-US" sz="3200" baseline="0" dirty="0"/>
                        <a:t> 1947</a:t>
                      </a:r>
                      <a:r>
                        <a:rPr lang="en-US" sz="3200" dirty="0"/>
                        <a:t>)</a:t>
                      </a:r>
                      <a:endParaRPr lang="en-GB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469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68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485245"/>
              </p:ext>
            </p:extLst>
          </p:nvPr>
        </p:nvGraphicFramePr>
        <p:xfrm>
          <a:off x="122583" y="106015"/>
          <a:ext cx="6622774" cy="9674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2774">
                  <a:extLst>
                    <a:ext uri="{9D8B030D-6E8A-4147-A177-3AD203B41FA5}">
                      <a16:colId xmlns:a16="http://schemas.microsoft.com/office/drawing/2014/main" val="1183328609"/>
                    </a:ext>
                  </a:extLst>
                </a:gridCol>
              </a:tblGrid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First</a:t>
                      </a:r>
                      <a:r>
                        <a:rPr lang="en-US" sz="3200" b="1" baseline="0" dirty="0"/>
                        <a:t> </a:t>
                      </a:r>
                      <a:r>
                        <a:rPr lang="en-US" sz="3200" b="1" baseline="0" dirty="0" err="1"/>
                        <a:t>Cominform</a:t>
                      </a:r>
                      <a:r>
                        <a:rPr lang="en-US" sz="3200" b="1" baseline="0" dirty="0"/>
                        <a:t> meeting</a:t>
                      </a:r>
                    </a:p>
                    <a:p>
                      <a:pPr algn="ctr"/>
                      <a:r>
                        <a:rPr lang="en-US" sz="3200" baseline="0" dirty="0"/>
                        <a:t>(September 1947)</a:t>
                      </a:r>
                      <a:endParaRPr lang="en-GB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411385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Berlin Blockade</a:t>
                      </a:r>
                    </a:p>
                    <a:p>
                      <a:pPr algn="ctr"/>
                      <a:r>
                        <a:rPr lang="en-US" sz="3200" dirty="0"/>
                        <a:t>(June 1948 - May 1949)</a:t>
                      </a:r>
                      <a:endParaRPr lang="en-GB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06598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/>
                        <a:t>Comecon</a:t>
                      </a:r>
                      <a:r>
                        <a:rPr lang="en-US" sz="3200" b="1" dirty="0"/>
                        <a:t> established</a:t>
                      </a:r>
                    </a:p>
                    <a:p>
                      <a:pPr algn="ctr"/>
                      <a:r>
                        <a:rPr lang="en-US" sz="3200" dirty="0"/>
                        <a:t>(January 1949)</a:t>
                      </a:r>
                      <a:endParaRPr lang="en-GB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768750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NATO formed</a:t>
                      </a:r>
                    </a:p>
                    <a:p>
                      <a:pPr algn="ctr"/>
                      <a:r>
                        <a:rPr lang="en-US" sz="3200" dirty="0"/>
                        <a:t>(April</a:t>
                      </a:r>
                      <a:r>
                        <a:rPr lang="en-US" sz="3200" baseline="0" dirty="0"/>
                        <a:t> 1949)</a:t>
                      </a:r>
                      <a:endParaRPr lang="en-GB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048803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Federal Republic</a:t>
                      </a:r>
                      <a:r>
                        <a:rPr lang="en-US" sz="3200" b="1" baseline="0" dirty="0"/>
                        <a:t> of Germany</a:t>
                      </a:r>
                    </a:p>
                    <a:p>
                      <a:pPr algn="ctr"/>
                      <a:r>
                        <a:rPr lang="en-US" sz="3200" b="0" baseline="0" dirty="0"/>
                        <a:t>(September 1949)</a:t>
                      </a:r>
                      <a:endParaRPr lang="en-GB" sz="3200" b="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00289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German Democratic Republic</a:t>
                      </a:r>
                    </a:p>
                    <a:p>
                      <a:pPr algn="ctr"/>
                      <a:r>
                        <a:rPr lang="en-US" sz="3200" b="0" dirty="0"/>
                        <a:t>(October</a:t>
                      </a:r>
                      <a:r>
                        <a:rPr lang="en-US" sz="3200" b="0" baseline="0" dirty="0"/>
                        <a:t> 1949)</a:t>
                      </a:r>
                      <a:endParaRPr lang="en-GB" sz="3200" b="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469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62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406130"/>
              </p:ext>
            </p:extLst>
          </p:nvPr>
        </p:nvGraphicFramePr>
        <p:xfrm>
          <a:off x="122583" y="106015"/>
          <a:ext cx="6622774" cy="9674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2774">
                  <a:extLst>
                    <a:ext uri="{9D8B030D-6E8A-4147-A177-3AD203B41FA5}">
                      <a16:colId xmlns:a16="http://schemas.microsoft.com/office/drawing/2014/main" val="1183328609"/>
                    </a:ext>
                  </a:extLst>
                </a:gridCol>
              </a:tblGrid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Warsaw Pact</a:t>
                      </a:r>
                      <a:endParaRPr lang="en-US" sz="3200" b="1" baseline="0" dirty="0"/>
                    </a:p>
                    <a:p>
                      <a:pPr algn="ctr"/>
                      <a:r>
                        <a:rPr lang="en-US" sz="3200" baseline="0" dirty="0"/>
                        <a:t>(May 1955)</a:t>
                      </a:r>
                      <a:endParaRPr lang="en-GB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411385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Stalin dies</a:t>
                      </a:r>
                    </a:p>
                    <a:p>
                      <a:pPr algn="ctr"/>
                      <a:r>
                        <a:rPr lang="en-US" sz="3200" dirty="0"/>
                        <a:t>(March 1953)</a:t>
                      </a:r>
                      <a:endParaRPr lang="en-GB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06598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Hungarian Uprising</a:t>
                      </a:r>
                    </a:p>
                    <a:p>
                      <a:pPr algn="ctr"/>
                      <a:r>
                        <a:rPr lang="en-US" sz="3200" dirty="0"/>
                        <a:t>(1956)</a:t>
                      </a:r>
                      <a:endParaRPr lang="en-GB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768750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Arms Race – Missiles</a:t>
                      </a:r>
                    </a:p>
                    <a:p>
                      <a:pPr algn="ctr"/>
                      <a:r>
                        <a:rPr lang="en-US" sz="3200" b="0" dirty="0"/>
                        <a:t>(1952 – 1957)</a:t>
                      </a:r>
                      <a:endParaRPr lang="en-GB" sz="3200" b="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048803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Khrushchev’s Berlin</a:t>
                      </a:r>
                      <a:r>
                        <a:rPr lang="en-US" sz="3200" b="1" baseline="0" dirty="0"/>
                        <a:t> Ultimatum</a:t>
                      </a:r>
                    </a:p>
                    <a:p>
                      <a:pPr algn="ctr"/>
                      <a:r>
                        <a:rPr lang="en-US" sz="3200" b="0" baseline="0" dirty="0"/>
                        <a:t>(November 1958)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D1F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00289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Geneva</a:t>
                      </a:r>
                      <a:r>
                        <a:rPr lang="en-US" sz="3200" b="1" baseline="0" dirty="0"/>
                        <a:t> Summit</a:t>
                      </a:r>
                    </a:p>
                    <a:p>
                      <a:pPr algn="ctr"/>
                      <a:r>
                        <a:rPr lang="en-US" sz="3200" b="0" baseline="0" dirty="0"/>
                        <a:t>(May 1959)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D1F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469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566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752431"/>
              </p:ext>
            </p:extLst>
          </p:nvPr>
        </p:nvGraphicFramePr>
        <p:xfrm>
          <a:off x="122583" y="106015"/>
          <a:ext cx="6622774" cy="9674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2774">
                  <a:extLst>
                    <a:ext uri="{9D8B030D-6E8A-4147-A177-3AD203B41FA5}">
                      <a16:colId xmlns:a16="http://schemas.microsoft.com/office/drawing/2014/main" val="1183328609"/>
                    </a:ext>
                  </a:extLst>
                </a:gridCol>
              </a:tblGrid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Camp David Summit </a:t>
                      </a:r>
                    </a:p>
                    <a:p>
                      <a:pPr algn="ctr"/>
                      <a:r>
                        <a:rPr lang="en-US" sz="3200" b="0" dirty="0"/>
                        <a:t>(September 1959)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D1F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00289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U-2</a:t>
                      </a:r>
                      <a:r>
                        <a:rPr lang="en-US" sz="3200" b="1" baseline="0" dirty="0"/>
                        <a:t> Crisis</a:t>
                      </a:r>
                    </a:p>
                    <a:p>
                      <a:pPr algn="ctr"/>
                      <a:r>
                        <a:rPr lang="en-US" sz="3200" b="0" baseline="0" dirty="0"/>
                        <a:t>(May 1960)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D1F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469036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Paris Summit</a:t>
                      </a:r>
                    </a:p>
                    <a:p>
                      <a:pPr algn="ctr"/>
                      <a:r>
                        <a:rPr lang="en-US" sz="3200" b="0" dirty="0"/>
                        <a:t>(May 1960)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D1F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663040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Vienna</a:t>
                      </a:r>
                      <a:r>
                        <a:rPr lang="en-US" sz="3200" b="1" baseline="0" dirty="0"/>
                        <a:t> Summit</a:t>
                      </a:r>
                    </a:p>
                    <a:p>
                      <a:pPr algn="ctr"/>
                      <a:r>
                        <a:rPr lang="en-US" sz="3200" b="0" baseline="0" dirty="0"/>
                        <a:t>(June 1961)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D1F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608158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Berlin Wall</a:t>
                      </a:r>
                    </a:p>
                    <a:p>
                      <a:pPr algn="ctr"/>
                      <a:r>
                        <a:rPr lang="en-US" sz="3200" b="0" dirty="0"/>
                        <a:t>(August 1961 –</a:t>
                      </a:r>
                      <a:r>
                        <a:rPr lang="en-US" sz="3200" b="0" baseline="0" dirty="0"/>
                        <a:t> November 1989)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D1F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175199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Castro becomes leader of Cuba</a:t>
                      </a:r>
                    </a:p>
                    <a:p>
                      <a:pPr algn="ctr"/>
                      <a:r>
                        <a:rPr lang="en-US" sz="3200" b="0" dirty="0"/>
                        <a:t>(January 1959)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D1F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06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255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552700"/>
              </p:ext>
            </p:extLst>
          </p:nvPr>
        </p:nvGraphicFramePr>
        <p:xfrm>
          <a:off x="122583" y="106015"/>
          <a:ext cx="6622774" cy="9674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2774">
                  <a:extLst>
                    <a:ext uri="{9D8B030D-6E8A-4147-A177-3AD203B41FA5}">
                      <a16:colId xmlns:a16="http://schemas.microsoft.com/office/drawing/2014/main" val="1183328609"/>
                    </a:ext>
                  </a:extLst>
                </a:gridCol>
              </a:tblGrid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‘Bay of Pigs’ invasion</a:t>
                      </a:r>
                    </a:p>
                    <a:p>
                      <a:pPr algn="ctr"/>
                      <a:r>
                        <a:rPr lang="en-US" sz="3200" b="0" dirty="0"/>
                        <a:t>(August 1961)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D1F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00289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U-2 spy</a:t>
                      </a:r>
                      <a:r>
                        <a:rPr lang="en-US" sz="3200" b="1" baseline="0" dirty="0"/>
                        <a:t> </a:t>
                      </a:r>
                      <a:r>
                        <a:rPr lang="en-US" sz="3200" b="1" dirty="0"/>
                        <a:t>plane spots missile silos on Cuba </a:t>
                      </a:r>
                      <a:r>
                        <a:rPr lang="en-US" sz="3200" b="0" dirty="0"/>
                        <a:t>(14 October 1962)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D1F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469036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Soviet Union agree to remove missiles from Cuba </a:t>
                      </a:r>
                      <a:r>
                        <a:rPr lang="en-US" sz="3200" b="0" dirty="0"/>
                        <a:t>(28 October 1962)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D1F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663040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Dubcek becomes leader of Czech government </a:t>
                      </a:r>
                      <a:r>
                        <a:rPr lang="en-US" sz="3200" b="0" dirty="0"/>
                        <a:t>(January 1968)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D1F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608158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‘Prague Spring’ reforms</a:t>
                      </a:r>
                      <a:r>
                        <a:rPr lang="en-US" sz="3200" b="1" baseline="0" dirty="0"/>
                        <a:t> begin</a:t>
                      </a:r>
                      <a:r>
                        <a:rPr lang="en-US" sz="3200" b="0" baseline="0" dirty="0"/>
                        <a:t> (April 1968)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D1F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175199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Soviet invasion of Czechoslovakia</a:t>
                      </a:r>
                    </a:p>
                    <a:p>
                      <a:pPr algn="ctr"/>
                      <a:r>
                        <a:rPr lang="en-US" sz="3200" b="0" dirty="0"/>
                        <a:t>(August</a:t>
                      </a:r>
                      <a:r>
                        <a:rPr lang="en-US" sz="3200" b="0" baseline="0" dirty="0"/>
                        <a:t> 1968)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D1F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06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89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51945"/>
              </p:ext>
            </p:extLst>
          </p:nvPr>
        </p:nvGraphicFramePr>
        <p:xfrm>
          <a:off x="122583" y="106015"/>
          <a:ext cx="6622774" cy="9674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2774">
                  <a:extLst>
                    <a:ext uri="{9D8B030D-6E8A-4147-A177-3AD203B41FA5}">
                      <a16:colId xmlns:a16="http://schemas.microsoft.com/office/drawing/2014/main" val="1183328609"/>
                    </a:ext>
                  </a:extLst>
                </a:gridCol>
              </a:tblGrid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Brezhnev</a:t>
                      </a:r>
                      <a:r>
                        <a:rPr lang="en-US" sz="3200" b="1" baseline="0" dirty="0"/>
                        <a:t> Doctrine set out</a:t>
                      </a:r>
                    </a:p>
                    <a:p>
                      <a:pPr algn="ctr"/>
                      <a:r>
                        <a:rPr lang="en-US" sz="3200" b="0" baseline="0" dirty="0"/>
                        <a:t>(September 1968)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D1F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00289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Dubcek</a:t>
                      </a:r>
                      <a:r>
                        <a:rPr lang="en-US" sz="3200" b="1" baseline="0" dirty="0"/>
                        <a:t> dismissed</a:t>
                      </a:r>
                    </a:p>
                    <a:p>
                      <a:pPr algn="ctr"/>
                      <a:r>
                        <a:rPr lang="en-US" sz="3200" b="0" baseline="0" dirty="0"/>
                        <a:t>(April 1969)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D1F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500281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Nixon elected President</a:t>
                      </a:r>
                    </a:p>
                    <a:p>
                      <a:pPr algn="ctr"/>
                      <a:r>
                        <a:rPr lang="en-US" sz="3200" b="0" dirty="0"/>
                        <a:t>(1968)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F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837249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Brandt elected Chancellor</a:t>
                      </a:r>
                      <a:r>
                        <a:rPr lang="en-US" sz="3200" b="1" baseline="0" dirty="0"/>
                        <a:t> of West Germany </a:t>
                      </a:r>
                      <a:r>
                        <a:rPr lang="en-US" sz="3200" b="0" baseline="0" dirty="0"/>
                        <a:t>(1969)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F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79857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SALT I </a:t>
                      </a:r>
                      <a:endParaRPr lang="en-US" sz="3200" b="0" dirty="0"/>
                    </a:p>
                    <a:p>
                      <a:pPr algn="ctr"/>
                      <a:r>
                        <a:rPr lang="en-US" sz="3200" b="0" dirty="0"/>
                        <a:t>(1979)</a:t>
                      </a:r>
                      <a:endParaRPr lang="en-GB" sz="3200" b="1" dirty="0"/>
                    </a:p>
                  </a:txBody>
                  <a:tcPr anchor="ctr">
                    <a:solidFill>
                      <a:srgbClr val="F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289624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Helsinki Accords</a:t>
                      </a:r>
                    </a:p>
                    <a:p>
                      <a:pPr algn="ctr"/>
                      <a:r>
                        <a:rPr lang="en-US" sz="3200" b="0" dirty="0"/>
                        <a:t>(1975)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F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793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376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025974"/>
              </p:ext>
            </p:extLst>
          </p:nvPr>
        </p:nvGraphicFramePr>
        <p:xfrm>
          <a:off x="122583" y="106015"/>
          <a:ext cx="6622774" cy="9674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2774">
                  <a:extLst>
                    <a:ext uri="{9D8B030D-6E8A-4147-A177-3AD203B41FA5}">
                      <a16:colId xmlns:a16="http://schemas.microsoft.com/office/drawing/2014/main" val="1183328609"/>
                    </a:ext>
                  </a:extLst>
                </a:gridCol>
              </a:tblGrid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SALT</a:t>
                      </a:r>
                      <a:r>
                        <a:rPr lang="en-US" sz="3200" b="1" baseline="0" dirty="0"/>
                        <a:t> II</a:t>
                      </a:r>
                    </a:p>
                    <a:p>
                      <a:pPr algn="ctr"/>
                      <a:r>
                        <a:rPr lang="en-US" sz="3200" b="0" baseline="0" dirty="0"/>
                        <a:t>(1979)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F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837249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Soviet invasion of Afghanistan</a:t>
                      </a:r>
                    </a:p>
                    <a:p>
                      <a:pPr algn="ctr"/>
                      <a:r>
                        <a:rPr lang="en-US" sz="3200" b="0" dirty="0"/>
                        <a:t>(1979)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F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79857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Carter</a:t>
                      </a:r>
                      <a:r>
                        <a:rPr lang="en-US" sz="3200" b="1" baseline="0" dirty="0"/>
                        <a:t> Doctrine</a:t>
                      </a:r>
                    </a:p>
                    <a:p>
                      <a:pPr algn="ctr"/>
                      <a:r>
                        <a:rPr lang="en-US" sz="3200" b="0" dirty="0"/>
                        <a:t>(1980)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F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289624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US Boycott of Moscow Olympics</a:t>
                      </a:r>
                    </a:p>
                    <a:p>
                      <a:pPr algn="ctr"/>
                      <a:r>
                        <a:rPr lang="en-US" sz="3200" b="0" dirty="0"/>
                        <a:t>(1980)</a:t>
                      </a:r>
                    </a:p>
                  </a:txBody>
                  <a:tcPr anchor="ctr">
                    <a:solidFill>
                      <a:srgbClr val="F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793142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‘Second’ Cold War begins</a:t>
                      </a:r>
                    </a:p>
                    <a:p>
                      <a:pPr algn="ctr"/>
                      <a:r>
                        <a:rPr lang="en-US" sz="3200" b="0" dirty="0"/>
                        <a:t>(1980)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F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602963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Martial Law declared in Poland</a:t>
                      </a:r>
                    </a:p>
                    <a:p>
                      <a:pPr algn="ctr"/>
                      <a:r>
                        <a:rPr lang="en-US" sz="3200" b="0" dirty="0"/>
                        <a:t>(1981)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F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724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572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257792"/>
              </p:ext>
            </p:extLst>
          </p:nvPr>
        </p:nvGraphicFramePr>
        <p:xfrm>
          <a:off x="122583" y="106015"/>
          <a:ext cx="6622774" cy="9674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2774">
                  <a:extLst>
                    <a:ext uri="{9D8B030D-6E8A-4147-A177-3AD203B41FA5}">
                      <a16:colId xmlns:a16="http://schemas.microsoft.com/office/drawing/2014/main" val="1183328609"/>
                    </a:ext>
                  </a:extLst>
                </a:gridCol>
              </a:tblGrid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SDI announced</a:t>
                      </a:r>
                      <a:r>
                        <a:rPr lang="en-US" sz="3200" b="1" baseline="0" dirty="0"/>
                        <a:t> by Reagan</a:t>
                      </a:r>
                    </a:p>
                    <a:p>
                      <a:pPr algn="ctr"/>
                      <a:r>
                        <a:rPr lang="en-US" sz="3200" b="0" baseline="0" dirty="0"/>
                        <a:t>(1983)</a:t>
                      </a:r>
                      <a:endParaRPr lang="en-GB" sz="3200" b="0" dirty="0"/>
                    </a:p>
                  </a:txBody>
                  <a:tcPr anchor="ctr">
                    <a:solidFill>
                      <a:srgbClr val="F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837249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Soviet boycott</a:t>
                      </a:r>
                      <a:r>
                        <a:rPr lang="en-US" sz="3200" b="1" baseline="0" dirty="0"/>
                        <a:t> of Los Angeles Olympics </a:t>
                      </a:r>
                      <a:r>
                        <a:rPr lang="en-US" sz="3200" b="0" baseline="0" dirty="0"/>
                        <a:t>(1984)</a:t>
                      </a:r>
                      <a:endParaRPr lang="en-GB" sz="3200" b="1" baseline="0" dirty="0"/>
                    </a:p>
                  </a:txBody>
                  <a:tcPr anchor="ctr">
                    <a:solidFill>
                      <a:srgbClr val="F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621117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/>
                        <a:t>Gorbachev becomes Soviet Leader</a:t>
                      </a:r>
                    </a:p>
                    <a:p>
                      <a:pPr algn="ctr"/>
                      <a:r>
                        <a:rPr lang="en-US" sz="3200" b="0" baseline="0" dirty="0"/>
                        <a:t>(1985)</a:t>
                      </a:r>
                      <a:endParaRPr lang="en-GB" sz="3200" b="0" baseline="0" dirty="0"/>
                    </a:p>
                  </a:txBody>
                  <a:tcPr anchor="ctr">
                    <a:solidFill>
                      <a:srgbClr val="F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1154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/>
                        <a:t>Reykjavik Summit</a:t>
                      </a:r>
                    </a:p>
                    <a:p>
                      <a:pPr algn="ctr"/>
                      <a:r>
                        <a:rPr lang="en-US" sz="3200" b="0" baseline="0" dirty="0"/>
                        <a:t>(1986)</a:t>
                      </a:r>
                      <a:endParaRPr lang="en-GB" sz="3200" b="0" baseline="0" dirty="0"/>
                    </a:p>
                  </a:txBody>
                  <a:tcPr anchor="ctr">
                    <a:solidFill>
                      <a:srgbClr val="F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186638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/>
                        <a:t>INF Treaty</a:t>
                      </a:r>
                    </a:p>
                    <a:p>
                      <a:pPr algn="ctr"/>
                      <a:r>
                        <a:rPr lang="en-US" sz="3200" b="0" baseline="0" dirty="0"/>
                        <a:t>(1987)</a:t>
                      </a:r>
                      <a:endParaRPr lang="en-GB" sz="3200" b="0" baseline="0" dirty="0"/>
                    </a:p>
                  </a:txBody>
                  <a:tcPr anchor="ctr">
                    <a:solidFill>
                      <a:srgbClr val="F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70274"/>
                  </a:ext>
                </a:extLst>
              </a:tr>
              <a:tr h="1612348"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/>
                        <a:t>Moscow Summit</a:t>
                      </a:r>
                    </a:p>
                    <a:p>
                      <a:pPr algn="ctr"/>
                      <a:r>
                        <a:rPr lang="en-US" sz="3200" b="0" baseline="0" dirty="0"/>
                        <a:t>(1988)</a:t>
                      </a:r>
                      <a:endParaRPr lang="en-GB" sz="3200" b="0" baseline="0" dirty="0"/>
                    </a:p>
                  </a:txBody>
                  <a:tcPr anchor="ctr">
                    <a:solidFill>
                      <a:srgbClr val="F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58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190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437</Words>
  <Application>Microsoft Office PowerPoint</Application>
  <PresentationFormat>A4 Paper (210x297 mm)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MGS-VM-SCCM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Corby</dc:creator>
  <cp:lastModifiedBy>Michael Ingram</cp:lastModifiedBy>
  <cp:revision>6</cp:revision>
  <cp:lastPrinted>2019-01-30T11:59:48Z</cp:lastPrinted>
  <dcterms:created xsi:type="dcterms:W3CDTF">2019-01-30T10:27:21Z</dcterms:created>
  <dcterms:modified xsi:type="dcterms:W3CDTF">2020-03-02T22:22:09Z</dcterms:modified>
</cp:coreProperties>
</file>